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0"/>
  </p:notesMasterIdLst>
  <p:sldIdLst>
    <p:sldId id="609" r:id="rId2"/>
    <p:sldId id="265" r:id="rId3"/>
    <p:sldId id="266" r:id="rId4"/>
    <p:sldId id="268" r:id="rId5"/>
    <p:sldId id="270"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6" r:id="rId19"/>
    <p:sldId id="287" r:id="rId20"/>
    <p:sldId id="264" r:id="rId21"/>
    <p:sldId id="289" r:id="rId22"/>
    <p:sldId id="269" r:id="rId23"/>
    <p:sldId id="291" r:id="rId24"/>
    <p:sldId id="292" r:id="rId25"/>
    <p:sldId id="272" r:id="rId26"/>
    <p:sldId id="295" r:id="rId27"/>
    <p:sldId id="610" r:id="rId28"/>
    <p:sldId id="263" r:id="rId29"/>
    <p:sldId id="297" r:id="rId30"/>
    <p:sldId id="298" r:id="rId31"/>
    <p:sldId id="267" r:id="rId32"/>
    <p:sldId id="300" r:id="rId33"/>
    <p:sldId id="302" r:id="rId34"/>
    <p:sldId id="303" r:id="rId35"/>
    <p:sldId id="304" r:id="rId36"/>
    <p:sldId id="305" r:id="rId37"/>
    <p:sldId id="306" r:id="rId38"/>
    <p:sldId id="307" r:id="rId39"/>
    <p:sldId id="308" r:id="rId40"/>
    <p:sldId id="310" r:id="rId41"/>
    <p:sldId id="311" r:id="rId42"/>
    <p:sldId id="312" r:id="rId43"/>
    <p:sldId id="313" r:id="rId44"/>
    <p:sldId id="314" r:id="rId45"/>
    <p:sldId id="315" r:id="rId46"/>
    <p:sldId id="285" r:id="rId47"/>
    <p:sldId id="318" r:id="rId48"/>
    <p:sldId id="316" r:id="rId49"/>
    <p:sldId id="317" r:id="rId50"/>
    <p:sldId id="288" r:id="rId51"/>
    <p:sldId id="611" r:id="rId52"/>
    <p:sldId id="257" r:id="rId53"/>
    <p:sldId id="261"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3" r:id="rId67"/>
    <p:sldId id="334" r:id="rId68"/>
    <p:sldId id="335" r:id="rId69"/>
    <p:sldId id="338" r:id="rId70"/>
    <p:sldId id="339" r:id="rId71"/>
    <p:sldId id="340" r:id="rId72"/>
    <p:sldId id="341" r:id="rId73"/>
    <p:sldId id="342" r:id="rId74"/>
    <p:sldId id="343" r:id="rId75"/>
    <p:sldId id="344" r:id="rId76"/>
    <p:sldId id="351" r:id="rId77"/>
    <p:sldId id="352" r:id="rId78"/>
    <p:sldId id="353" r:id="rId79"/>
    <p:sldId id="354" r:id="rId80"/>
    <p:sldId id="355" r:id="rId81"/>
    <p:sldId id="356" r:id="rId82"/>
    <p:sldId id="358" r:id="rId83"/>
    <p:sldId id="359" r:id="rId84"/>
    <p:sldId id="366" r:id="rId85"/>
    <p:sldId id="367" r:id="rId86"/>
    <p:sldId id="371" r:id="rId87"/>
    <p:sldId id="372" r:id="rId88"/>
    <p:sldId id="374" r:id="rId89"/>
    <p:sldId id="380" r:id="rId90"/>
    <p:sldId id="381" r:id="rId91"/>
    <p:sldId id="382" r:id="rId92"/>
    <p:sldId id="383" r:id="rId93"/>
    <p:sldId id="384" r:id="rId94"/>
    <p:sldId id="386" r:id="rId95"/>
    <p:sldId id="387" r:id="rId96"/>
    <p:sldId id="388" r:id="rId97"/>
    <p:sldId id="396" r:id="rId98"/>
    <p:sldId id="397" r:id="rId99"/>
    <p:sldId id="398" r:id="rId100"/>
    <p:sldId id="400" r:id="rId101"/>
    <p:sldId id="401" r:id="rId102"/>
    <p:sldId id="402" r:id="rId103"/>
    <p:sldId id="403" r:id="rId104"/>
    <p:sldId id="404" r:id="rId105"/>
    <p:sldId id="405" r:id="rId106"/>
    <p:sldId id="406" r:id="rId107"/>
    <p:sldId id="407" r:id="rId108"/>
    <p:sldId id="408" r:id="rId109"/>
    <p:sldId id="409" r:id="rId110"/>
    <p:sldId id="410" r:id="rId111"/>
    <p:sldId id="411" r:id="rId112"/>
    <p:sldId id="258" r:id="rId113"/>
    <p:sldId id="260" r:id="rId114"/>
    <p:sldId id="262" r:id="rId115"/>
    <p:sldId id="414" r:id="rId116"/>
    <p:sldId id="418" r:id="rId117"/>
    <p:sldId id="421" r:id="rId118"/>
    <p:sldId id="424" r:id="rId119"/>
    <p:sldId id="425" r:id="rId120"/>
    <p:sldId id="426" r:id="rId121"/>
    <p:sldId id="428" r:id="rId122"/>
    <p:sldId id="430" r:id="rId123"/>
    <p:sldId id="432" r:id="rId124"/>
    <p:sldId id="259" r:id="rId125"/>
    <p:sldId id="435" r:id="rId126"/>
    <p:sldId id="436" r:id="rId127"/>
    <p:sldId id="437" r:id="rId128"/>
    <p:sldId id="438" r:id="rId129"/>
    <p:sldId id="439" r:id="rId130"/>
    <p:sldId id="440" r:id="rId131"/>
    <p:sldId id="441" r:id="rId132"/>
    <p:sldId id="449" r:id="rId133"/>
    <p:sldId id="453" r:id="rId134"/>
    <p:sldId id="455" r:id="rId135"/>
    <p:sldId id="456" r:id="rId136"/>
    <p:sldId id="457" r:id="rId137"/>
    <p:sldId id="458" r:id="rId138"/>
    <p:sldId id="459" r:id="rId139"/>
    <p:sldId id="460" r:id="rId140"/>
    <p:sldId id="462" r:id="rId141"/>
    <p:sldId id="463" r:id="rId142"/>
    <p:sldId id="464" r:id="rId143"/>
    <p:sldId id="465" r:id="rId144"/>
    <p:sldId id="467" r:id="rId145"/>
    <p:sldId id="469" r:id="rId146"/>
    <p:sldId id="471" r:id="rId147"/>
    <p:sldId id="473" r:id="rId148"/>
    <p:sldId id="477" r:id="rId149"/>
    <p:sldId id="478" r:id="rId150"/>
    <p:sldId id="479" r:id="rId151"/>
    <p:sldId id="480" r:id="rId152"/>
    <p:sldId id="481" r:id="rId153"/>
    <p:sldId id="492" r:id="rId154"/>
    <p:sldId id="493" r:id="rId155"/>
    <p:sldId id="495" r:id="rId156"/>
    <p:sldId id="496" r:id="rId157"/>
    <p:sldId id="501" r:id="rId158"/>
    <p:sldId id="502" r:id="rId159"/>
    <p:sldId id="503" r:id="rId160"/>
    <p:sldId id="512" r:id="rId161"/>
    <p:sldId id="513" r:id="rId162"/>
    <p:sldId id="514" r:id="rId163"/>
    <p:sldId id="290" r:id="rId164"/>
    <p:sldId id="515" r:id="rId165"/>
    <p:sldId id="518" r:id="rId166"/>
    <p:sldId id="301" r:id="rId167"/>
    <p:sldId id="519" r:id="rId168"/>
    <p:sldId id="520" r:id="rId169"/>
    <p:sldId id="522" r:id="rId170"/>
    <p:sldId id="524" r:id="rId171"/>
    <p:sldId id="525" r:id="rId172"/>
    <p:sldId id="526" r:id="rId173"/>
    <p:sldId id="527" r:id="rId174"/>
    <p:sldId id="528" r:id="rId175"/>
    <p:sldId id="529" r:id="rId176"/>
    <p:sldId id="530" r:id="rId177"/>
    <p:sldId id="531" r:id="rId178"/>
    <p:sldId id="535" r:id="rId179"/>
    <p:sldId id="537" r:id="rId180"/>
    <p:sldId id="538" r:id="rId181"/>
    <p:sldId id="542" r:id="rId182"/>
    <p:sldId id="543" r:id="rId183"/>
    <p:sldId id="544" r:id="rId184"/>
    <p:sldId id="545" r:id="rId185"/>
    <p:sldId id="548" r:id="rId186"/>
    <p:sldId id="551" r:id="rId187"/>
    <p:sldId id="553" r:id="rId188"/>
    <p:sldId id="554" r:id="rId189"/>
    <p:sldId id="555" r:id="rId190"/>
    <p:sldId id="562" r:id="rId191"/>
    <p:sldId id="563" r:id="rId192"/>
    <p:sldId id="564" r:id="rId193"/>
    <p:sldId id="565" r:id="rId194"/>
    <p:sldId id="566" r:id="rId195"/>
    <p:sldId id="567" r:id="rId196"/>
    <p:sldId id="572" r:id="rId197"/>
    <p:sldId id="573" r:id="rId198"/>
    <p:sldId id="608" r:id="rId1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71A22-E264-407C-99EB-2D82B0A38569}" type="datetimeFigureOut">
              <a:rPr lang="en-US" smtClean="0"/>
              <a:t>12/5/2019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4EEBA-CFBE-41E5-94BF-7ED6534818C9}" type="slidenum">
              <a:rPr lang="en-US" smtClean="0"/>
              <a:t>‹#›</a:t>
            </a:fld>
            <a:endParaRPr lang="en-US"/>
          </a:p>
        </p:txBody>
      </p:sp>
    </p:spTree>
    <p:extLst>
      <p:ext uri="{BB962C8B-B14F-4D97-AF65-F5344CB8AC3E}">
        <p14:creationId xmlns:p14="http://schemas.microsoft.com/office/powerpoint/2010/main" val="2550752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refspecs.linuxbase.org/LSB_3.1.1/LSB-Core-generic/LSB-Core-generic/libdl.html"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computerhope.com/jargon/v/value.htm" TargetMode="External"/><Relationship Id="rId7" Type="http://schemas.openxmlformats.org/officeDocument/2006/relationships/hyperlink" Target="https://www.computerhope.com/jargon/e/environm.htm"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computerhope.com/jargon/p/profile.htm" TargetMode="External"/><Relationship Id="rId5" Type="http://schemas.openxmlformats.org/officeDocument/2006/relationships/hyperlink" Target="https://www.computerhope.com/jargon/t/tempfile.htm" TargetMode="External"/><Relationship Id="rId4" Type="http://schemas.openxmlformats.org/officeDocument/2006/relationships/hyperlink" Target="https://www.computerhope.com/jargon/d/director.htm"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f540a3847_1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f540a3847_1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6f540a3847_1_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103</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f540a3847_1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f540a3847_1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6f540a3847_1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540a3847_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540a3847_1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6f540a3847_1_1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f540a3847_1_6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f540a3847_1_6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6f540a3847_1_6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f540a3847_1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f540a3847_1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6f540a3847_1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540a3847_1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6f540a3847_1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540a3847_1_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6f540a3847_1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f540a3847_1_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6f540a3847_1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f540a3847_1_4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6f540a3847_1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f72fb583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6f72fb5837_0_0: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6ba8679b_0_33: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6ba8679b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6f6ba8679b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f6ba8679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f6ba8679b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6f6ba8679b_0_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fa5a0761e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6fa5a0761e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fa5a0761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6fa5a0761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The creat function </a:t>
            </a:r>
            <a:r>
              <a:rPr lang="en-IN" i="1"/>
              <a:t>creates</a:t>
            </a:r>
            <a:r>
              <a:rPr lang="en-IN"/>
              <a:t> files, but can not open existing file.</a:t>
            </a:r>
            <a:endParaRPr/>
          </a:p>
        </p:txBody>
      </p:sp>
      <p:sp>
        <p:nvSpPr>
          <p:cNvPr id="238" name="Google Shape;238;g6fa5a0761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125</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fa5a0761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6fa5a0761e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1) The creat function </a:t>
            </a:r>
            <a:r>
              <a:rPr lang="en-IN" i="1"/>
              <a:t>creates</a:t>
            </a:r>
            <a:r>
              <a:rPr lang="en-IN"/>
              <a:t> files, but can not open existing file.</a:t>
            </a:r>
            <a:endParaRPr/>
          </a:p>
          <a:p>
            <a:pPr marL="0" lvl="0" indent="0" algn="l" rtl="0">
              <a:spcBef>
                <a:spcPts val="0"/>
              </a:spcBef>
              <a:spcAft>
                <a:spcPts val="0"/>
              </a:spcAft>
              <a:buNone/>
            </a:pPr>
            <a:r>
              <a:rPr lang="en-IN"/>
              <a:t>2) Create is more of a legacy function now</a:t>
            </a:r>
            <a:endParaRPr/>
          </a:p>
          <a:p>
            <a:pPr marL="0" lvl="0" indent="0" algn="l" rtl="0">
              <a:spcBef>
                <a:spcPts val="0"/>
              </a:spcBef>
              <a:spcAft>
                <a:spcPts val="0"/>
              </a:spcAft>
              <a:buNone/>
            </a:pPr>
            <a:r>
              <a:rPr lang="en-IN"/>
              <a:t>3) creat() is equivalent to open() with flags equal to O_CREAT|O_WRONLY|O_TRUNC.</a:t>
            </a:r>
            <a:endParaRPr/>
          </a:p>
        </p:txBody>
      </p:sp>
      <p:sp>
        <p:nvSpPr>
          <p:cNvPr id="245" name="Google Shape;245;g6fa5a0761e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126</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fa5a0761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6fa5a0761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fa5a0761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fa5a0761e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Size_t is an unsigned int – return type of the sizeOf() operator</a:t>
            </a:r>
            <a:endParaRPr/>
          </a:p>
          <a:p>
            <a:pPr marL="0" lvl="0" indent="0" algn="l" rtl="0">
              <a:spcBef>
                <a:spcPts val="0"/>
              </a:spcBef>
              <a:spcAft>
                <a:spcPts val="0"/>
              </a:spcAft>
              <a:buNone/>
            </a:pPr>
            <a:r>
              <a:rPr lang="en-IN"/>
              <a:t>Used to represent sizes of objects in bytes</a:t>
            </a:r>
            <a:endParaRPr/>
          </a:p>
          <a:p>
            <a:pPr marL="0" lvl="0" indent="0" algn="l" rtl="0">
              <a:spcBef>
                <a:spcPts val="0"/>
              </a:spcBef>
              <a:spcAft>
                <a:spcPts val="0"/>
              </a:spcAft>
              <a:buNone/>
            </a:pPr>
            <a:r>
              <a:rPr lang="en-IN"/>
              <a:t>Size_t is never negative</a:t>
            </a:r>
            <a:endParaRPr/>
          </a:p>
          <a:p>
            <a:pPr marL="0" lvl="0" indent="0" algn="l" rtl="0">
              <a:spcBef>
                <a:spcPts val="0"/>
              </a:spcBef>
              <a:spcAft>
                <a:spcPts val="0"/>
              </a:spcAft>
              <a:buNone/>
            </a:pPr>
            <a:endParaRPr/>
          </a:p>
        </p:txBody>
      </p:sp>
      <p:sp>
        <p:nvSpPr>
          <p:cNvPr id="258" name="Google Shape;258;g6fa5a0761e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128</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fa5a0761e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6fa5a0761e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Size_t is an unsigned int – return type of the sizeOf() operator</a:t>
            </a:r>
            <a:endParaRPr/>
          </a:p>
          <a:p>
            <a:pPr marL="0" lvl="0" indent="0" algn="l" rtl="0">
              <a:spcBef>
                <a:spcPts val="0"/>
              </a:spcBef>
              <a:spcAft>
                <a:spcPts val="0"/>
              </a:spcAft>
              <a:buNone/>
            </a:pPr>
            <a:r>
              <a:rPr lang="en-IN"/>
              <a:t>Used to represent sizes of objects in bytes</a:t>
            </a:r>
            <a:endParaRPr/>
          </a:p>
          <a:p>
            <a:pPr marL="0" lvl="0" indent="0" algn="l" rtl="0">
              <a:spcBef>
                <a:spcPts val="0"/>
              </a:spcBef>
              <a:spcAft>
                <a:spcPts val="0"/>
              </a:spcAft>
              <a:buNone/>
            </a:pPr>
            <a:r>
              <a:rPr lang="en-IN"/>
              <a:t>Size_t is never negative</a:t>
            </a:r>
            <a:endParaRPr/>
          </a:p>
          <a:p>
            <a:pPr marL="0" lvl="0" indent="0" algn="l" rtl="0">
              <a:spcBef>
                <a:spcPts val="0"/>
              </a:spcBef>
              <a:spcAft>
                <a:spcPts val="0"/>
              </a:spcAft>
              <a:buNone/>
            </a:pPr>
            <a:endParaRPr/>
          </a:p>
        </p:txBody>
      </p:sp>
      <p:sp>
        <p:nvSpPr>
          <p:cNvPr id="265" name="Google Shape;265;g6fa5a0761e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129</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fa5a0761e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6fa5a0761e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fa5a0761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fa5a0761e_0_1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6fa5a0761e_0_1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131</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faffebd2f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faffebd2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52" name="Google Shape;15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69" name="Google Shape;16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75" name="Google Shape;17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81" name="Google Shape;1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92" name="Google Shape;19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98" name="Google Shape;19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204" name="Google Shape;20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233" name="Google Shape;23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faffebd2f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faffebd2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chemeClr val="dk1"/>
              </a:buClr>
              <a:buSzPts val="2400"/>
              <a:buFont typeface="Arial"/>
              <a:buChar char="–"/>
            </a:pPr>
            <a:r>
              <a:rPr lang="en-US" sz="2400" u="none" strike="noStrike" cap="none">
                <a:solidFill>
                  <a:schemeClr val="dk1"/>
                </a:solidFill>
                <a:latin typeface="Calibri"/>
                <a:ea typeface="Calibri"/>
                <a:cs typeface="Calibri"/>
                <a:sym typeface="Calibri"/>
              </a:rPr>
              <a:t>Efficiency: if just one function is changed in a 100K line program, why recompile the whole program? Just recompile the one function and relink. </a:t>
            </a:r>
            <a:endParaRPr/>
          </a:p>
          <a:p>
            <a:pPr marL="742950" marR="0" lvl="1" indent="-285750" algn="l" rtl="0">
              <a:spcBef>
                <a:spcPts val="480"/>
              </a:spcBef>
              <a:spcAft>
                <a:spcPts val="0"/>
              </a:spcAft>
              <a:buClr>
                <a:schemeClr val="dk1"/>
              </a:buClr>
              <a:buSzPts val="2400"/>
              <a:buFont typeface="Arial"/>
              <a:buChar char="–"/>
            </a:pPr>
            <a:r>
              <a:rPr lang="en-US" sz="2400" u="none" strike="noStrike" cap="none">
                <a:solidFill>
                  <a:schemeClr val="dk1"/>
                </a:solidFill>
                <a:latin typeface="Calibri"/>
                <a:ea typeface="Calibri"/>
                <a:cs typeface="Calibri"/>
                <a:sym typeface="Calibri"/>
              </a:rPr>
              <a:t>Multiple-language programs </a:t>
            </a:r>
            <a:endParaRPr/>
          </a:p>
        </p:txBody>
      </p:sp>
      <p:sp>
        <p:nvSpPr>
          <p:cNvPr id="148" name="Google Shape;14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3"/>
              </a:rPr>
              <a:t>dynamic linking library</a:t>
            </a:r>
            <a:r>
              <a:rPr lang="en-US" sz="1200" b="0" i="0">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Relocation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since the last call </a:t>
            </a:r>
            <a:endParaRPr/>
          </a:p>
        </p:txBody>
      </p:sp>
      <p:sp>
        <p:nvSpPr>
          <p:cNvPr id="205" name="Google Shape;20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3d2e6045a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3d2e6045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3d2e6045a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3d2e6045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3d2e6045a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3d2e6045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3d2e6045a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3d2e6045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3d2e6045a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3d2e6045a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3d2e6045a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3d2e6045a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3d2e6045a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3d2e6045a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3d2e6045a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3d2e6045a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3d2e6045a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3d2e6045a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3f208de8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3f208de8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3f208de8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3f208de8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3f208de8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73f208de8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3d2e6045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3d2e6045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3d2e6045a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73d2e6045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b3111a796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6b3111a796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b3111a796_0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6b3111a796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SSH, also known as Secure Shell or Secure Socket Shell, is a network protocol that gives users, a secure way to access a computer over an unsecured network. </a:t>
            </a:r>
            <a:endParaRPr/>
          </a:p>
        </p:txBody>
      </p:sp>
      <p:sp>
        <p:nvSpPr>
          <p:cNvPr id="173" name="Google Shape;173;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171</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2" indent="0" algn="l" rtl="0">
              <a:spcBef>
                <a:spcPts val="0"/>
              </a:spcBef>
              <a:spcAft>
                <a:spcPts val="0"/>
              </a:spcAft>
              <a:buNone/>
            </a:pPr>
            <a:r>
              <a:rPr lang="en-US" sz="3000" b="1"/>
              <a:t>Optional: disable password-based authentication  &lt;&lt;&lt; Is this causing to get locked out of root</a:t>
            </a:r>
            <a:endParaRPr/>
          </a:p>
          <a:p>
            <a:pPr marL="1371600" lvl="3" indent="0" algn="l" rtl="0">
              <a:spcBef>
                <a:spcPts val="0"/>
              </a:spcBef>
              <a:spcAft>
                <a:spcPts val="0"/>
              </a:spcAft>
              <a:buNone/>
            </a:pPr>
            <a:r>
              <a:rPr lang="en-US" sz="2600"/>
              <a:t>$</a:t>
            </a:r>
            <a:r>
              <a:rPr lang="en-US" sz="2600">
                <a:latin typeface="Courier New"/>
                <a:ea typeface="Courier New"/>
                <a:cs typeface="Courier New"/>
                <a:sym typeface="Courier New"/>
              </a:rPr>
              <a:t> emacs /etc/ssh/sshd_config</a:t>
            </a:r>
            <a:endParaRPr sz="2600">
              <a:latin typeface="Courier New"/>
              <a:ea typeface="Courier New"/>
              <a:cs typeface="Courier New"/>
              <a:sym typeface="Courier New"/>
            </a:endParaRPr>
          </a:p>
          <a:p>
            <a:pPr marL="1371600" lvl="3" indent="0" algn="l" rtl="0">
              <a:spcBef>
                <a:spcPts val="0"/>
              </a:spcBef>
              <a:spcAft>
                <a:spcPts val="0"/>
              </a:spcAft>
              <a:buNone/>
            </a:pPr>
            <a:r>
              <a:rPr lang="en-US" sz="2900"/>
              <a:t>change PasswordAuthentication option to no</a:t>
            </a:r>
            <a:endParaRPr sz="4500"/>
          </a:p>
          <a:p>
            <a:pPr marL="0" lvl="0" indent="0" algn="l" rtl="0">
              <a:spcBef>
                <a:spcPts val="0"/>
              </a:spcBef>
              <a:spcAft>
                <a:spcPts val="0"/>
              </a:spcAft>
              <a:buNone/>
            </a:pPr>
            <a:endParaRPr/>
          </a:p>
        </p:txBody>
      </p:sp>
      <p:sp>
        <p:nvSpPr>
          <p:cNvPr id="239" name="Google Shape;23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178</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179</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1516" marR="638006" lvl="0" indent="0" algn="l" rtl="0">
              <a:lnSpc>
                <a:spcPct val="166700"/>
              </a:lnSpc>
              <a:spcBef>
                <a:spcPts val="0"/>
              </a:spcBef>
              <a:spcAft>
                <a:spcPts val="0"/>
              </a:spcAft>
              <a:buNone/>
            </a:pPr>
            <a:r>
              <a:rPr lang="en-US" sz="1200">
                <a:latin typeface="Arial"/>
                <a:ea typeface="Arial"/>
                <a:cs typeface="Arial"/>
                <a:sym typeface="Arial"/>
              </a:rPr>
              <a:t>Verifies document integrity Does it prove origin?</a:t>
            </a:r>
            <a:endParaRPr sz="1200">
              <a:latin typeface="Arial"/>
              <a:ea typeface="Arial"/>
              <a:cs typeface="Arial"/>
              <a:sym typeface="Arial"/>
            </a:endParaRPr>
          </a:p>
          <a:p>
            <a:pPr marL="11516" lvl="0" indent="0" algn="l" rtl="0">
              <a:spcBef>
                <a:spcPts val="1152"/>
              </a:spcBef>
              <a:spcAft>
                <a:spcPts val="0"/>
              </a:spcAft>
              <a:buNone/>
            </a:pPr>
            <a:r>
              <a:rPr lang="en-US" sz="1200">
                <a:latin typeface="Arial"/>
                <a:ea typeface="Arial"/>
                <a:cs typeface="Arial"/>
                <a:sym typeface="Arial"/>
              </a:rPr>
              <a:t>Who is Certificate Authority (CA) ?</a:t>
            </a:r>
            <a:endParaRPr/>
          </a:p>
          <a:p>
            <a:pPr marL="0" lvl="0" indent="0" algn="l" rtl="0">
              <a:spcBef>
                <a:spcPts val="0"/>
              </a:spcBef>
              <a:spcAft>
                <a:spcPts val="0"/>
              </a:spcAft>
              <a:buNone/>
            </a:pPr>
            <a:endParaRPr/>
          </a:p>
        </p:txBody>
      </p:sp>
      <p:sp>
        <p:nvSpPr>
          <p:cNvPr id="125" name="Google Shape;1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183</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a535831c9_0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a535831c9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a535831c9_0_1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a535831c9_0_1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a535831c9_0_1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a535831c9_0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a535831c9_0_1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a535831c9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a535831c9_0_1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a535831c9_0_1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a535831c9_0_1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a535831c9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a535831c9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a535831c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a535831c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a535831c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7a535831c9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7a535831c9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4782b97e1_0_1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64782b97e1_0_150: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8fa34621_0_139: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8fa34621_0_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Image from https://www.w3resource.com/python-exercises/python-basic-exercise-86.php</a:t>
            </a:r>
            <a:endParaRPr/>
          </a:p>
        </p:txBody>
      </p:sp>
      <p:sp>
        <p:nvSpPr>
          <p:cNvPr id="231" name="Google Shape;231;g648fa34621_0_1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5:notes"/>
          <p:cNvSpPr txBox="1">
            <a:spLocks noGrp="1"/>
          </p:cNvSpPr>
          <p:nvPr>
            <p:ph type="sldNum" idx="12"/>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30</a:t>
            </a:fld>
            <a:endParaRPr sz="1400" b="0" i="0" u="none" strike="noStrike" cap="none">
              <a:solidFill>
                <a:srgbClr val="000000"/>
              </a:solidFill>
              <a:latin typeface="Times New Roman"/>
              <a:ea typeface="Times New Roman"/>
              <a:cs typeface="Times New Roman"/>
              <a:sym typeface="Times New Roman"/>
            </a:endParaRPr>
          </a:p>
        </p:txBody>
      </p:sp>
      <p:sp>
        <p:nvSpPr>
          <p:cNvPr id="238" name="Google Shape;238;p5:notes"/>
          <p:cNvSpPr>
            <a:spLocks noGrp="1" noRot="1" noChangeAspect="1"/>
          </p:cNvSpPr>
          <p:nvPr>
            <p:ph type="sldImg" idx="2"/>
          </p:nvPr>
        </p:nvSpPr>
        <p:spPr>
          <a:xfrm>
            <a:off x="382588" y="695325"/>
            <a:ext cx="608647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39" name="Google Shape;239;p5:notes"/>
          <p:cNvSpPr txBox="1">
            <a:spLocks noGrp="1"/>
          </p:cNvSpPr>
          <p:nvPr>
            <p:ph type="body" idx="1"/>
          </p:nvPr>
        </p:nvSpPr>
        <p:spPr>
          <a:xfrm>
            <a:off x="685800" y="4343400"/>
            <a:ext cx="5483224" cy="41116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00" b="0" i="0">
                <a:solidFill>
                  <a:schemeClr val="dk1"/>
                </a:solidFill>
                <a:latin typeface="Century Gothic"/>
                <a:ea typeface="Century Gothic"/>
                <a:cs typeface="Century Gothic"/>
                <a:sym typeface="Century Gothic"/>
              </a:rPr>
              <a:t>An </a:t>
            </a:r>
            <a:r>
              <a:rPr lang="en-US" sz="1200" b="1" i="0">
                <a:solidFill>
                  <a:schemeClr val="dk1"/>
                </a:solidFill>
                <a:latin typeface="Century Gothic"/>
                <a:ea typeface="Century Gothic"/>
                <a:cs typeface="Century Gothic"/>
                <a:sym typeface="Century Gothic"/>
              </a:rPr>
              <a:t>environment variable</a:t>
            </a:r>
            <a:r>
              <a:rPr lang="en-US" sz="1200" b="0" i="0">
                <a:solidFill>
                  <a:schemeClr val="dk1"/>
                </a:solidFill>
                <a:latin typeface="Century Gothic"/>
                <a:ea typeface="Century Gothic"/>
                <a:cs typeface="Century Gothic"/>
                <a:sym typeface="Century Gothic"/>
              </a:rPr>
              <a:t> is a dynamic "object" on a computer, containing an editable </a:t>
            </a:r>
            <a:r>
              <a:rPr lang="en-US" sz="1200" b="0" i="0" u="sng" strike="noStrike">
                <a:solidFill>
                  <a:schemeClr val="dk1"/>
                </a:solidFill>
                <a:latin typeface="Century Gothic"/>
                <a:ea typeface="Century Gothic"/>
                <a:cs typeface="Century Gothic"/>
                <a:sym typeface="Century Gothic"/>
                <a:hlinkClick r:id="rId3"/>
              </a:rPr>
              <a:t>value</a:t>
            </a:r>
            <a:r>
              <a:rPr lang="en-US" sz="1200" b="0" i="0">
                <a:solidFill>
                  <a:schemeClr val="dk1"/>
                </a:solidFill>
                <a:latin typeface="Century Gothic"/>
                <a:ea typeface="Century Gothic"/>
                <a:cs typeface="Century Gothic"/>
                <a:sym typeface="Century Gothic"/>
              </a:rPr>
              <a:t>, which may be used by one or more software programs in OS. Environment variables help programs know what </a:t>
            </a:r>
            <a:r>
              <a:rPr lang="en-US" sz="1200" b="0" i="0" u="sng" strike="noStrike">
                <a:solidFill>
                  <a:schemeClr val="dk1"/>
                </a:solidFill>
                <a:latin typeface="Century Gothic"/>
                <a:ea typeface="Century Gothic"/>
                <a:cs typeface="Century Gothic"/>
                <a:sym typeface="Century Gothic"/>
                <a:hlinkClick r:id="rId4"/>
              </a:rPr>
              <a:t>directory</a:t>
            </a:r>
            <a:r>
              <a:rPr lang="en-US" sz="1200" b="0" i="0">
                <a:solidFill>
                  <a:schemeClr val="dk1"/>
                </a:solidFill>
                <a:latin typeface="Century Gothic"/>
                <a:ea typeface="Century Gothic"/>
                <a:cs typeface="Century Gothic"/>
                <a:sym typeface="Century Gothic"/>
              </a:rPr>
              <a:t> to install files in, where to store </a:t>
            </a:r>
            <a:r>
              <a:rPr lang="en-US" sz="1200" b="0" i="0" u="sng" strike="noStrike">
                <a:solidFill>
                  <a:schemeClr val="dk1"/>
                </a:solidFill>
                <a:latin typeface="Century Gothic"/>
                <a:ea typeface="Century Gothic"/>
                <a:cs typeface="Century Gothic"/>
                <a:sym typeface="Century Gothic"/>
                <a:hlinkClick r:id="rId5"/>
              </a:rPr>
              <a:t>temporary files</a:t>
            </a:r>
            <a:r>
              <a:rPr lang="en-US" sz="1200" b="0" i="0">
                <a:solidFill>
                  <a:schemeClr val="dk1"/>
                </a:solidFill>
                <a:latin typeface="Century Gothic"/>
                <a:ea typeface="Century Gothic"/>
                <a:cs typeface="Century Gothic"/>
                <a:sym typeface="Century Gothic"/>
              </a:rPr>
              <a:t>, and where to find user </a:t>
            </a:r>
            <a:r>
              <a:rPr lang="en-US" sz="1200" b="0" i="0" u="sng" strike="noStrike">
                <a:solidFill>
                  <a:schemeClr val="dk1"/>
                </a:solidFill>
                <a:latin typeface="Century Gothic"/>
                <a:ea typeface="Century Gothic"/>
                <a:cs typeface="Century Gothic"/>
                <a:sym typeface="Century Gothic"/>
                <a:hlinkClick r:id="rId6"/>
              </a:rPr>
              <a:t>profile</a:t>
            </a:r>
            <a:r>
              <a:rPr lang="en-US" sz="1200" b="0" i="0">
                <a:solidFill>
                  <a:schemeClr val="dk1"/>
                </a:solidFill>
                <a:latin typeface="Century Gothic"/>
                <a:ea typeface="Century Gothic"/>
                <a:cs typeface="Century Gothic"/>
                <a:sym typeface="Century Gothic"/>
              </a:rPr>
              <a:t> settings. They help shape the </a:t>
            </a:r>
            <a:r>
              <a:rPr lang="en-US" sz="1200" b="0" i="0" u="sng" strike="noStrike">
                <a:solidFill>
                  <a:schemeClr val="dk1"/>
                </a:solidFill>
                <a:latin typeface="Century Gothic"/>
                <a:ea typeface="Century Gothic"/>
                <a:cs typeface="Century Gothic"/>
                <a:sym typeface="Century Gothic"/>
                <a:hlinkClick r:id="rId7"/>
              </a:rPr>
              <a:t>environment</a:t>
            </a:r>
            <a:r>
              <a:rPr lang="en-US" sz="1200" b="0" i="0">
                <a:solidFill>
                  <a:schemeClr val="dk1"/>
                </a:solidFill>
                <a:latin typeface="Century Gothic"/>
                <a:ea typeface="Century Gothic"/>
                <a:cs typeface="Century Gothic"/>
                <a:sym typeface="Century Gothic"/>
              </a:rPr>
              <a:t> in which programs run on your computer.</a:t>
            </a:r>
            <a:br>
              <a:rPr lang="en-US"/>
            </a:b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txBox="1">
            <a:spLocks noGrp="1"/>
          </p:cNvSpPr>
          <p:nvPr>
            <p:ph type="sldNum" idx="12"/>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31</a:t>
            </a:fld>
            <a:endParaRPr sz="1400" b="0" i="0" u="none" strike="noStrike" cap="none">
              <a:solidFill>
                <a:srgbClr val="000000"/>
              </a:solidFill>
              <a:latin typeface="Times New Roman"/>
              <a:ea typeface="Times New Roman"/>
              <a:cs typeface="Times New Roman"/>
              <a:sym typeface="Times New Roman"/>
            </a:endParaRPr>
          </a:p>
        </p:txBody>
      </p:sp>
      <p:sp>
        <p:nvSpPr>
          <p:cNvPr id="245" name="Google Shape;245;p6:notes"/>
          <p:cNvSpPr>
            <a:spLocks noGrp="1" noRot="1" noChangeAspect="1"/>
          </p:cNvSpPr>
          <p:nvPr>
            <p:ph type="sldImg" idx="2"/>
          </p:nvPr>
        </p:nvSpPr>
        <p:spPr>
          <a:xfrm>
            <a:off x="382588" y="695325"/>
            <a:ext cx="608647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46" name="Google Shape;246;p6:notes"/>
          <p:cNvSpPr txBox="1">
            <a:spLocks noGrp="1"/>
          </p:cNvSpPr>
          <p:nvPr>
            <p:ph type="body" idx="1"/>
          </p:nvPr>
        </p:nvSpPr>
        <p:spPr>
          <a:xfrm>
            <a:off x="685800" y="4343400"/>
            <a:ext cx="5483224" cy="41116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p:txBody>
      </p:sp>
      <p:sp>
        <p:nvSpPr>
          <p:cNvPr id="247" name="Google Shape;247;p6:notes"/>
          <p:cNvSpPr txBox="1"/>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48fa34621_0_110:notes"/>
          <p:cNvSpPr txBox="1">
            <a:spLocks noGrp="1"/>
          </p:cNvSpPr>
          <p:nvPr>
            <p:ph type="sldNum" idx="12"/>
          </p:nvPr>
        </p:nvSpPr>
        <p:spPr>
          <a:xfrm>
            <a:off x="3881437" y="8686800"/>
            <a:ext cx="2973300" cy="4539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32</a:t>
            </a:fld>
            <a:endParaRPr sz="1400" b="0" i="0" u="none" strike="noStrike" cap="none">
              <a:solidFill>
                <a:srgbClr val="000000"/>
              </a:solidFill>
              <a:latin typeface="Times New Roman"/>
              <a:ea typeface="Times New Roman"/>
              <a:cs typeface="Times New Roman"/>
              <a:sym typeface="Times New Roman"/>
            </a:endParaRPr>
          </a:p>
        </p:txBody>
      </p:sp>
      <p:sp>
        <p:nvSpPr>
          <p:cNvPr id="259" name="Google Shape;259;g648fa34621_0_110:notes"/>
          <p:cNvSpPr>
            <a:spLocks noGrp="1" noRot="1" noChangeAspect="1"/>
          </p:cNvSpPr>
          <p:nvPr>
            <p:ph type="sldImg" idx="2"/>
          </p:nvPr>
        </p:nvSpPr>
        <p:spPr>
          <a:xfrm>
            <a:off x="382588" y="695325"/>
            <a:ext cx="6086400" cy="34257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60" name="Google Shape;260;g648fa34621_0_110:notes"/>
          <p:cNvSpPr txBox="1">
            <a:spLocks noGrp="1"/>
          </p:cNvSpPr>
          <p:nvPr>
            <p:ph type="body" idx="1"/>
          </p:nvPr>
        </p:nvSpPr>
        <p:spPr>
          <a:xfrm>
            <a:off x="685800" y="4343400"/>
            <a:ext cx="5483100" cy="4111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p:txBody>
      </p:sp>
      <p:sp>
        <p:nvSpPr>
          <p:cNvPr id="261" name="Google Shape;261;g648fa34621_0_110:notes"/>
          <p:cNvSpPr txBox="1"/>
          <p:nvPr/>
        </p:nvSpPr>
        <p:spPr>
          <a:xfrm>
            <a:off x="3881437" y="8686800"/>
            <a:ext cx="2973300" cy="4539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32</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txBox="1">
            <a:spLocks noGrp="1"/>
          </p:cNvSpPr>
          <p:nvPr>
            <p:ph type="sldNum" idx="12"/>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33</a:t>
            </a:fld>
            <a:endParaRPr sz="1400" b="0" i="0" u="none" strike="noStrike" cap="none">
              <a:solidFill>
                <a:srgbClr val="000000"/>
              </a:solidFill>
              <a:latin typeface="Times New Roman"/>
              <a:ea typeface="Times New Roman"/>
              <a:cs typeface="Times New Roman"/>
              <a:sym typeface="Times New Roman"/>
            </a:endParaRPr>
          </a:p>
        </p:txBody>
      </p:sp>
      <p:sp>
        <p:nvSpPr>
          <p:cNvPr id="274" name="Google Shape;274;p9:notes"/>
          <p:cNvSpPr>
            <a:spLocks noGrp="1" noRot="1" noChangeAspect="1"/>
          </p:cNvSpPr>
          <p:nvPr>
            <p:ph type="sldImg" idx="2"/>
          </p:nvPr>
        </p:nvSpPr>
        <p:spPr>
          <a:xfrm>
            <a:off x="382588" y="695325"/>
            <a:ext cx="608647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75" name="Google Shape;275;p9:notes"/>
          <p:cNvSpPr txBox="1">
            <a:spLocks noGrp="1"/>
          </p:cNvSpPr>
          <p:nvPr>
            <p:ph type="body" idx="1"/>
          </p:nvPr>
        </p:nvSpPr>
        <p:spPr>
          <a:xfrm>
            <a:off x="685800" y="4343400"/>
            <a:ext cx="5483224" cy="41116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notes"/>
          <p:cNvSpPr>
            <a:spLocks noGrp="1" noRot="1" noChangeAspect="1"/>
          </p:cNvSpPr>
          <p:nvPr>
            <p:ph type="sldImg" idx="2"/>
          </p:nvPr>
        </p:nvSpPr>
        <p:spPr>
          <a:xfrm>
            <a:off x="382588" y="695325"/>
            <a:ext cx="6086475" cy="34258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p10:notes"/>
          <p:cNvSpPr txBox="1">
            <a:spLocks noGrp="1"/>
          </p:cNvSpPr>
          <p:nvPr>
            <p:ph type="body" idx="1"/>
          </p:nvPr>
        </p:nvSpPr>
        <p:spPr>
          <a:xfrm>
            <a:off x="685800" y="4343400"/>
            <a:ext cx="5483224" cy="41116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Sort example a d c A b E</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Comm example </a:t>
            </a:r>
            <a:endParaRPr/>
          </a:p>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Uf1	uf2	f1	f2	1	2	3</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b	b	A	a	A</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c	d	b 	b		a</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A	a	c	d			b</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e	f	e	f	c</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					d</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				e</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					f</a:t>
            </a:r>
            <a:endParaRPr/>
          </a:p>
        </p:txBody>
      </p:sp>
      <p:sp>
        <p:nvSpPr>
          <p:cNvPr id="282" name="Google Shape;282;p10:notes"/>
          <p:cNvSpPr txBox="1">
            <a:spLocks noGrp="1"/>
          </p:cNvSpPr>
          <p:nvPr>
            <p:ph type="sldNum" idx="12"/>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34</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first~step</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Match every step'th line starting with line first. For example, sed -n 1~2p will print all the odd-numbered lines in the input stream, and the address 2~5 will match every fifth line, starting with the second. first can be zero; in this case, sed operates as if it were equal to step. (This is an extension.)</a:t>
            </a:r>
            <a:br>
              <a:rPr lang="en-US"/>
            </a:br>
            <a:endParaRPr/>
          </a:p>
        </p:txBody>
      </p:sp>
      <p:sp>
        <p:nvSpPr>
          <p:cNvPr id="333" name="Google Shape;33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48fa3462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648fa34621_0_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648fa34621_0_1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 = recursive</a:t>
            </a:r>
            <a:endParaRPr/>
          </a:p>
          <a:p>
            <a:pPr marL="0" lvl="0" indent="0" algn="l" rtl="0">
              <a:spcBef>
                <a:spcPts val="0"/>
              </a:spcBef>
              <a:spcAft>
                <a:spcPts val="0"/>
              </a:spcAft>
              <a:buNone/>
            </a:pPr>
            <a:r>
              <a:rPr lang="en-US"/>
              <a:t>C = count </a:t>
            </a:r>
            <a:endParaRPr/>
          </a:p>
          <a:p>
            <a:pPr marL="0" lvl="0" indent="0" algn="l" rtl="0">
              <a:spcBef>
                <a:spcPts val="0"/>
              </a:spcBef>
              <a:spcAft>
                <a:spcPts val="0"/>
              </a:spcAft>
              <a:buNone/>
            </a:pPr>
            <a:r>
              <a:rPr lang="en-US"/>
              <a:t>N = output is preceded by its relative line number</a:t>
            </a:r>
            <a:endParaRPr/>
          </a:p>
          <a:p>
            <a:pPr marL="0" lvl="0" indent="0" algn="l" rtl="0">
              <a:spcBef>
                <a:spcPts val="0"/>
              </a:spcBef>
              <a:spcAft>
                <a:spcPts val="0"/>
              </a:spcAft>
              <a:buNone/>
            </a:pPr>
            <a:endParaRPr/>
          </a:p>
        </p:txBody>
      </p:sp>
      <p:sp>
        <p:nvSpPr>
          <p:cNvPr id="360" name="Google Shape;360;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 regularPatternSearch.txt</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'(abc){2}.' regularPatternSearch.txt</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 regularPatternSearch.txt</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 regularPatternSearch.txt</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p>
        </p:txBody>
      </p:sp>
      <p:sp>
        <p:nvSpPr>
          <p:cNvPr id="367" name="Google Shape;36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4c0aacc26_0_82: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4c0aacc26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64c0aacc26_0_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4c0aacc26_0_91: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4c0aacc2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64c0aacc2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c0aad6f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4c0aad6f0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64c0aad6f0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4c0aad6f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4c0aad6f0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64c0aad6f0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4c0aacc26_0_98: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4c0aacc26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64c0aacc26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4c0aad6f0_0_6: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4c0aad6f0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64c0aad6f0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4c0aad6f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4c0aad6f0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64c0aad6f0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4d73a5e94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4d73a5e9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4d73a5e94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4d73a5e9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4d73a5e94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4d73a5e9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4d73a5e94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4d73a5e9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3c35b0123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63c35b012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4d73a5e94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4d73a5e94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4d73a5e94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4d73a5e94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4d73a5e9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4d73a5e9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4f52f04b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4f52f04b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4f52f04b2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4f52f04b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4f52f04b2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4f52f04b2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4f52f04b2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4f52f04b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50b4812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50b4812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50b48126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50b4812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50b48126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50b48126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50b48126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50b48126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50b48126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50b48126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50b48126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50b48126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524cec85c_0_1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524cec85c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6524cec85c_0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f540a3847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f540a3847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6f540a3847_1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f540a3847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f540a3847_1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6f540a3847_1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f540a3847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f540a3847_1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6f540a3847_1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f540a3847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f540a3847_1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6f540a3847_1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f540a3847_1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f540a3847_1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6f540a3847_1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f540a3847_1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f540a3847_1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6f540a3847_1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86A4-DA5F-40EA-A593-9E2AFDE61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8E19C-6168-4B33-87EC-74468DF8D1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A51745-DC32-499F-A893-A2B9B354A9D1}"/>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00C5EFA7-E779-46E9-B72E-3E8504821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7C051-8801-48C1-B33E-298E9C530EF2}"/>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21308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6F56-EAFF-4647-BC00-1CC261684A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8902E2-64C5-4293-88FD-C3AAB47DA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6F4EC-2E74-4FFA-A281-35BFC80F4682}"/>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5EC0C3F9-4658-4623-B708-EE323B320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B6A51-F996-4D50-9F01-FC6D1AFDF992}"/>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400155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B0A265-B8EB-4FA1-BC9B-E9E4196A88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D5DCE8-7C17-4C92-9A83-F9E0BA22F7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CFD7B-A01F-4DBF-B136-AB48B75964F8}"/>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4EC6D3DE-4418-43C8-8B84-1B748ACE5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44D37-300A-47D2-932E-BE184634B6EF}"/>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574219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4398434" y="220664"/>
            <a:ext cx="7440083" cy="1244599"/>
          </a:xfrm>
          <a:prstGeom prst="rect">
            <a:avLst/>
          </a:prstGeom>
          <a:noFill/>
          <a:ln>
            <a:noFill/>
          </a:ln>
        </p:spPr>
        <p:txBody>
          <a:bodyPr spcFirstLastPara="1" wrap="square" lIns="91425" tIns="91425" rIns="91425" bIns="91425" anchor="ctr" anchorCtr="0">
            <a:noAutofit/>
          </a:bodyPr>
          <a:lstStyle>
            <a:lvl1pPr marR="0" lvl="0"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1pPr>
            <a:lvl2pPr marR="0" lvl="1"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2pPr>
            <a:lvl3pPr marR="0" lvl="2"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3pPr>
            <a:lvl4pPr marR="0" lvl="3"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4pPr>
            <a:lvl5pPr marR="0" lvl="4"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5pPr>
            <a:lvl6pPr marR="0" lvl="5"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6pPr>
            <a:lvl7pPr marR="0" lvl="6"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7pPr>
            <a:lvl8pPr marR="0" lvl="7"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8pPr>
            <a:lvl9pPr marR="0" lvl="8"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9pPr>
          </a:lstStyle>
          <a:p>
            <a:endParaRPr/>
          </a:p>
        </p:txBody>
      </p:sp>
      <p:sp>
        <p:nvSpPr>
          <p:cNvPr id="33" name="Google Shape;33;p5"/>
          <p:cNvSpPr txBox="1">
            <a:spLocks noGrp="1"/>
          </p:cNvSpPr>
          <p:nvPr>
            <p:ph type="dt" idx="10"/>
          </p:nvPr>
        </p:nvSpPr>
        <p:spPr>
          <a:xfrm>
            <a:off x="2133601" y="5529264"/>
            <a:ext cx="2836332" cy="469899"/>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endParaRPr/>
          </a:p>
        </p:txBody>
      </p:sp>
      <p:sp>
        <p:nvSpPr>
          <p:cNvPr id="34" name="Google Shape;34;p5"/>
          <p:cNvSpPr txBox="1">
            <a:spLocks noGrp="1"/>
          </p:cNvSpPr>
          <p:nvPr>
            <p:ph type="ftr" idx="11"/>
          </p:nvPr>
        </p:nvSpPr>
        <p:spPr>
          <a:xfrm>
            <a:off x="5084234" y="6083302"/>
            <a:ext cx="3860800" cy="469899"/>
          </a:xfrm>
          <a:prstGeom prst="rect">
            <a:avLst/>
          </a:prstGeom>
          <a:noFill/>
          <a:ln>
            <a:noFill/>
          </a:ln>
        </p:spPr>
        <p:txBody>
          <a:bodyPr spcFirstLastPara="1" wrap="square" lIns="91425" tIns="91425" rIns="91425" bIns="91425" anchor="t" anchorCtr="0">
            <a:noAutofit/>
          </a:bodyPr>
          <a:lstStyle>
            <a:lvl1pPr marR="0" lvl="0" algn="ctr">
              <a:lnSpc>
                <a:spcPct val="95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endParaRPr/>
          </a:p>
        </p:txBody>
      </p:sp>
      <p:sp>
        <p:nvSpPr>
          <p:cNvPr id="35" name="Google Shape;35;p5"/>
          <p:cNvSpPr txBox="1">
            <a:spLocks noGrp="1"/>
          </p:cNvSpPr>
          <p:nvPr>
            <p:ph type="sldNum" idx="12"/>
          </p:nvPr>
        </p:nvSpPr>
        <p:spPr>
          <a:xfrm>
            <a:off x="9088968" y="6083302"/>
            <a:ext cx="2836332" cy="469899"/>
          </a:xfrm>
          <a:prstGeom prst="rect">
            <a:avLst/>
          </a:prstGeom>
          <a:noFill/>
          <a:ln>
            <a:noFill/>
          </a:ln>
        </p:spPr>
        <p:txBody>
          <a:bodyPr spcFirstLastPara="1" wrap="square" lIns="0" tIns="0" rIns="0" bIns="0" anchor="t" anchorCtr="0">
            <a:noAutofit/>
          </a:bodyPr>
          <a:lstStyle>
            <a:lvl1pPr marL="0" lvl="0" indent="0" algn="r">
              <a:lnSpc>
                <a:spcPct val="95000"/>
              </a:lnSpc>
              <a:spcBef>
                <a:spcPts val="0"/>
              </a:spcBef>
              <a:buNone/>
              <a:defRPr sz="1400">
                <a:solidFill>
                  <a:srgbClr val="000000"/>
                </a:solidFill>
                <a:latin typeface="Times New Roman"/>
                <a:ea typeface="Times New Roman"/>
                <a:cs typeface="Times New Roman"/>
                <a:sym typeface="Times New Roman"/>
              </a:defRPr>
            </a:lvl1pPr>
            <a:lvl2pPr marL="0" lvl="1" indent="0" algn="r">
              <a:lnSpc>
                <a:spcPct val="95000"/>
              </a:lnSpc>
              <a:spcBef>
                <a:spcPts val="0"/>
              </a:spcBef>
              <a:buNone/>
              <a:defRPr sz="1400">
                <a:solidFill>
                  <a:srgbClr val="000000"/>
                </a:solidFill>
                <a:latin typeface="Times New Roman"/>
                <a:ea typeface="Times New Roman"/>
                <a:cs typeface="Times New Roman"/>
                <a:sym typeface="Times New Roman"/>
              </a:defRPr>
            </a:lvl2pPr>
            <a:lvl3pPr marL="0" lvl="2" indent="0" algn="r">
              <a:lnSpc>
                <a:spcPct val="95000"/>
              </a:lnSpc>
              <a:spcBef>
                <a:spcPts val="0"/>
              </a:spcBef>
              <a:buNone/>
              <a:defRPr sz="1400">
                <a:solidFill>
                  <a:srgbClr val="000000"/>
                </a:solidFill>
                <a:latin typeface="Times New Roman"/>
                <a:ea typeface="Times New Roman"/>
                <a:cs typeface="Times New Roman"/>
                <a:sym typeface="Times New Roman"/>
              </a:defRPr>
            </a:lvl3pPr>
            <a:lvl4pPr marL="0" lvl="3" indent="0" algn="r">
              <a:lnSpc>
                <a:spcPct val="95000"/>
              </a:lnSpc>
              <a:spcBef>
                <a:spcPts val="0"/>
              </a:spcBef>
              <a:buNone/>
              <a:defRPr sz="1400">
                <a:solidFill>
                  <a:srgbClr val="000000"/>
                </a:solidFill>
                <a:latin typeface="Times New Roman"/>
                <a:ea typeface="Times New Roman"/>
                <a:cs typeface="Times New Roman"/>
                <a:sym typeface="Times New Roman"/>
              </a:defRPr>
            </a:lvl4pPr>
            <a:lvl5pPr marL="0" lvl="4" indent="0" algn="r">
              <a:lnSpc>
                <a:spcPct val="95000"/>
              </a:lnSpc>
              <a:spcBef>
                <a:spcPts val="0"/>
              </a:spcBef>
              <a:buNone/>
              <a:defRPr sz="1400">
                <a:solidFill>
                  <a:srgbClr val="000000"/>
                </a:solidFill>
                <a:latin typeface="Times New Roman"/>
                <a:ea typeface="Times New Roman"/>
                <a:cs typeface="Times New Roman"/>
                <a:sym typeface="Times New Roman"/>
              </a:defRPr>
            </a:lvl5pPr>
            <a:lvl6pPr marL="0" lvl="5" indent="0" algn="r">
              <a:lnSpc>
                <a:spcPct val="95000"/>
              </a:lnSpc>
              <a:spcBef>
                <a:spcPts val="0"/>
              </a:spcBef>
              <a:buNone/>
              <a:defRPr sz="1400">
                <a:solidFill>
                  <a:srgbClr val="000000"/>
                </a:solidFill>
                <a:latin typeface="Times New Roman"/>
                <a:ea typeface="Times New Roman"/>
                <a:cs typeface="Times New Roman"/>
                <a:sym typeface="Times New Roman"/>
              </a:defRPr>
            </a:lvl6pPr>
            <a:lvl7pPr marL="0" lvl="6" indent="0" algn="r">
              <a:lnSpc>
                <a:spcPct val="95000"/>
              </a:lnSpc>
              <a:spcBef>
                <a:spcPts val="0"/>
              </a:spcBef>
              <a:buNone/>
              <a:defRPr sz="1400">
                <a:solidFill>
                  <a:srgbClr val="000000"/>
                </a:solidFill>
                <a:latin typeface="Times New Roman"/>
                <a:ea typeface="Times New Roman"/>
                <a:cs typeface="Times New Roman"/>
                <a:sym typeface="Times New Roman"/>
              </a:defRPr>
            </a:lvl7pPr>
            <a:lvl8pPr marL="0" lvl="7" indent="0" algn="r">
              <a:lnSpc>
                <a:spcPct val="95000"/>
              </a:lnSpc>
              <a:spcBef>
                <a:spcPts val="0"/>
              </a:spcBef>
              <a:buNone/>
              <a:defRPr sz="1400">
                <a:solidFill>
                  <a:srgbClr val="000000"/>
                </a:solidFill>
                <a:latin typeface="Times New Roman"/>
                <a:ea typeface="Times New Roman"/>
                <a:cs typeface="Times New Roman"/>
                <a:sym typeface="Times New Roman"/>
              </a:defRPr>
            </a:lvl8pPr>
            <a:lvl9pPr marL="0" lvl="8" indent="0" algn="r">
              <a:lnSpc>
                <a:spcPct val="95000"/>
              </a:lnSpc>
              <a:spcBef>
                <a:spcPts val="0"/>
              </a:spcBef>
              <a:buNone/>
              <a:defRPr sz="1400">
                <a:solidFill>
                  <a:srgbClr val="000000"/>
                </a:solidFill>
                <a:latin typeface="Times New Roman"/>
                <a:ea typeface="Times New Roman"/>
                <a:cs typeface="Times New Roman"/>
                <a:sym typeface="Times New Roman"/>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525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60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5" name="Google Shape;75;p19"/>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6" name="Google Shape;76;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51504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3475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A5C1-5EC0-4AD4-A31E-2FE76FDC28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375E1F-8FE6-4D49-9E11-272E301A68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38229-D493-4B98-B4BD-0AD1CE04C7C9}"/>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E45F1C07-3A4D-45E4-9BF2-7FB535242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9DA45-1BE8-40FA-919A-48C45CF5685A}"/>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2375143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2DFB-241C-4FE2-BF83-FADD83CAE3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01A5A7-DB34-4ACA-9353-1DFB426502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F8E62B-9AEC-4C2B-A252-AA9B9FA1F244}"/>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C5C685F0-F580-4258-AD1A-29DB29ACA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4B0D-D262-4F79-9D83-FBBA99A1BD84}"/>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4082934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CA0A-8010-4F36-907F-F9F8CE48F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FAB5E-82D0-4786-BB49-71882CEC59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D1B348-7F79-40DB-B008-673F3F84FA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CDA2DB-C768-45A7-8EA0-5CB51062377C}"/>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6" name="Footer Placeholder 5">
            <a:extLst>
              <a:ext uri="{FF2B5EF4-FFF2-40B4-BE49-F238E27FC236}">
                <a16:creationId xmlns:a16="http://schemas.microsoft.com/office/drawing/2014/main" id="{A9F8E68D-704D-49F9-A004-4F991870E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AD3582-B34B-481E-A5D9-4DB0CD2805A5}"/>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20026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B31F-574D-4986-AA7B-1B844C4EFD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3EA203-4BC9-46BA-8DCE-2C8FE9484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B13249-4A92-4876-839C-54406B2F34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FE82E9-467D-44D5-9D14-0D5D30258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6646C-355A-4DCA-8A69-6A27D1302B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FEE593-5BD6-4FDD-B619-09BE9BF304F5}"/>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8" name="Footer Placeholder 7">
            <a:extLst>
              <a:ext uri="{FF2B5EF4-FFF2-40B4-BE49-F238E27FC236}">
                <a16:creationId xmlns:a16="http://schemas.microsoft.com/office/drawing/2014/main" id="{E1E22534-9FD9-417C-AA90-B40252FD6A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3986E5-8BDD-4E81-9CE0-6F623EF7EDCC}"/>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37387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0529-645C-4B98-B274-FCF632F3EC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DBBFE0-5229-4BCE-BC2B-D3A86C9F2102}"/>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4" name="Footer Placeholder 3">
            <a:extLst>
              <a:ext uri="{FF2B5EF4-FFF2-40B4-BE49-F238E27FC236}">
                <a16:creationId xmlns:a16="http://schemas.microsoft.com/office/drawing/2014/main" id="{284C0E12-42D3-43E4-89D6-CAABC25A5A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A079-02EB-4868-B90F-B52DCE96351A}"/>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90658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2B51E2-1B21-4214-BFEE-89D5B753BD6B}"/>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3" name="Footer Placeholder 2">
            <a:extLst>
              <a:ext uri="{FF2B5EF4-FFF2-40B4-BE49-F238E27FC236}">
                <a16:creationId xmlns:a16="http://schemas.microsoft.com/office/drawing/2014/main" id="{1C940090-220E-466F-9ECF-DA0CE9B112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F41853-2D63-409D-9C47-846A717BF12B}"/>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13028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539D-220F-4F5B-995D-1E5FBA216D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9056AF-8456-47CC-A9A5-5D64D2D02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C9C0C0-714D-43C7-8B27-E75BDC011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3A61D-42A5-4B70-8438-45BE849326AC}"/>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6" name="Footer Placeholder 5">
            <a:extLst>
              <a:ext uri="{FF2B5EF4-FFF2-40B4-BE49-F238E27FC236}">
                <a16:creationId xmlns:a16="http://schemas.microsoft.com/office/drawing/2014/main" id="{09487D22-6296-4371-A866-510377308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EC7BE-A480-45B1-A7E6-88502E26555F}"/>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54446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1312-9AAF-4D3D-885D-9C9E63B54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D5292-048D-44B9-91C9-0A80F6552A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953FA9-D43A-4D67-8CB8-ADCEA2B89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E2040C-1B82-4781-A22C-6DADA5BCE70F}"/>
              </a:ext>
            </a:extLst>
          </p:cNvPr>
          <p:cNvSpPr>
            <a:spLocks noGrp="1"/>
          </p:cNvSpPr>
          <p:nvPr>
            <p:ph type="dt" sz="half" idx="10"/>
          </p:nvPr>
        </p:nvSpPr>
        <p:spPr/>
        <p:txBody>
          <a:bodyPr/>
          <a:lstStyle/>
          <a:p>
            <a:fld id="{0CAFD210-4BEA-4764-8ED4-00066CD1B9A5}" type="datetimeFigureOut">
              <a:rPr lang="en-US" smtClean="0"/>
              <a:t>12/5/2019</a:t>
            </a:fld>
            <a:endParaRPr lang="en-US"/>
          </a:p>
        </p:txBody>
      </p:sp>
      <p:sp>
        <p:nvSpPr>
          <p:cNvPr id="6" name="Footer Placeholder 5">
            <a:extLst>
              <a:ext uri="{FF2B5EF4-FFF2-40B4-BE49-F238E27FC236}">
                <a16:creationId xmlns:a16="http://schemas.microsoft.com/office/drawing/2014/main" id="{546BEC4B-F96A-4F53-ACAB-1616C25E9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9A1EA-8DD0-468F-8CCD-BBC09A7F6DEF}"/>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1741661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A4C71-5A57-4328-80DF-C44F847E1C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1CE3F9-9083-4ECE-8D50-AA18CB215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6DBC8-3494-4402-8CA4-AB47876020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FD210-4BEA-4764-8ED4-00066CD1B9A5}" type="datetimeFigureOut">
              <a:rPr lang="en-US" smtClean="0"/>
              <a:t>12/5/2019</a:t>
            </a:fld>
            <a:endParaRPr lang="en-US"/>
          </a:p>
        </p:txBody>
      </p:sp>
      <p:sp>
        <p:nvSpPr>
          <p:cNvPr id="5" name="Footer Placeholder 4">
            <a:extLst>
              <a:ext uri="{FF2B5EF4-FFF2-40B4-BE49-F238E27FC236}">
                <a16:creationId xmlns:a16="http://schemas.microsoft.com/office/drawing/2014/main" id="{E63DB954-3A3F-465E-B53F-EBAE29FAF6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B04F12-817F-4DFB-B3CC-D064E6C72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ED497-53C7-4CF1-BCD9-7A135AFB5AA3}" type="slidenum">
              <a:rPr lang="en-US" smtClean="0"/>
              <a:t>‹#›</a:t>
            </a:fld>
            <a:endParaRPr lang="en-US"/>
          </a:p>
        </p:txBody>
      </p:sp>
    </p:spTree>
    <p:extLst>
      <p:ext uri="{BB962C8B-B14F-4D97-AF65-F5344CB8AC3E}">
        <p14:creationId xmlns:p14="http://schemas.microsoft.com/office/powerpoint/2010/main" val="1482812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hyperlink" Target="https://zhu45.org/posts/2017/Jul/30/understanding-how-function-call-works/" TargetMode="External"/><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hyperlink" Target="http://pubs.opengroup.org/onlinepubs/009695399/functions/open.html" TargetMode="External"/><Relationship Id="rId3" Type="http://schemas.openxmlformats.org/officeDocument/2006/relationships/hyperlink" Target="http://pubs.opengroup.org/onlinepubs/009695399/functions/read.html" TargetMode="External"/><Relationship Id="rId7" Type="http://schemas.openxmlformats.org/officeDocument/2006/relationships/hyperlink" Target="http://pubs.opengroup.org/onlinepubs/009695399/basedefs/unistd.h.html"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hyperlink" Target="http://pubs.opengroup.org/onlinepubs/7908799/xsh/sysstat.h.html" TargetMode="External"/><Relationship Id="rId5" Type="http://schemas.openxmlformats.org/officeDocument/2006/relationships/hyperlink" Target="http://pubs.opengroup.org/onlinepubs/009695399/basedefs/fcntl.h.html" TargetMode="External"/><Relationship Id="rId4" Type="http://schemas.openxmlformats.org/officeDocument/2006/relationships/hyperlink" Target="http://pubs.opengroup.org/onlinepubs/009695399/functions/write.html" TargetMode="External"/><Relationship Id="rId9" Type="http://schemas.openxmlformats.org/officeDocument/2006/relationships/hyperlink" Target="http://pubs.opengroup.org/onlinepubs/009695399/functions/close.html"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man7.org/linux/man-pages/man3/errno.3.html"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hyperlink" Target="http://binaryupdates.com/introduction-of-c/"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6.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hyperlink" Target="http://lostechies.com/joshuaflanagan/2010/09/03/use-gitk-to-understand-git/" TargetMode="External"/><Relationship Id="rId2" Type="http://schemas.openxmlformats.org/officeDocument/2006/relationships/notesSlide" Target="../notesSlides/notesSlide163.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hyperlink" Target="https://git-scm.com/downloads/guis" TargetMode="External"/><Relationship Id="rId4" Type="http://schemas.openxmlformats.org/officeDocument/2006/relationships/hyperlink" Target="https://gitolite.com/gitk.html"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hyperlink" Target="https://git-scm.com/book/en/v2/Git-Tools-Reset-Demystifie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hyperlink" Target="https://git-scm.com/book/en/v2/Git-Internals-Git-Objects" TargetMode="External"/><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www.informit.com/articles/article.aspx?p=24972"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Prefix_cod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Comparison_of_Unicode_encoding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www.linfo.org/wildcard.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hyperlink" Target="https://stackoverflow.com/questions/669452/is-double-square-brackets-preferable-over-single-square-brackets-in-ba"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mywiki.wooledge.org/BashFAQ/03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gnu.org/software/bash/manual/html_node/Shell-Functions.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tutorialspoint.com/unix/unix-shell-functions.ht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gnu.org/software/bash/manual/html_node/Shell-Parameter-Expansion.html"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linuxtopia.org/online_books/advanced_bash_scripting_guide/subshells.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mywiki.wooledge.org/ParsingLs"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gnu.org/software/make/manual/html_node/Introduction.html"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942E-62F4-4CD5-8795-9C631D024083}"/>
              </a:ext>
            </a:extLst>
          </p:cNvPr>
          <p:cNvSpPr>
            <a:spLocks noGrp="1"/>
          </p:cNvSpPr>
          <p:nvPr>
            <p:ph type="title"/>
          </p:nvPr>
        </p:nvSpPr>
        <p:spPr/>
        <p:txBody>
          <a:bodyPr/>
          <a:lstStyle/>
          <a:p>
            <a:r>
              <a:rPr lang="en-US" dirty="0"/>
              <a:t>Assignment 1</a:t>
            </a:r>
          </a:p>
        </p:txBody>
      </p:sp>
      <p:sp>
        <p:nvSpPr>
          <p:cNvPr id="3" name="Content Placeholder 2">
            <a:extLst>
              <a:ext uri="{FF2B5EF4-FFF2-40B4-BE49-F238E27FC236}">
                <a16:creationId xmlns:a16="http://schemas.microsoft.com/office/drawing/2014/main" id="{A9447AAB-5A0B-4E6C-B020-B42F1C10B2C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08E884-15E0-4888-A952-93F4393558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13632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File Permissions</a:t>
            </a:r>
            <a:endParaRPr/>
          </a:p>
        </p:txBody>
      </p:sp>
      <p:sp>
        <p:nvSpPr>
          <p:cNvPr id="222" name="Google Shape;222;p33"/>
          <p:cNvSpPr txBox="1">
            <a:spLocks noGrp="1"/>
          </p:cNvSpPr>
          <p:nvPr>
            <p:ph type="body" idx="1"/>
          </p:nvPr>
        </p:nvSpPr>
        <p:spPr>
          <a:xfrm>
            <a:off x="1524002" y="1844824"/>
            <a:ext cx="9180510" cy="1368152"/>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chmod </a:t>
            </a:r>
            <a:endParaRPr/>
          </a:p>
          <a:p>
            <a:pPr marL="685594" lvl="1" indent="-228531">
              <a:buClr>
                <a:schemeClr val="dk1"/>
              </a:buClr>
              <a:buSzPts val="2300"/>
            </a:pPr>
            <a:r>
              <a:rPr lang="en-US"/>
              <a:t>read (r), write (w), executable (x) </a:t>
            </a:r>
            <a:endParaRPr/>
          </a:p>
          <a:p>
            <a:pPr marL="685594" lvl="1" indent="-228531">
              <a:buClr>
                <a:schemeClr val="dk1"/>
              </a:buClr>
              <a:buSzPts val="2300"/>
            </a:pPr>
            <a:r>
              <a:rPr lang="en-US"/>
              <a:t>User, group, others</a:t>
            </a:r>
            <a:endParaRPr/>
          </a:p>
          <a:p>
            <a:pPr marL="0" indent="0">
              <a:buClr>
                <a:schemeClr val="dk1"/>
              </a:buClr>
              <a:buSzPts val="2799"/>
              <a:buNone/>
            </a:pPr>
            <a:endParaRPr/>
          </a:p>
        </p:txBody>
      </p:sp>
      <p:pic>
        <p:nvPicPr>
          <p:cNvPr id="223" name="Google Shape;223;p33"/>
          <p:cNvPicPr preferRelativeResize="0"/>
          <p:nvPr/>
        </p:nvPicPr>
        <p:blipFill rotWithShape="1">
          <a:blip r:embed="rId3">
            <a:alphaModFix/>
          </a:blip>
          <a:srcRect/>
          <a:stretch/>
        </p:blipFill>
        <p:spPr>
          <a:xfrm>
            <a:off x="1919537" y="3212976"/>
            <a:ext cx="8145683" cy="20882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Breakpoints</a:t>
            </a:r>
            <a:endParaRPr/>
          </a:p>
        </p:txBody>
      </p:sp>
      <p:sp>
        <p:nvSpPr>
          <p:cNvPr id="324" name="Google Shape;324;p5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189" indent="-379297">
              <a:lnSpc>
                <a:spcPct val="80000"/>
              </a:lnSpc>
              <a:buClr>
                <a:schemeClr val="dk1"/>
              </a:buClr>
              <a:buChar char="•"/>
            </a:pPr>
            <a:r>
              <a:rPr lang="en-US">
                <a:solidFill>
                  <a:schemeClr val="dk1"/>
                </a:solidFill>
              </a:rPr>
              <a:t>Breakpoints</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used to stop the running program at a specific point</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If the program reaches that location when running, it will pause and prompt you for another command</a:t>
            </a:r>
            <a:endParaRPr>
              <a:solidFill>
                <a:schemeClr val="dk1"/>
              </a:solidFill>
            </a:endParaRPr>
          </a:p>
          <a:p>
            <a:pPr marL="990575" lvl="1" indent="-331884">
              <a:lnSpc>
                <a:spcPct val="80000"/>
              </a:lnSpc>
              <a:spcBef>
                <a:spcPts val="635"/>
              </a:spcBef>
              <a:buClr>
                <a:schemeClr val="dk1"/>
              </a:buClr>
              <a:buSzPts val="1800"/>
              <a:buChar char="–"/>
            </a:pPr>
            <a:r>
              <a:rPr lang="en-US">
                <a:solidFill>
                  <a:schemeClr val="dk1"/>
                </a:solidFill>
              </a:rPr>
              <a:t>You can set as many as you want</a:t>
            </a:r>
            <a:endParaRPr>
              <a:solidFill>
                <a:schemeClr val="dk1"/>
              </a:solidFill>
            </a:endParaRPr>
          </a:p>
          <a:p>
            <a:pPr marL="457189" indent="-379297">
              <a:lnSpc>
                <a:spcPct val="80000"/>
              </a:lnSpc>
              <a:spcBef>
                <a:spcPts val="725"/>
              </a:spcBef>
              <a:buClr>
                <a:schemeClr val="dk1"/>
              </a:buClr>
              <a:buChar char="•"/>
            </a:pPr>
            <a:r>
              <a:rPr lang="en-US">
                <a:solidFill>
                  <a:schemeClr val="dk1"/>
                </a:solidFill>
              </a:rPr>
              <a:t>Example:</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(gdb) break file1.c:6</a:t>
            </a:r>
            <a:endParaRPr>
              <a:solidFill>
                <a:schemeClr val="dk1"/>
              </a:solidFill>
            </a:endParaRPr>
          </a:p>
          <a:p>
            <a:pPr marL="1523962" lvl="2" indent="-250607">
              <a:lnSpc>
                <a:spcPct val="80000"/>
              </a:lnSpc>
              <a:spcBef>
                <a:spcPts val="544"/>
              </a:spcBef>
              <a:buClr>
                <a:schemeClr val="dk1"/>
              </a:buClr>
              <a:buChar char="•"/>
            </a:pPr>
            <a:r>
              <a:rPr lang="en-US">
                <a:solidFill>
                  <a:schemeClr val="dk1"/>
                </a:solidFill>
              </a:rPr>
              <a:t>Program will pause when it reaches line 6 of file1.c</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(gdb) break my_function</a:t>
            </a:r>
            <a:endParaRPr>
              <a:solidFill>
                <a:schemeClr val="dk1"/>
              </a:solidFill>
            </a:endParaRPr>
          </a:p>
          <a:p>
            <a:pPr marL="1523962" lvl="2" indent="-250607">
              <a:lnSpc>
                <a:spcPct val="80000"/>
              </a:lnSpc>
              <a:spcBef>
                <a:spcPts val="544"/>
              </a:spcBef>
              <a:buClr>
                <a:schemeClr val="dk1"/>
              </a:buClr>
              <a:buChar char="•"/>
            </a:pPr>
            <a:r>
              <a:rPr lang="en-US">
                <a:solidFill>
                  <a:schemeClr val="dk1"/>
                </a:solidFill>
              </a:rPr>
              <a:t>Program will pause at the first line of my_function every time it is called</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(gdb) break [</a:t>
            </a:r>
            <a:r>
              <a:rPr lang="en-US" i="1">
                <a:solidFill>
                  <a:schemeClr val="dk1"/>
                </a:solidFill>
              </a:rPr>
              <a:t>position</a:t>
            </a:r>
            <a:r>
              <a:rPr lang="en-US">
                <a:solidFill>
                  <a:schemeClr val="dk1"/>
                </a:solidFill>
              </a:rPr>
              <a:t>] if </a:t>
            </a:r>
            <a:r>
              <a:rPr lang="en-US" i="1">
                <a:solidFill>
                  <a:schemeClr val="dk1"/>
                </a:solidFill>
              </a:rPr>
              <a:t>expression</a:t>
            </a:r>
            <a:endParaRPr>
              <a:solidFill>
                <a:schemeClr val="dk1"/>
              </a:solidFill>
            </a:endParaRPr>
          </a:p>
          <a:p>
            <a:pPr marL="1523962" lvl="2" indent="-250607">
              <a:lnSpc>
                <a:spcPct val="80000"/>
              </a:lnSpc>
              <a:spcBef>
                <a:spcPts val="544"/>
              </a:spcBef>
              <a:buClr>
                <a:schemeClr val="dk1"/>
              </a:buClr>
              <a:buChar char="•"/>
            </a:pPr>
            <a:r>
              <a:rPr lang="en-US">
                <a:solidFill>
                  <a:schemeClr val="dk1"/>
                </a:solidFill>
              </a:rPr>
              <a:t>Program will pause at specified position only when the expression evaluates to true</a:t>
            </a:r>
            <a:endParaRPr>
              <a:solidFill>
                <a:schemeClr val="dk1"/>
              </a:solidFill>
            </a:endParaRPr>
          </a:p>
          <a:p>
            <a:pPr marL="1523962" lvl="2" indent="-284473">
              <a:lnSpc>
                <a:spcPct val="80000"/>
              </a:lnSpc>
              <a:spcBef>
                <a:spcPts val="544"/>
              </a:spcBef>
              <a:buClr>
                <a:schemeClr val="dk1"/>
              </a:buClr>
              <a:buSzPts val="1800"/>
              <a:buChar char="•"/>
            </a:pPr>
            <a:r>
              <a:rPr lang="en-US">
                <a:solidFill>
                  <a:schemeClr val="dk1"/>
                </a:solidFill>
              </a:rPr>
              <a:t>expression can be anything valid in the language you’re debugging</a:t>
            </a:r>
            <a:endParaRPr>
              <a:solidFill>
                <a:schemeClr val="dk1"/>
              </a:solidFill>
            </a:endParaRPr>
          </a:p>
          <a:p>
            <a:pPr marL="990575" lvl="1" indent="-179488">
              <a:lnSpc>
                <a:spcPct val="80000"/>
              </a:lnSpc>
              <a:spcBef>
                <a:spcPts val="635"/>
              </a:spcBef>
              <a:buClr>
                <a:schemeClr val="dk1"/>
              </a:buClr>
              <a:buSzPts val="2380"/>
              <a:buNone/>
            </a:pPr>
            <a:endParaRPr>
              <a:solidFill>
                <a:schemeClr val="dk1"/>
              </a:solidFill>
            </a:endParaRPr>
          </a:p>
          <a:p>
            <a:pPr marL="990575" lvl="1" indent="-179488">
              <a:lnSpc>
                <a:spcPct val="80000"/>
              </a:lnSpc>
              <a:spcBef>
                <a:spcPts val="635"/>
              </a:spcBef>
              <a:buClr>
                <a:schemeClr val="dk1"/>
              </a:buClr>
              <a:buSzPts val="2380"/>
              <a:buNone/>
            </a:pPr>
            <a:endParaRPr sz="3173">
              <a:solidFill>
                <a:schemeClr val="dk1"/>
              </a:solidFill>
            </a:endParaRPr>
          </a:p>
          <a:p>
            <a:pPr marL="990575" lvl="1" indent="-179488">
              <a:lnSpc>
                <a:spcPct val="80000"/>
              </a:lnSpc>
              <a:spcBef>
                <a:spcPts val="635"/>
              </a:spcBef>
              <a:buClr>
                <a:schemeClr val="dk1"/>
              </a:buClr>
              <a:buSzPts val="2380"/>
              <a:buNone/>
            </a:pPr>
            <a:endParaRPr sz="3173">
              <a:solidFill>
                <a:schemeClr val="dk1"/>
              </a:solidFill>
            </a:endParaRPr>
          </a:p>
          <a:p>
            <a:pPr marL="0" indent="0">
              <a:spcAft>
                <a:spcPts val="2133"/>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Managing Breakpoints</a:t>
            </a:r>
            <a:endParaRPr/>
          </a:p>
        </p:txBody>
      </p:sp>
      <p:sp>
        <p:nvSpPr>
          <p:cNvPr id="331" name="Google Shape;331;p5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189" indent="-399617">
              <a:lnSpc>
                <a:spcPct val="80000"/>
              </a:lnSpc>
              <a:buClr>
                <a:schemeClr val="dk1"/>
              </a:buClr>
              <a:buChar char="•"/>
            </a:pPr>
            <a:r>
              <a:rPr lang="en-US">
                <a:solidFill>
                  <a:schemeClr val="dk1"/>
                </a:solidFill>
              </a:rPr>
              <a:t>(gdb) delete [bp_number | range]</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Deletes the specified breakpoint or range of breakpoints</a:t>
            </a:r>
            <a:endParaRPr>
              <a:solidFill>
                <a:schemeClr val="dk1"/>
              </a:solidFill>
            </a:endParaRPr>
          </a:p>
          <a:p>
            <a:pPr marL="457189" indent="-399617">
              <a:lnSpc>
                <a:spcPct val="80000"/>
              </a:lnSpc>
              <a:spcBef>
                <a:spcPts val="661"/>
              </a:spcBef>
              <a:buClr>
                <a:schemeClr val="dk1"/>
              </a:buClr>
              <a:buChar char="•"/>
            </a:pPr>
            <a:r>
              <a:rPr lang="en-US">
                <a:solidFill>
                  <a:schemeClr val="dk1"/>
                </a:solidFill>
              </a:rPr>
              <a:t>(gdb) disable [ </a:t>
            </a:r>
            <a:r>
              <a:rPr lang="en-US" i="1">
                <a:solidFill>
                  <a:schemeClr val="dk1"/>
                </a:solidFill>
              </a:rPr>
              <a:t>bp_number </a:t>
            </a:r>
            <a:r>
              <a:rPr lang="en-US">
                <a:solidFill>
                  <a:schemeClr val="dk1"/>
                </a:solidFill>
              </a:rPr>
              <a:t>| </a:t>
            </a:r>
            <a:r>
              <a:rPr lang="en-US" i="1">
                <a:solidFill>
                  <a:schemeClr val="dk1"/>
                </a:solidFill>
              </a:rPr>
              <a:t>range</a:t>
            </a:r>
            <a:r>
              <a:rPr lang="en-US">
                <a:solidFill>
                  <a:schemeClr val="dk1"/>
                </a:solidFill>
              </a:rPr>
              <a:t>]</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Temporarily deactivates a breakpoint or a range of breakpoints </a:t>
            </a:r>
            <a:endParaRPr>
              <a:solidFill>
                <a:schemeClr val="dk1"/>
              </a:solidFill>
            </a:endParaRPr>
          </a:p>
          <a:p>
            <a:pPr marL="457189" indent="-399617">
              <a:lnSpc>
                <a:spcPct val="80000"/>
              </a:lnSpc>
              <a:spcBef>
                <a:spcPts val="661"/>
              </a:spcBef>
              <a:buClr>
                <a:schemeClr val="dk1"/>
              </a:buClr>
              <a:buChar char="•"/>
            </a:pPr>
            <a:r>
              <a:rPr lang="en-US">
                <a:solidFill>
                  <a:schemeClr val="dk1"/>
                </a:solidFill>
              </a:rPr>
              <a:t>(gdb) enable [ </a:t>
            </a:r>
            <a:r>
              <a:rPr lang="en-US" i="1">
                <a:solidFill>
                  <a:schemeClr val="dk1"/>
                </a:solidFill>
              </a:rPr>
              <a:t>bp_number </a:t>
            </a:r>
            <a:r>
              <a:rPr lang="en-US">
                <a:solidFill>
                  <a:schemeClr val="dk1"/>
                </a:solidFill>
              </a:rPr>
              <a:t>| </a:t>
            </a:r>
            <a:r>
              <a:rPr lang="en-US" i="1">
                <a:solidFill>
                  <a:schemeClr val="dk1"/>
                </a:solidFill>
              </a:rPr>
              <a:t>range</a:t>
            </a:r>
            <a:r>
              <a:rPr lang="en-US">
                <a:solidFill>
                  <a:schemeClr val="dk1"/>
                </a:solidFill>
              </a:rPr>
              <a:t>]</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Restores disabled breakpoints </a:t>
            </a:r>
            <a:endParaRPr>
              <a:solidFill>
                <a:schemeClr val="dk1"/>
              </a:solidFill>
            </a:endParaRPr>
          </a:p>
          <a:p>
            <a:pPr marL="457189" indent="-399617">
              <a:lnSpc>
                <a:spcPct val="80000"/>
              </a:lnSpc>
              <a:spcBef>
                <a:spcPts val="661"/>
              </a:spcBef>
              <a:buClr>
                <a:srgbClr val="FF0000"/>
              </a:buClr>
              <a:buChar char="•"/>
            </a:pPr>
            <a:r>
              <a:rPr lang="en-US">
                <a:solidFill>
                  <a:srgbClr val="FF0000"/>
                </a:solidFill>
              </a:rPr>
              <a:t>If no arguments are provided to the above commands, all breakpoints are affected!!</a:t>
            </a:r>
            <a:endParaRPr>
              <a:solidFill>
                <a:schemeClr val="dk1"/>
              </a:solidFill>
            </a:endParaRPr>
          </a:p>
          <a:p>
            <a:pPr marL="457189" indent="-399617">
              <a:lnSpc>
                <a:spcPct val="80000"/>
              </a:lnSpc>
              <a:spcBef>
                <a:spcPts val="661"/>
              </a:spcBef>
              <a:buClr>
                <a:schemeClr val="dk1"/>
              </a:buClr>
              <a:buChar char="•"/>
            </a:pPr>
            <a:r>
              <a:rPr lang="en-US">
                <a:solidFill>
                  <a:schemeClr val="dk1"/>
                </a:solidFill>
              </a:rPr>
              <a:t>(gdb) ignore </a:t>
            </a:r>
            <a:r>
              <a:rPr lang="en-US" i="1">
                <a:solidFill>
                  <a:schemeClr val="dk1"/>
                </a:solidFill>
              </a:rPr>
              <a:t>bp_number iterations</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Instructs GDB to pass over a breakpoint without stopping a certain number of times.</a:t>
            </a:r>
            <a:endParaRPr>
              <a:solidFill>
                <a:schemeClr val="dk1"/>
              </a:solidFill>
            </a:endParaRPr>
          </a:p>
          <a:p>
            <a:pPr marL="1523962" lvl="2" indent="-265845">
              <a:lnSpc>
                <a:spcPct val="80000"/>
              </a:lnSpc>
              <a:spcBef>
                <a:spcPts val="496"/>
              </a:spcBef>
              <a:buClr>
                <a:schemeClr val="dk1"/>
              </a:buClr>
              <a:buChar char="•"/>
            </a:pPr>
            <a:r>
              <a:rPr lang="en-US">
                <a:solidFill>
                  <a:schemeClr val="dk1"/>
                </a:solidFill>
              </a:rPr>
              <a:t>bp_number: the number of a breakpoint</a:t>
            </a:r>
            <a:endParaRPr>
              <a:solidFill>
                <a:schemeClr val="dk1"/>
              </a:solidFill>
            </a:endParaRPr>
          </a:p>
          <a:p>
            <a:pPr marL="1523962" lvl="2" indent="-265845">
              <a:lnSpc>
                <a:spcPct val="80000"/>
              </a:lnSpc>
              <a:spcBef>
                <a:spcPts val="496"/>
              </a:spcBef>
              <a:buClr>
                <a:schemeClr val="dk1"/>
              </a:buClr>
              <a:buChar char="•"/>
            </a:pPr>
            <a:r>
              <a:rPr lang="en-US">
                <a:solidFill>
                  <a:schemeClr val="dk1"/>
                </a:solidFill>
              </a:rPr>
              <a:t>Iterations: the number of times you want it to be passed over </a:t>
            </a:r>
            <a:endParaRPr>
              <a:solidFill>
                <a:schemeClr val="dk1"/>
              </a:solidFill>
            </a:endParaRPr>
          </a:p>
          <a:p>
            <a:pPr marL="457189" indent="-247220">
              <a:lnSpc>
                <a:spcPct val="80000"/>
              </a:lnSpc>
              <a:spcBef>
                <a:spcPts val="661"/>
              </a:spcBef>
              <a:buClr>
                <a:schemeClr val="dk1"/>
              </a:buClr>
              <a:buSzPts val="2480"/>
              <a:buNone/>
            </a:pPr>
            <a:endParaRPr>
              <a:solidFill>
                <a:schemeClr val="dk1"/>
              </a:solidFill>
            </a:endParaRPr>
          </a:p>
          <a:p>
            <a:pPr marL="457189" indent="-247220">
              <a:lnSpc>
                <a:spcPct val="80000"/>
              </a:lnSpc>
              <a:spcBef>
                <a:spcPts val="661"/>
              </a:spcBef>
              <a:buClr>
                <a:schemeClr val="dk1"/>
              </a:buClr>
              <a:buSzPts val="2480"/>
              <a:buNone/>
            </a:pPr>
            <a:endParaRPr>
              <a:solidFill>
                <a:schemeClr val="dk1"/>
              </a:solidFill>
            </a:endParaRPr>
          </a:p>
          <a:p>
            <a:pPr marL="609585" lvl="1" indent="0">
              <a:lnSpc>
                <a:spcPct val="80000"/>
              </a:lnSpc>
              <a:spcBef>
                <a:spcPts val="579"/>
              </a:spcBef>
              <a:buClr>
                <a:schemeClr val="dk1"/>
              </a:buClr>
              <a:buSzPts val="2170"/>
              <a:buNone/>
            </a:pPr>
            <a:endParaRPr>
              <a:solidFill>
                <a:schemeClr val="dk1"/>
              </a:solidFill>
            </a:endParaRPr>
          </a:p>
          <a:p>
            <a:pPr marL="990575" lvl="1" indent="-197268">
              <a:lnSpc>
                <a:spcPct val="80000"/>
              </a:lnSpc>
              <a:spcBef>
                <a:spcPts val="579"/>
              </a:spcBef>
              <a:buClr>
                <a:schemeClr val="dk1"/>
              </a:buClr>
              <a:buSzPts val="2170"/>
              <a:buNone/>
            </a:pPr>
            <a:endParaRPr>
              <a:solidFill>
                <a:schemeClr val="dk1"/>
              </a:solidFill>
            </a:endParaRPr>
          </a:p>
          <a:p>
            <a:pPr marL="0" indent="0">
              <a:spcAft>
                <a:spcPts val="2133"/>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Displaying Data</a:t>
            </a:r>
            <a:endParaRPr/>
          </a:p>
        </p:txBody>
      </p:sp>
      <p:sp>
        <p:nvSpPr>
          <p:cNvPr id="338" name="Google Shape;338;p5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You’ve paused execution with a breakpoint, now you want to look inside the program</a:t>
            </a:r>
            <a:endParaRPr/>
          </a:p>
          <a:p>
            <a:pPr lvl="1">
              <a:spcBef>
                <a:spcPts val="0"/>
              </a:spcBef>
              <a:buFont typeface="Roboto Mono"/>
              <a:buChar char="○"/>
            </a:pPr>
            <a:r>
              <a:rPr lang="en-US">
                <a:latin typeface="Roboto Mono"/>
                <a:ea typeface="Roboto Mono"/>
                <a:cs typeface="Roboto Mono"/>
                <a:sym typeface="Roboto Mono"/>
              </a:rPr>
              <a:t>(gdb) print [/format] </a:t>
            </a:r>
            <a:r>
              <a:rPr lang="en-US" i="1">
                <a:latin typeface="Roboto Mono"/>
                <a:ea typeface="Roboto Mono"/>
                <a:cs typeface="Roboto Mono"/>
                <a:sym typeface="Roboto Mono"/>
              </a:rPr>
              <a:t>expression</a:t>
            </a:r>
            <a:endParaRPr/>
          </a:p>
          <a:p>
            <a:pPr lvl="2">
              <a:spcBef>
                <a:spcPts val="0"/>
              </a:spcBef>
            </a:pPr>
            <a:r>
              <a:rPr lang="en-US"/>
              <a:t>prints the value of the specified expression in the specified format</a:t>
            </a:r>
            <a:endParaRPr/>
          </a:p>
          <a:p>
            <a:pPr lvl="2">
              <a:spcBef>
                <a:spcPts val="0"/>
              </a:spcBef>
            </a:pPr>
            <a:r>
              <a:rPr lang="en-US"/>
              <a:t>Formats:</a:t>
            </a:r>
            <a:endParaRPr/>
          </a:p>
          <a:p>
            <a:pPr lvl="3">
              <a:spcBef>
                <a:spcPts val="0"/>
              </a:spcBef>
            </a:pPr>
            <a:r>
              <a:rPr lang="en-US"/>
              <a:t>d: Decimal notation (default format for integers)</a:t>
            </a:r>
            <a:endParaRPr/>
          </a:p>
          <a:p>
            <a:pPr lvl="3">
              <a:spcBef>
                <a:spcPts val="0"/>
              </a:spcBef>
            </a:pPr>
            <a:r>
              <a:rPr lang="en-US"/>
              <a:t>x: Hexadecimal</a:t>
            </a:r>
            <a:endParaRPr/>
          </a:p>
          <a:p>
            <a:pPr lvl="3">
              <a:spcBef>
                <a:spcPts val="0"/>
              </a:spcBef>
            </a:pPr>
            <a:r>
              <a:rPr lang="en-US"/>
              <a:t>o: Octal</a:t>
            </a:r>
            <a:endParaRPr/>
          </a:p>
          <a:p>
            <a:pPr lvl="3">
              <a:spcBef>
                <a:spcPts val="0"/>
              </a:spcBef>
            </a:pPr>
            <a:r>
              <a:rPr lang="en-US"/>
              <a:t>t: binary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Continuing Execution </a:t>
            </a:r>
            <a:endParaRPr/>
          </a:p>
        </p:txBody>
      </p:sp>
      <p:sp>
        <p:nvSpPr>
          <p:cNvPr id="345" name="Google Shape;345;p5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Calibri"/>
              <a:buChar char="●"/>
            </a:pPr>
            <a:r>
              <a:rPr lang="en-US">
                <a:latin typeface="Calibri"/>
                <a:ea typeface="Calibri"/>
                <a:cs typeface="Calibri"/>
                <a:sym typeface="Calibri"/>
              </a:rPr>
              <a:t>Four ways to continue execution after a breakpoint</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c or continue</a:t>
            </a:r>
            <a:r>
              <a:rPr lang="en-US">
                <a:latin typeface="Calibri"/>
                <a:ea typeface="Calibri"/>
                <a:cs typeface="Calibri"/>
                <a:sym typeface="Calibri"/>
              </a:rPr>
              <a:t>: debugger will continue executing until next breakpoint</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s or step</a:t>
            </a:r>
            <a:r>
              <a:rPr lang="en-US">
                <a:latin typeface="Calibri"/>
                <a:ea typeface="Calibri"/>
                <a:cs typeface="Calibri"/>
                <a:sym typeface="Calibri"/>
              </a:rPr>
              <a:t>: debugger will continue to next source line</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n or next</a:t>
            </a:r>
            <a:r>
              <a:rPr lang="en-US">
                <a:latin typeface="Calibri"/>
                <a:ea typeface="Calibri"/>
                <a:cs typeface="Calibri"/>
                <a:sym typeface="Calibri"/>
              </a:rPr>
              <a:t>: debugger will continue to next source line in the current (innermost) stack frame</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f or finish</a:t>
            </a:r>
            <a:r>
              <a:rPr lang="en-US">
                <a:latin typeface="Calibri"/>
                <a:ea typeface="Calibri"/>
                <a:cs typeface="Calibri"/>
                <a:sym typeface="Calibri"/>
              </a:rPr>
              <a:t>: debugger will resume execution until the current function returns. Execution stops immediately after the program flow returns to the function's caller </a:t>
            </a:r>
            <a:endParaRPr>
              <a:latin typeface="Calibri"/>
              <a:ea typeface="Calibri"/>
              <a:cs typeface="Calibri"/>
              <a:sym typeface="Calibri"/>
            </a:endParaRPr>
          </a:p>
          <a:p>
            <a:pPr lvl="2" indent="-461422">
              <a:spcBef>
                <a:spcPts val="493"/>
              </a:spcBef>
              <a:buSzPts val="1850"/>
              <a:buFont typeface="Calibri"/>
              <a:buChar char="■"/>
            </a:pPr>
            <a:r>
              <a:rPr lang="en-US" sz="2400">
                <a:latin typeface="Calibri"/>
                <a:ea typeface="Calibri"/>
                <a:cs typeface="Calibri"/>
                <a:sym typeface="Calibri"/>
              </a:rPr>
              <a:t>the function's return value and the line containing the next statement are displayed</a:t>
            </a:r>
            <a:r>
              <a:rPr lang="en-US" sz="2467">
                <a:latin typeface="Calibri"/>
                <a:ea typeface="Calibri"/>
                <a:cs typeface="Calibri"/>
                <a:sym typeface="Calibri"/>
              </a:rPr>
              <a:t> </a:t>
            </a:r>
            <a:endParaRPr sz="2667">
              <a:latin typeface="Calibri"/>
              <a:ea typeface="Calibri"/>
              <a:cs typeface="Calibri"/>
              <a:sym typeface="Calibri"/>
            </a:endParaRPr>
          </a:p>
          <a:p>
            <a:pPr marL="1523962" indent="-116837">
              <a:spcBef>
                <a:spcPts val="592"/>
              </a:spcBef>
              <a:buNone/>
            </a:pPr>
            <a:endParaRPr sz="2960">
              <a:latin typeface="Calibri"/>
              <a:ea typeface="Calibri"/>
              <a:cs typeface="Calibri"/>
              <a:sym typeface="Calibri"/>
            </a:endParaRPr>
          </a:p>
          <a:p>
            <a:pPr marL="0" indent="0">
              <a:spcAft>
                <a:spcPts val="2133"/>
              </a:spcAft>
              <a:buNone/>
            </a:pPr>
            <a:endParaRPr>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Watchpoints</a:t>
            </a:r>
            <a:endParaRPr/>
          </a:p>
        </p:txBody>
      </p:sp>
      <p:sp>
        <p:nvSpPr>
          <p:cNvPr id="352" name="Google Shape;352;p5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Watch/observe changes to variables</a:t>
            </a:r>
            <a:endParaRPr/>
          </a:p>
          <a:p>
            <a:pPr lvl="1">
              <a:spcBef>
                <a:spcPts val="0"/>
              </a:spcBef>
              <a:buFont typeface="Roboto Mono"/>
              <a:buChar char="○"/>
            </a:pPr>
            <a:r>
              <a:rPr lang="en-US">
                <a:latin typeface="Roboto Mono"/>
                <a:ea typeface="Roboto Mono"/>
                <a:cs typeface="Roboto Mono"/>
                <a:sym typeface="Roboto Mono"/>
              </a:rPr>
              <a:t>(gdb) watch my_var</a:t>
            </a:r>
            <a:endParaRPr>
              <a:latin typeface="Roboto Mono"/>
              <a:ea typeface="Roboto Mono"/>
              <a:cs typeface="Roboto Mono"/>
              <a:sym typeface="Roboto Mono"/>
            </a:endParaRPr>
          </a:p>
          <a:p>
            <a:pPr lvl="2">
              <a:spcBef>
                <a:spcPts val="0"/>
              </a:spcBef>
            </a:pPr>
            <a:r>
              <a:rPr lang="en-US"/>
              <a:t>sets a watchpoint on my_var</a:t>
            </a:r>
            <a:endParaRPr/>
          </a:p>
          <a:p>
            <a:pPr lvl="2">
              <a:spcBef>
                <a:spcPts val="0"/>
              </a:spcBef>
            </a:pPr>
            <a:r>
              <a:rPr lang="en-US"/>
              <a:t>the debugger will stop the program whenever the value of my_var changes</a:t>
            </a:r>
            <a:endParaRPr/>
          </a:p>
          <a:p>
            <a:pPr lvl="2">
              <a:spcBef>
                <a:spcPts val="0"/>
              </a:spcBef>
            </a:pPr>
            <a:r>
              <a:rPr lang="en-US"/>
              <a:t>prints out new and old values</a:t>
            </a:r>
            <a:endParaRPr/>
          </a:p>
          <a:p>
            <a:pPr lvl="1">
              <a:spcBef>
                <a:spcPts val="0"/>
              </a:spcBef>
              <a:buFont typeface="Roboto Mono"/>
              <a:buChar char="○"/>
            </a:pPr>
            <a:r>
              <a:rPr lang="en-US">
                <a:latin typeface="Roboto Mono"/>
                <a:ea typeface="Roboto Mono"/>
                <a:cs typeface="Roboto Mono"/>
                <a:sym typeface="Roboto Mono"/>
              </a:rPr>
              <a:t>(gdb) rwatch expression</a:t>
            </a:r>
            <a:endParaRPr>
              <a:latin typeface="Roboto Mono"/>
              <a:ea typeface="Roboto Mono"/>
              <a:cs typeface="Roboto Mono"/>
              <a:sym typeface="Roboto Mono"/>
            </a:endParaRPr>
          </a:p>
          <a:p>
            <a:pPr lvl="2">
              <a:spcBef>
                <a:spcPts val="0"/>
              </a:spcBef>
            </a:pPr>
            <a:r>
              <a:rPr lang="en-US"/>
              <a:t>Execution stops whenever the expression is read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Process Memory Layout</a:t>
            </a:r>
            <a:endParaRPr/>
          </a:p>
        </p:txBody>
      </p:sp>
      <p:sp>
        <p:nvSpPr>
          <p:cNvPr id="359" name="Google Shape;359;p58"/>
          <p:cNvSpPr txBox="1">
            <a:spLocks noGrp="1"/>
          </p:cNvSpPr>
          <p:nvPr>
            <p:ph type="body" idx="1"/>
          </p:nvPr>
        </p:nvSpPr>
        <p:spPr>
          <a:xfrm>
            <a:off x="-194000" y="1536633"/>
            <a:ext cx="4379600" cy="4555200"/>
          </a:xfrm>
          <a:prstGeom prst="rect">
            <a:avLst/>
          </a:prstGeom>
        </p:spPr>
        <p:txBody>
          <a:bodyPr spcFirstLastPara="1" vert="horz" wrap="square" lIns="121900" tIns="121900" rIns="121900" bIns="121900" rtlCol="0" anchor="t" anchorCtr="0">
            <a:noAutofit/>
          </a:bodyPr>
          <a:lstStyle/>
          <a:p>
            <a:r>
              <a:rPr lang="en-US"/>
              <a:t>Processes think they own all the memory</a:t>
            </a:r>
            <a:endParaRPr/>
          </a:p>
          <a:p>
            <a:pPr lvl="1">
              <a:spcBef>
                <a:spcPts val="0"/>
              </a:spcBef>
            </a:pPr>
            <a:r>
              <a:rPr lang="en-US"/>
              <a:t>Done via “Virtual Memory”</a:t>
            </a:r>
            <a:endParaRPr/>
          </a:p>
          <a:p>
            <a:pPr lvl="1">
              <a:spcBef>
                <a:spcPts val="0"/>
              </a:spcBef>
            </a:pPr>
            <a:r>
              <a:rPr lang="en-US"/>
              <a:t>Some systems, such as microcontrollers, might not use this</a:t>
            </a:r>
            <a:endParaRPr/>
          </a:p>
          <a:p>
            <a:r>
              <a:rPr lang="en-US"/>
              <a:t>Exact calling conventions (registers vs stack, etc.) can vary across architecture and OS</a:t>
            </a:r>
            <a:endParaRPr/>
          </a:p>
          <a:p>
            <a:r>
              <a:rPr lang="en-US" u="sng">
                <a:solidFill>
                  <a:schemeClr val="hlink"/>
                </a:solidFill>
                <a:hlinkClick r:id="rId3"/>
              </a:rPr>
              <a:t>Blog post</a:t>
            </a:r>
            <a:r>
              <a:rPr lang="en-US"/>
              <a:t> explaining this in x86 (non 64 bit)</a:t>
            </a:r>
            <a:endParaRPr/>
          </a:p>
          <a:p>
            <a:pPr marL="0" indent="0">
              <a:spcBef>
                <a:spcPts val="2133"/>
              </a:spcBef>
              <a:spcAft>
                <a:spcPts val="2133"/>
              </a:spcAft>
              <a:buNone/>
            </a:pPr>
            <a:endParaRPr/>
          </a:p>
        </p:txBody>
      </p:sp>
      <p:pic>
        <p:nvPicPr>
          <p:cNvPr id="360" name="Google Shape;360;p58"/>
          <p:cNvPicPr preferRelativeResize="0"/>
          <p:nvPr/>
        </p:nvPicPr>
        <p:blipFill rotWithShape="1">
          <a:blip r:embed="rId4">
            <a:alphaModFix/>
          </a:blip>
          <a:srcRect/>
          <a:stretch/>
        </p:blipFill>
        <p:spPr>
          <a:xfrm>
            <a:off x="4068267" y="1356964"/>
            <a:ext cx="8624100" cy="542826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Process Memory Layout</a:t>
            </a:r>
            <a:endParaRPr/>
          </a:p>
        </p:txBody>
      </p:sp>
      <p:sp>
        <p:nvSpPr>
          <p:cNvPr id="367" name="Google Shape;367;p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There’s a ton of abstraction going on</a:t>
            </a:r>
            <a:endParaRPr/>
          </a:p>
          <a:p>
            <a:r>
              <a:rPr lang="en-US"/>
              <a:t>Don’t worry too much about what’s physically happening, that’s for another class</a:t>
            </a:r>
            <a:endParaRPr/>
          </a:p>
          <a:p>
            <a:pPr lvl="1">
              <a:spcBef>
                <a:spcPts val="0"/>
              </a:spcBef>
            </a:pPr>
            <a:r>
              <a:rPr lang="en-US"/>
              <a:t>Caching</a:t>
            </a:r>
            <a:endParaRPr/>
          </a:p>
          <a:p>
            <a:pPr lvl="2">
              <a:spcBef>
                <a:spcPts val="0"/>
              </a:spcBef>
            </a:pPr>
            <a:r>
              <a:rPr lang="en-US"/>
              <a:t>Write back / write through</a:t>
            </a:r>
            <a:endParaRPr/>
          </a:p>
          <a:p>
            <a:pPr lvl="2">
              <a:spcBef>
                <a:spcPts val="0"/>
              </a:spcBef>
            </a:pPr>
            <a:r>
              <a:rPr lang="en-US"/>
              <a:t>Cache policies</a:t>
            </a:r>
            <a:endParaRPr/>
          </a:p>
          <a:p>
            <a:pPr lvl="2">
              <a:spcBef>
                <a:spcPts val="0"/>
              </a:spcBef>
            </a:pPr>
            <a:r>
              <a:rPr lang="en-US"/>
              <a:t>Cache coherence on multicore / multichip machines</a:t>
            </a:r>
            <a:endParaRPr/>
          </a:p>
          <a:p>
            <a:pPr lvl="1">
              <a:spcBef>
                <a:spcPts val="0"/>
              </a:spcBef>
            </a:pPr>
            <a:r>
              <a:rPr lang="en-US"/>
              <a:t>Virtual Memory</a:t>
            </a:r>
            <a:endParaRPr/>
          </a:p>
          <a:p>
            <a:pPr lvl="1">
              <a:spcBef>
                <a:spcPts val="0"/>
              </a:spcBef>
            </a:pPr>
            <a:r>
              <a:rPr lang="en-US"/>
              <a:t>Paging</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Stack Frames</a:t>
            </a:r>
            <a:endParaRPr/>
          </a:p>
        </p:txBody>
      </p:sp>
      <p:sp>
        <p:nvSpPr>
          <p:cNvPr id="374" name="Google Shape;374;p6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Every time a function is called, some memory is set aside for it</a:t>
            </a:r>
            <a:endParaRPr/>
          </a:p>
          <a:p>
            <a:pPr lvl="1">
              <a:spcBef>
                <a:spcPts val="0"/>
              </a:spcBef>
            </a:pPr>
            <a:r>
              <a:rPr lang="en-US"/>
              <a:t>This memory is called a </a:t>
            </a:r>
            <a:r>
              <a:rPr lang="en-US" b="1"/>
              <a:t>stack frame</a:t>
            </a:r>
            <a:endParaRPr/>
          </a:p>
          <a:p>
            <a:r>
              <a:rPr lang="en-US"/>
              <a:t>Stack frames consist of the following</a:t>
            </a:r>
            <a:endParaRPr/>
          </a:p>
          <a:p>
            <a:pPr lvl="1">
              <a:spcBef>
                <a:spcPts val="0"/>
              </a:spcBef>
            </a:pPr>
            <a:r>
              <a:rPr lang="en-US"/>
              <a:t>Storage space for all local variables</a:t>
            </a:r>
            <a:endParaRPr/>
          </a:p>
          <a:p>
            <a:pPr lvl="1">
              <a:spcBef>
                <a:spcPts val="0"/>
              </a:spcBef>
            </a:pPr>
            <a:r>
              <a:rPr lang="en-US"/>
              <a:t>Address of next line of code to execute after the function</a:t>
            </a:r>
            <a:endParaRPr/>
          </a:p>
          <a:p>
            <a:pPr lvl="1">
              <a:spcBef>
                <a:spcPts val="0"/>
              </a:spcBef>
            </a:pPr>
            <a:r>
              <a:rPr lang="en-US"/>
              <a:t>The arguments to the function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609600" y="-30163"/>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Stack Frames and the Stack</a:t>
            </a:r>
            <a:endParaRPr sz="3733">
              <a:latin typeface="Arial"/>
              <a:ea typeface="Arial"/>
              <a:cs typeface="Arial"/>
              <a:sym typeface="Arial"/>
            </a:endParaRPr>
          </a:p>
        </p:txBody>
      </p:sp>
      <p:pic>
        <p:nvPicPr>
          <p:cNvPr id="380" name="Google Shape;380;p61"/>
          <p:cNvPicPr preferRelativeResize="0"/>
          <p:nvPr/>
        </p:nvPicPr>
        <p:blipFill rotWithShape="1">
          <a:blip r:embed="rId3">
            <a:alphaModFix/>
          </a:blip>
          <a:srcRect/>
          <a:stretch/>
        </p:blipFill>
        <p:spPr>
          <a:xfrm>
            <a:off x="1" y="1110017"/>
            <a:ext cx="3381079" cy="5715000"/>
          </a:xfrm>
          <a:prstGeom prst="rect">
            <a:avLst/>
          </a:prstGeom>
          <a:noFill/>
          <a:ln>
            <a:noFill/>
          </a:ln>
        </p:spPr>
      </p:pic>
      <p:pic>
        <p:nvPicPr>
          <p:cNvPr id="381" name="Google Shape;381;p61"/>
          <p:cNvPicPr preferRelativeResize="0"/>
          <p:nvPr/>
        </p:nvPicPr>
        <p:blipFill rotWithShape="1">
          <a:blip r:embed="rId4">
            <a:alphaModFix/>
          </a:blip>
          <a:srcRect/>
          <a:stretch/>
        </p:blipFill>
        <p:spPr>
          <a:xfrm>
            <a:off x="4838890" y="1355980"/>
            <a:ext cx="6946709" cy="591945"/>
          </a:xfrm>
          <a:prstGeom prst="rect">
            <a:avLst/>
          </a:prstGeom>
          <a:noFill/>
          <a:ln>
            <a:noFill/>
          </a:ln>
        </p:spPr>
      </p:pic>
      <p:pic>
        <p:nvPicPr>
          <p:cNvPr id="382" name="Google Shape;382;p61"/>
          <p:cNvPicPr preferRelativeResize="0"/>
          <p:nvPr/>
        </p:nvPicPr>
        <p:blipFill rotWithShape="1">
          <a:blip r:embed="rId5">
            <a:alphaModFix/>
          </a:blip>
          <a:srcRect/>
          <a:stretch/>
        </p:blipFill>
        <p:spPr>
          <a:xfrm>
            <a:off x="4905205" y="1947924"/>
            <a:ext cx="6880395" cy="1443771"/>
          </a:xfrm>
          <a:prstGeom prst="rect">
            <a:avLst/>
          </a:prstGeom>
          <a:noFill/>
          <a:ln>
            <a:noFill/>
          </a:ln>
        </p:spPr>
      </p:pic>
      <p:pic>
        <p:nvPicPr>
          <p:cNvPr id="383" name="Google Shape;383;p61"/>
          <p:cNvPicPr preferRelativeResize="0"/>
          <p:nvPr/>
        </p:nvPicPr>
        <p:blipFill rotWithShape="1">
          <a:blip r:embed="rId6">
            <a:alphaModFix/>
          </a:blip>
          <a:srcRect/>
          <a:stretch/>
        </p:blipFill>
        <p:spPr>
          <a:xfrm>
            <a:off x="4838890" y="3420997"/>
            <a:ext cx="6946709" cy="1227204"/>
          </a:xfrm>
          <a:prstGeom prst="rect">
            <a:avLst/>
          </a:prstGeom>
          <a:noFill/>
          <a:ln>
            <a:noFill/>
          </a:ln>
        </p:spPr>
      </p:pic>
      <p:sp>
        <p:nvSpPr>
          <p:cNvPr id="384" name="Google Shape;384;p61"/>
          <p:cNvSpPr txBox="1"/>
          <p:nvPr/>
        </p:nvSpPr>
        <p:spPr>
          <a:xfrm>
            <a:off x="6821403" y="1420155"/>
            <a:ext cx="3048000" cy="523200"/>
          </a:xfrm>
          <a:prstGeom prst="rect">
            <a:avLst/>
          </a:prstGeom>
          <a:noFill/>
          <a:ln>
            <a:noFill/>
          </a:ln>
        </p:spPr>
        <p:txBody>
          <a:bodyPr spcFirstLastPara="1" wrap="square" lIns="121900" tIns="60933" rIns="121900" bIns="60933" anchor="t" anchorCtr="0">
            <a:noAutofit/>
          </a:bodyPr>
          <a:lstStyle/>
          <a:p>
            <a:r>
              <a:rPr lang="en-US" sz="3733" b="1">
                <a:solidFill>
                  <a:srgbClr val="FF0000"/>
                </a:solidFill>
                <a:latin typeface="Calibri"/>
                <a:ea typeface="Calibri"/>
                <a:cs typeface="Calibri"/>
                <a:sym typeface="Calibri"/>
              </a:rPr>
              <a:t>Program Ends</a:t>
            </a:r>
            <a:endParaRPr sz="2400"/>
          </a:p>
        </p:txBody>
      </p:sp>
      <p:sp>
        <p:nvSpPr>
          <p:cNvPr id="385" name="Google Shape;385;p61"/>
          <p:cNvSpPr txBox="1"/>
          <p:nvPr/>
        </p:nvSpPr>
        <p:spPr>
          <a:xfrm>
            <a:off x="4756244" y="5105400"/>
            <a:ext cx="7112000" cy="923200"/>
          </a:xfrm>
          <a:prstGeom prst="rect">
            <a:avLst/>
          </a:prstGeom>
          <a:noFill/>
          <a:ln>
            <a:noFill/>
          </a:ln>
        </p:spPr>
        <p:txBody>
          <a:bodyPr spcFirstLastPara="1" wrap="square" lIns="121900" tIns="60933" rIns="121900" bIns="60933" anchor="t" anchorCtr="0">
            <a:noAutofit/>
          </a:bodyPr>
          <a:lstStyle/>
          <a:p>
            <a:r>
              <a:rPr lang="en-US" sz="2400">
                <a:solidFill>
                  <a:schemeClr val="dk1"/>
                </a:solidFill>
                <a:latin typeface="Calibri"/>
                <a:ea typeface="Calibri"/>
                <a:cs typeface="Calibri"/>
                <a:sym typeface="Calibri"/>
              </a:rPr>
              <a:t>One stack frame belonging to main():</a:t>
            </a:r>
            <a:endParaRPr sz="2400"/>
          </a:p>
          <a:p>
            <a:r>
              <a:rPr lang="en-US" sz="2400">
                <a:solidFill>
                  <a:schemeClr val="dk1"/>
                </a:solidFill>
                <a:latin typeface="Calibri"/>
                <a:ea typeface="Calibri"/>
                <a:cs typeface="Calibri"/>
                <a:sym typeface="Calibri"/>
              </a:rPr>
              <a:t>Uninteresting since main() has no automatic variables, no parameters, and no function to return to</a:t>
            </a:r>
            <a:endParaRPr sz="2400"/>
          </a:p>
        </p:txBody>
      </p:sp>
      <p:sp>
        <p:nvSpPr>
          <p:cNvPr id="386" name="Google Shape;386;p61"/>
          <p:cNvSpPr txBox="1"/>
          <p:nvPr/>
        </p:nvSpPr>
        <p:spPr>
          <a:xfrm>
            <a:off x="4816143" y="5105400"/>
            <a:ext cx="6946800" cy="1200400"/>
          </a:xfrm>
          <a:prstGeom prst="rect">
            <a:avLst/>
          </a:prstGeom>
          <a:noFill/>
          <a:ln>
            <a:noFill/>
          </a:ln>
        </p:spPr>
        <p:txBody>
          <a:bodyPr spcFirstLastPara="1" wrap="square" lIns="121900" tIns="60933" rIns="121900" bIns="60933" anchor="t" anchorCtr="0">
            <a:noAutofit/>
          </a:bodyPr>
          <a:lstStyle/>
          <a:p>
            <a:r>
              <a:rPr lang="en-US" sz="2400">
                <a:solidFill>
                  <a:schemeClr val="dk1"/>
                </a:solidFill>
                <a:latin typeface="Calibri"/>
                <a:ea typeface="Calibri"/>
                <a:cs typeface="Calibri"/>
                <a:sym typeface="Calibri"/>
              </a:rPr>
              <a:t>Call to first_function() is made, unused stack memory is used to create a frame for first_function(). It holds four things: storage space for an int, a char, and a void *, and the line to return to within main()</a:t>
            </a:r>
            <a:endParaRPr sz="2400"/>
          </a:p>
        </p:txBody>
      </p:sp>
      <p:sp>
        <p:nvSpPr>
          <p:cNvPr id="387" name="Google Shape;387;p61"/>
          <p:cNvSpPr txBox="1"/>
          <p:nvPr/>
        </p:nvSpPr>
        <p:spPr>
          <a:xfrm>
            <a:off x="4731981" y="4902200"/>
            <a:ext cx="7006800" cy="1477200"/>
          </a:xfrm>
          <a:prstGeom prst="rect">
            <a:avLst/>
          </a:prstGeom>
          <a:noFill/>
          <a:ln>
            <a:noFill/>
          </a:ln>
        </p:spPr>
        <p:txBody>
          <a:bodyPr spcFirstLastPara="1" wrap="square" lIns="121900" tIns="60933" rIns="121900" bIns="60933" anchor="t" anchorCtr="0">
            <a:noAutofit/>
          </a:bodyPr>
          <a:lstStyle/>
          <a:p>
            <a:pPr algn="ctr"/>
            <a:r>
              <a:rPr lang="en-US" sz="2400">
                <a:solidFill>
                  <a:schemeClr val="dk1"/>
                </a:solidFill>
                <a:latin typeface="Calibri"/>
                <a:ea typeface="Calibri"/>
                <a:cs typeface="Calibri"/>
                <a:sym typeface="Calibri"/>
              </a:rPr>
              <a:t>Call to second_function() is made, unused stack memory is used to create a stack frame for second_function(). The frame holds 3 things: storage space for an int and the current address of execution within second_function()</a:t>
            </a:r>
            <a:endParaRPr sz="2400"/>
          </a:p>
        </p:txBody>
      </p:sp>
      <p:sp>
        <p:nvSpPr>
          <p:cNvPr id="388" name="Google Shape;388;p61"/>
          <p:cNvSpPr txBox="1"/>
          <p:nvPr/>
        </p:nvSpPr>
        <p:spPr>
          <a:xfrm>
            <a:off x="4821247" y="5003800"/>
            <a:ext cx="6917200" cy="1200400"/>
          </a:xfrm>
          <a:prstGeom prst="rect">
            <a:avLst/>
          </a:prstGeom>
          <a:noFill/>
          <a:ln>
            <a:noFill/>
          </a:ln>
        </p:spPr>
        <p:txBody>
          <a:bodyPr spcFirstLastPara="1" wrap="square" lIns="121900" tIns="60933" rIns="121900" bIns="60933" anchor="t" anchorCtr="0">
            <a:noAutofit/>
          </a:bodyPr>
          <a:lstStyle/>
          <a:p>
            <a:pPr algn="ctr"/>
            <a:r>
              <a:rPr lang="en-US" sz="2400">
                <a:solidFill>
                  <a:schemeClr val="dk1"/>
                </a:solidFill>
                <a:latin typeface="Calibri"/>
                <a:ea typeface="Calibri"/>
                <a:cs typeface="Calibri"/>
                <a:sym typeface="Calibri"/>
              </a:rPr>
              <a:t>When second_function() returns, its frame is used to determine where to return to (line 22 of first_function()), then deallocated and returned to stack.</a:t>
            </a:r>
            <a:endParaRPr sz="2400"/>
          </a:p>
        </p:txBody>
      </p:sp>
      <p:sp>
        <p:nvSpPr>
          <p:cNvPr id="389" name="Google Shape;389;p61"/>
          <p:cNvSpPr txBox="1"/>
          <p:nvPr/>
        </p:nvSpPr>
        <p:spPr>
          <a:xfrm>
            <a:off x="4825379" y="4957633"/>
            <a:ext cx="6856000" cy="923200"/>
          </a:xfrm>
          <a:prstGeom prst="rect">
            <a:avLst/>
          </a:prstGeom>
          <a:noFill/>
          <a:ln>
            <a:noFill/>
          </a:ln>
        </p:spPr>
        <p:txBody>
          <a:bodyPr spcFirstLastPara="1" wrap="square" lIns="121900" tIns="60933" rIns="121900" bIns="60933" anchor="t" anchorCtr="0">
            <a:noAutofit/>
          </a:bodyPr>
          <a:lstStyle/>
          <a:p>
            <a:pPr algn="ctr"/>
            <a:r>
              <a:rPr lang="en-US" sz="2400">
                <a:solidFill>
                  <a:schemeClr val="dk1"/>
                </a:solidFill>
                <a:latin typeface="Calibri"/>
                <a:ea typeface="Calibri"/>
                <a:cs typeface="Calibri"/>
                <a:sym typeface="Calibri"/>
              </a:rPr>
              <a:t>When first_function() returns, its frame is used to determine where to return to (line 9 of main()), then deallocated and returned to the stack</a:t>
            </a:r>
            <a:endParaRPr sz="2400"/>
          </a:p>
        </p:txBody>
      </p:sp>
      <p:sp>
        <p:nvSpPr>
          <p:cNvPr id="390" name="Google Shape;390;p61"/>
          <p:cNvSpPr txBox="1"/>
          <p:nvPr/>
        </p:nvSpPr>
        <p:spPr>
          <a:xfrm>
            <a:off x="4882459" y="5123597"/>
            <a:ext cx="6880400" cy="369200"/>
          </a:xfrm>
          <a:prstGeom prst="rect">
            <a:avLst/>
          </a:prstGeom>
          <a:noFill/>
          <a:ln>
            <a:noFill/>
          </a:ln>
        </p:spPr>
        <p:txBody>
          <a:bodyPr spcFirstLastPara="1" wrap="square" lIns="121900" tIns="60933" rIns="121900" bIns="60933" anchor="t" anchorCtr="0">
            <a:noAutofit/>
          </a:bodyPr>
          <a:lstStyle/>
          <a:p>
            <a:r>
              <a:rPr lang="en-US" sz="2400">
                <a:solidFill>
                  <a:schemeClr val="dk1"/>
                </a:solidFill>
                <a:latin typeface="Calibri"/>
                <a:ea typeface="Calibri"/>
                <a:cs typeface="Calibri"/>
                <a:sym typeface="Calibri"/>
              </a:rPr>
              <a:t>When main() returns, the program ends</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1"/>
                                          </p:stCondLst>
                                        </p:cTn>
                                        <p:tgtEl>
                                          <p:spTgt spid="38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1"/>
                                          </p:stCondLst>
                                        </p:cTn>
                                        <p:tgtEl>
                                          <p:spTgt spid="38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38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1"/>
                                          </p:stCondLst>
                                        </p:cTn>
                                        <p:tgtEl>
                                          <p:spTgt spid="38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1"/>
                                          </p:stCondLst>
                                        </p:cTn>
                                        <p:tgtEl>
                                          <p:spTgt spid="38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1"/>
                                          </p:stCondLst>
                                        </p:cTn>
                                        <p:tgtEl>
                                          <p:spTgt spid="38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1"/>
                                          </p:stCondLst>
                                        </p:cTn>
                                        <p:tgtEl>
                                          <p:spTgt spid="38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1"/>
                                          </p:stCondLst>
                                        </p:cTn>
                                        <p:tgtEl>
                                          <p:spTgt spid="389"/>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Analyzing the Stack in GDB</a:t>
            </a:r>
            <a:endParaRPr sz="3733">
              <a:latin typeface="Arial"/>
              <a:ea typeface="Arial"/>
              <a:cs typeface="Arial"/>
              <a:sym typeface="Arial"/>
            </a:endParaRPr>
          </a:p>
        </p:txBody>
      </p:sp>
      <p:sp>
        <p:nvSpPr>
          <p:cNvPr id="396" name="Google Shape;396;p62"/>
          <p:cNvSpPr txBox="1">
            <a:spLocks noGrp="1"/>
          </p:cNvSpPr>
          <p:nvPr>
            <p:ph type="body" idx="1"/>
          </p:nvPr>
        </p:nvSpPr>
        <p:spPr>
          <a:xfrm>
            <a:off x="609600" y="1600200"/>
            <a:ext cx="10972800" cy="4800800"/>
          </a:xfrm>
          <a:prstGeom prst="rect">
            <a:avLst/>
          </a:prstGeom>
          <a:noFill/>
          <a:ln>
            <a:noFill/>
          </a:ln>
        </p:spPr>
        <p:txBody>
          <a:bodyPr spcFirstLastPara="1" vert="horz" wrap="square" lIns="121900" tIns="60933" rIns="121900" bIns="60933" rtlCol="0" anchor="t" anchorCtr="0">
            <a:noAutofit/>
          </a:bodyPr>
          <a:lstStyle/>
          <a:p>
            <a:pPr marL="457189" indent="-358978">
              <a:lnSpc>
                <a:spcPct val="80000"/>
              </a:lnSpc>
              <a:spcBef>
                <a:spcPts val="0"/>
              </a:spcBef>
              <a:buClr>
                <a:schemeClr val="dk1"/>
              </a:buClr>
              <a:buSzPts val="1800"/>
              <a:buFont typeface="Roboto Mono"/>
              <a:buChar char="•"/>
            </a:pPr>
            <a:r>
              <a:rPr lang="en-US" sz="2400">
                <a:latin typeface="Roboto Mono"/>
                <a:ea typeface="Roboto Mono"/>
                <a:cs typeface="Roboto Mono"/>
                <a:sym typeface="Roboto Mono"/>
              </a:rPr>
              <a:t>(gdb) backtrace|bt</a:t>
            </a:r>
            <a:endParaRPr sz="2400">
              <a:latin typeface="Roboto Mono"/>
              <a:ea typeface="Roboto Mono"/>
              <a:cs typeface="Roboto Mono"/>
              <a:sym typeface="Roboto Mono"/>
            </a:endParaRPr>
          </a:p>
          <a:p>
            <a:pPr marL="990575" lvl="1" indent="-314104">
              <a:lnSpc>
                <a:spcPct val="80000"/>
              </a:lnSpc>
              <a:spcBef>
                <a:spcPts val="691"/>
              </a:spcBef>
              <a:buClr>
                <a:schemeClr val="dk1"/>
              </a:buClr>
              <a:buSzPts val="1800"/>
              <a:buChar char="–"/>
            </a:pPr>
            <a:r>
              <a:rPr lang="en-US">
                <a:latin typeface="Arial"/>
                <a:ea typeface="Arial"/>
                <a:cs typeface="Arial"/>
                <a:sym typeface="Arial"/>
              </a:rPr>
              <a:t>Shows the call trace (the call stack)</a:t>
            </a:r>
            <a:endParaRPr>
              <a:latin typeface="Arial"/>
              <a:ea typeface="Arial"/>
              <a:cs typeface="Arial"/>
              <a:sym typeface="Arial"/>
            </a:endParaRPr>
          </a:p>
          <a:p>
            <a:pPr marL="990575" lvl="1" indent="-314104">
              <a:lnSpc>
                <a:spcPct val="80000"/>
              </a:lnSpc>
              <a:spcBef>
                <a:spcPts val="691"/>
              </a:spcBef>
              <a:buClr>
                <a:schemeClr val="dk1"/>
              </a:buClr>
              <a:buSzPts val="1800"/>
              <a:buChar char="–"/>
            </a:pPr>
            <a:r>
              <a:rPr lang="en-US">
                <a:latin typeface="Arial"/>
                <a:ea typeface="Arial"/>
                <a:cs typeface="Arial"/>
                <a:sym typeface="Arial"/>
              </a:rPr>
              <a:t>Without function calls:</a:t>
            </a:r>
            <a:endParaRPr>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#0 main () at program.c:10</a:t>
            </a:r>
            <a:endParaRPr sz="2400">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one frame on the stack, numbered 0, and it belongs to main()</a:t>
            </a:r>
            <a:endParaRPr sz="2400">
              <a:latin typeface="Arial"/>
              <a:ea typeface="Arial"/>
              <a:cs typeface="Arial"/>
              <a:sym typeface="Arial"/>
            </a:endParaRPr>
          </a:p>
          <a:p>
            <a:pPr marL="990575" lvl="1" indent="-314104">
              <a:lnSpc>
                <a:spcPct val="80000"/>
              </a:lnSpc>
              <a:spcBef>
                <a:spcPts val="691"/>
              </a:spcBef>
              <a:buClr>
                <a:schemeClr val="dk1"/>
              </a:buClr>
              <a:buSzPts val="1800"/>
              <a:buChar char="–"/>
            </a:pPr>
            <a:r>
              <a:rPr lang="en-US">
                <a:latin typeface="Arial"/>
                <a:ea typeface="Arial"/>
                <a:cs typeface="Arial"/>
                <a:sym typeface="Arial"/>
              </a:rPr>
              <a:t>After call to function display()</a:t>
            </a:r>
            <a:endParaRPr>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#0 display (z=5, zptr=0xbffffb34) at program.c:15 </a:t>
            </a:r>
            <a:endParaRPr sz="2400">
              <a:latin typeface="Arial"/>
              <a:ea typeface="Arial"/>
              <a:cs typeface="Arial"/>
              <a:sym typeface="Arial"/>
            </a:endParaRPr>
          </a:p>
          <a:p>
            <a:pPr marL="1219170" lvl="2" indent="0">
              <a:lnSpc>
                <a:spcPct val="80000"/>
              </a:lnSpc>
              <a:spcBef>
                <a:spcPts val="592"/>
              </a:spcBef>
              <a:buClr>
                <a:schemeClr val="dk1"/>
              </a:buClr>
              <a:buSzPts val="2220"/>
              <a:buNone/>
            </a:pPr>
            <a:r>
              <a:rPr lang="en-US" sz="2400">
                <a:latin typeface="Arial"/>
                <a:ea typeface="Arial"/>
                <a:cs typeface="Arial"/>
                <a:sym typeface="Arial"/>
              </a:rPr>
              <a:t>   #1 0x08048455 in main () at program.c:10</a:t>
            </a:r>
            <a:endParaRPr sz="2400">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Two stack frames: frame 1 belonging to main() and frame 0 belonging to display().</a:t>
            </a:r>
            <a:endParaRPr sz="2400">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Each frame listing gives </a:t>
            </a:r>
            <a:endParaRPr sz="2400">
              <a:latin typeface="Arial"/>
              <a:ea typeface="Arial"/>
              <a:cs typeface="Arial"/>
              <a:sym typeface="Arial"/>
            </a:endParaRPr>
          </a:p>
          <a:p>
            <a:pPr marL="2133547" lvl="3" indent="-300559">
              <a:lnSpc>
                <a:spcPct val="80000"/>
              </a:lnSpc>
              <a:spcBef>
                <a:spcPts val="493"/>
              </a:spcBef>
              <a:buClr>
                <a:schemeClr val="dk1"/>
              </a:buClr>
              <a:buSzPts val="1800"/>
              <a:buChar char="–"/>
            </a:pPr>
            <a:r>
              <a:rPr lang="en-US" sz="2400">
                <a:latin typeface="Arial"/>
                <a:ea typeface="Arial"/>
                <a:cs typeface="Arial"/>
                <a:sym typeface="Arial"/>
              </a:rPr>
              <a:t>the arguments to that function</a:t>
            </a:r>
            <a:endParaRPr sz="2400">
              <a:latin typeface="Arial"/>
              <a:ea typeface="Arial"/>
              <a:cs typeface="Arial"/>
              <a:sym typeface="Arial"/>
            </a:endParaRPr>
          </a:p>
          <a:p>
            <a:pPr marL="2133547" lvl="3" indent="-300559">
              <a:lnSpc>
                <a:spcPct val="80000"/>
              </a:lnSpc>
              <a:spcBef>
                <a:spcPts val="493"/>
              </a:spcBef>
              <a:buClr>
                <a:schemeClr val="dk1"/>
              </a:buClr>
              <a:buSzPts val="1800"/>
              <a:buChar char="–"/>
            </a:pPr>
            <a:r>
              <a:rPr lang="en-US" sz="2400">
                <a:latin typeface="Arial"/>
                <a:ea typeface="Arial"/>
                <a:cs typeface="Arial"/>
                <a:sym typeface="Arial"/>
              </a:rPr>
              <a:t>the line number that's currently being executed within that frame</a:t>
            </a:r>
            <a:endParaRPr sz="2400">
              <a:latin typeface="Arial"/>
              <a:ea typeface="Arial"/>
              <a:cs typeface="Arial"/>
              <a:sym typeface="Arial"/>
            </a:endParaRPr>
          </a:p>
          <a:p>
            <a:pPr marL="1219170" lvl="2" indent="0">
              <a:lnSpc>
                <a:spcPct val="80000"/>
              </a:lnSpc>
              <a:spcBef>
                <a:spcPts val="592"/>
              </a:spcBef>
              <a:buClr>
                <a:schemeClr val="dk1"/>
              </a:buClr>
              <a:buSzPts val="2220"/>
              <a:buNone/>
            </a:pPr>
            <a:endParaRPr sz="2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chmod contd…</a:t>
            </a:r>
            <a:endParaRPr/>
          </a:p>
        </p:txBody>
      </p:sp>
      <p:sp>
        <p:nvSpPr>
          <p:cNvPr id="229" name="Google Shape;229;p34"/>
          <p:cNvSpPr txBox="1">
            <a:spLocks noGrp="1"/>
          </p:cNvSpPr>
          <p:nvPr>
            <p:ph type="body" idx="1"/>
          </p:nvPr>
        </p:nvSpPr>
        <p:spPr>
          <a:xfrm>
            <a:off x="1524002" y="1828800"/>
            <a:ext cx="4645152" cy="376064"/>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9"/>
            </a:pPr>
            <a:r>
              <a:rPr lang="en-US" sz="2379" b="1"/>
              <a:t>Numeric</a:t>
            </a:r>
            <a:endParaRPr/>
          </a:p>
        </p:txBody>
      </p:sp>
      <p:sp>
        <p:nvSpPr>
          <p:cNvPr id="230" name="Google Shape;230;p34"/>
          <p:cNvSpPr txBox="1">
            <a:spLocks noGrp="1"/>
          </p:cNvSpPr>
          <p:nvPr>
            <p:ph type="body" idx="2"/>
          </p:nvPr>
        </p:nvSpPr>
        <p:spPr>
          <a:xfrm>
            <a:off x="6477001" y="1828800"/>
            <a:ext cx="4648201" cy="376064"/>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9"/>
            </a:pPr>
            <a:r>
              <a:rPr lang="en-US" sz="2379" b="1"/>
              <a:t>Symbolic</a:t>
            </a:r>
            <a:endParaRPr/>
          </a:p>
        </p:txBody>
      </p:sp>
      <p:pic>
        <p:nvPicPr>
          <p:cNvPr id="231" name="Google Shape;231;p34"/>
          <p:cNvPicPr preferRelativeResize="0"/>
          <p:nvPr/>
        </p:nvPicPr>
        <p:blipFill rotWithShape="1">
          <a:blip r:embed="rId3">
            <a:alphaModFix/>
          </a:blip>
          <a:srcRect/>
          <a:stretch/>
        </p:blipFill>
        <p:spPr>
          <a:xfrm>
            <a:off x="1246893" y="2204864"/>
            <a:ext cx="4680520" cy="3312368"/>
          </a:xfrm>
          <a:prstGeom prst="rect">
            <a:avLst/>
          </a:prstGeom>
          <a:noFill/>
          <a:ln>
            <a:noFill/>
          </a:ln>
        </p:spPr>
      </p:pic>
      <p:pic>
        <p:nvPicPr>
          <p:cNvPr id="232" name="Google Shape;232;p34"/>
          <p:cNvPicPr preferRelativeResize="0"/>
          <p:nvPr/>
        </p:nvPicPr>
        <p:blipFill rotWithShape="1">
          <a:blip r:embed="rId4">
            <a:alphaModFix/>
          </a:blip>
          <a:srcRect/>
          <a:stretch/>
        </p:blipFill>
        <p:spPr>
          <a:xfrm>
            <a:off x="6023993" y="2357264"/>
            <a:ext cx="5210175" cy="1575792"/>
          </a:xfrm>
          <a:prstGeom prst="rect">
            <a:avLst/>
          </a:prstGeom>
          <a:noFill/>
          <a:ln>
            <a:noFill/>
          </a:ln>
        </p:spPr>
      </p:pic>
      <p:pic>
        <p:nvPicPr>
          <p:cNvPr id="233" name="Google Shape;233;p34"/>
          <p:cNvPicPr preferRelativeResize="0"/>
          <p:nvPr/>
        </p:nvPicPr>
        <p:blipFill rotWithShape="1">
          <a:blip r:embed="rId5">
            <a:alphaModFix/>
          </a:blip>
          <a:srcRect/>
          <a:stretch/>
        </p:blipFill>
        <p:spPr>
          <a:xfrm>
            <a:off x="6023992" y="4085456"/>
            <a:ext cx="5449570" cy="14317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3"/>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Analyzing the Stack</a:t>
            </a:r>
            <a:endParaRPr sz="3733">
              <a:latin typeface="Arial"/>
              <a:ea typeface="Arial"/>
              <a:cs typeface="Arial"/>
              <a:sym typeface="Arial"/>
            </a:endParaRPr>
          </a:p>
        </p:txBody>
      </p:sp>
      <p:sp>
        <p:nvSpPr>
          <p:cNvPr id="402" name="Google Shape;402;p63"/>
          <p:cNvSpPr txBox="1">
            <a:spLocks noGrp="1"/>
          </p:cNvSpPr>
          <p:nvPr>
            <p:ph type="body" idx="1"/>
          </p:nvPr>
        </p:nvSpPr>
        <p:spPr>
          <a:xfrm>
            <a:off x="609600" y="1600200"/>
            <a:ext cx="10972800" cy="4526000"/>
          </a:xfrm>
          <a:prstGeom prst="rect">
            <a:avLst/>
          </a:prstGeom>
          <a:noFill/>
          <a:ln>
            <a:noFill/>
          </a:ln>
        </p:spPr>
        <p:txBody>
          <a:bodyPr spcFirstLastPara="1" vert="horz" wrap="square" lIns="121900" tIns="60933" rIns="121900" bIns="60933" rtlCol="0" anchor="t" anchorCtr="0">
            <a:noAutofit/>
          </a:bodyPr>
          <a:lstStyle/>
          <a:p>
            <a:pPr marL="457189" indent="-358978">
              <a:spcBef>
                <a:spcPts val="0"/>
              </a:spcBef>
              <a:buClr>
                <a:schemeClr val="dk1"/>
              </a:buClr>
              <a:buSzPts val="1800"/>
            </a:pPr>
            <a:r>
              <a:rPr lang="en-US" sz="2400">
                <a:latin typeface="Arial"/>
                <a:ea typeface="Arial"/>
                <a:cs typeface="Arial"/>
                <a:sym typeface="Arial"/>
              </a:rPr>
              <a:t>(gdb) info frame </a:t>
            </a:r>
            <a:endParaRPr sz="2400">
              <a:latin typeface="Arial"/>
              <a:ea typeface="Arial"/>
              <a:cs typeface="Arial"/>
              <a:sym typeface="Arial"/>
            </a:endParaRPr>
          </a:p>
          <a:p>
            <a:pPr marL="990575" lvl="1" indent="-314104">
              <a:spcBef>
                <a:spcPts val="691"/>
              </a:spcBef>
              <a:buClr>
                <a:schemeClr val="dk1"/>
              </a:buClr>
              <a:buSzPts val="1800"/>
              <a:buChar char="–"/>
            </a:pPr>
            <a:r>
              <a:rPr lang="en-US">
                <a:latin typeface="Arial"/>
                <a:ea typeface="Arial"/>
                <a:cs typeface="Arial"/>
                <a:sym typeface="Arial"/>
              </a:rPr>
              <a:t>Displays information about the current stack frame, including its return address and saved register values </a:t>
            </a:r>
            <a:endParaRPr>
              <a:latin typeface="Arial"/>
              <a:ea typeface="Arial"/>
              <a:cs typeface="Arial"/>
              <a:sym typeface="Arial"/>
            </a:endParaRPr>
          </a:p>
          <a:p>
            <a:pPr marL="457189" indent="-358978">
              <a:spcBef>
                <a:spcPts val="789"/>
              </a:spcBef>
              <a:buClr>
                <a:schemeClr val="dk1"/>
              </a:buClr>
              <a:buSzPts val="1800"/>
            </a:pPr>
            <a:r>
              <a:rPr lang="en-US" sz="2400">
                <a:latin typeface="Arial"/>
                <a:ea typeface="Arial"/>
                <a:cs typeface="Arial"/>
                <a:sym typeface="Arial"/>
              </a:rPr>
              <a:t>(gdb) info locals</a:t>
            </a:r>
            <a:endParaRPr sz="2400">
              <a:latin typeface="Arial"/>
              <a:ea typeface="Arial"/>
              <a:cs typeface="Arial"/>
              <a:sym typeface="Arial"/>
            </a:endParaRPr>
          </a:p>
          <a:p>
            <a:pPr marL="990575" lvl="1" indent="-314104">
              <a:spcBef>
                <a:spcPts val="691"/>
              </a:spcBef>
              <a:buClr>
                <a:schemeClr val="dk1"/>
              </a:buClr>
              <a:buSzPts val="1800"/>
              <a:buChar char="–"/>
            </a:pPr>
            <a:r>
              <a:rPr lang="en-US">
                <a:latin typeface="Arial"/>
                <a:ea typeface="Arial"/>
                <a:cs typeface="Arial"/>
                <a:sym typeface="Arial"/>
              </a:rPr>
              <a:t>Lists the local variables of the function corresponding to the stack frame, with their current values</a:t>
            </a:r>
            <a:endParaRPr>
              <a:latin typeface="Arial"/>
              <a:ea typeface="Arial"/>
              <a:cs typeface="Arial"/>
              <a:sym typeface="Arial"/>
            </a:endParaRPr>
          </a:p>
          <a:p>
            <a:pPr marL="457189" indent="-358978">
              <a:spcBef>
                <a:spcPts val="789"/>
              </a:spcBef>
              <a:buClr>
                <a:schemeClr val="dk1"/>
              </a:buClr>
              <a:buSzPts val="1800"/>
            </a:pPr>
            <a:r>
              <a:rPr lang="en-US" sz="2400">
                <a:latin typeface="Arial"/>
                <a:ea typeface="Arial"/>
                <a:cs typeface="Arial"/>
                <a:sym typeface="Arial"/>
              </a:rPr>
              <a:t>(gdb) info args </a:t>
            </a:r>
            <a:endParaRPr sz="2400">
              <a:latin typeface="Arial"/>
              <a:ea typeface="Arial"/>
              <a:cs typeface="Arial"/>
              <a:sym typeface="Arial"/>
            </a:endParaRPr>
          </a:p>
          <a:p>
            <a:pPr marL="990575" lvl="1" indent="-314104">
              <a:spcBef>
                <a:spcPts val="691"/>
              </a:spcBef>
              <a:buClr>
                <a:schemeClr val="dk1"/>
              </a:buClr>
              <a:buSzPts val="1800"/>
              <a:buChar char="–"/>
            </a:pPr>
            <a:r>
              <a:rPr lang="en-US">
                <a:latin typeface="Arial"/>
                <a:ea typeface="Arial"/>
                <a:cs typeface="Arial"/>
                <a:sym typeface="Arial"/>
              </a:rPr>
              <a:t>List the argument values of the corresponding function call</a:t>
            </a:r>
            <a:endParaRPr>
              <a:latin typeface="Arial"/>
              <a:ea typeface="Arial"/>
              <a:cs typeface="Arial"/>
              <a:sym typeface="Arial"/>
            </a:endParaRPr>
          </a:p>
          <a:p>
            <a:pPr marL="457189" indent="-206582">
              <a:spcBef>
                <a:spcPts val="789"/>
              </a:spcBef>
              <a:buClr>
                <a:schemeClr val="dk1"/>
              </a:buClr>
              <a:buSzPts val="2960"/>
              <a:buNone/>
            </a:pPr>
            <a:endParaRPr sz="2400">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Other Useful Commands</a:t>
            </a:r>
            <a:endParaRPr sz="3733">
              <a:latin typeface="Arial"/>
              <a:ea typeface="Arial"/>
              <a:cs typeface="Arial"/>
              <a:sym typeface="Arial"/>
            </a:endParaRPr>
          </a:p>
        </p:txBody>
      </p:sp>
      <p:sp>
        <p:nvSpPr>
          <p:cNvPr id="408" name="Google Shape;408;p64"/>
          <p:cNvSpPr txBox="1">
            <a:spLocks noGrp="1"/>
          </p:cNvSpPr>
          <p:nvPr>
            <p:ph type="body" idx="1"/>
          </p:nvPr>
        </p:nvSpPr>
        <p:spPr>
          <a:xfrm>
            <a:off x="609600" y="1600200"/>
            <a:ext cx="10972800" cy="4526000"/>
          </a:xfrm>
          <a:prstGeom prst="rect">
            <a:avLst/>
          </a:prstGeom>
          <a:noFill/>
          <a:ln>
            <a:noFill/>
          </a:ln>
        </p:spPr>
        <p:txBody>
          <a:bodyPr spcFirstLastPara="1" vert="horz" wrap="square" lIns="121900" tIns="60933" rIns="121900" bIns="60933" rtlCol="0" anchor="t" anchorCtr="0">
            <a:noAutofit/>
          </a:bodyPr>
          <a:lstStyle/>
          <a:p>
            <a:pPr marL="457189" indent="-338658">
              <a:spcBef>
                <a:spcPts val="0"/>
              </a:spcBef>
              <a:buClr>
                <a:schemeClr val="dk1"/>
              </a:buClr>
              <a:buSzPts val="1800"/>
            </a:pPr>
            <a:r>
              <a:rPr lang="en-US" sz="2400">
                <a:latin typeface="Arial"/>
                <a:ea typeface="Arial"/>
                <a:cs typeface="Arial"/>
                <a:sym typeface="Arial"/>
              </a:rPr>
              <a:t>(gdb) info functions</a:t>
            </a:r>
            <a:endParaRPr sz="2400">
              <a:latin typeface="Arial"/>
              <a:ea typeface="Arial"/>
              <a:cs typeface="Arial"/>
              <a:sym typeface="Arial"/>
            </a:endParaRPr>
          </a:p>
          <a:p>
            <a:pPr marL="990575" lvl="1" indent="-296326">
              <a:spcBef>
                <a:spcPts val="747"/>
              </a:spcBef>
              <a:buClr>
                <a:schemeClr val="dk1"/>
              </a:buClr>
              <a:buSzPts val="1800"/>
              <a:buChar char="–"/>
            </a:pPr>
            <a:r>
              <a:rPr lang="en-US">
                <a:latin typeface="Arial"/>
                <a:ea typeface="Arial"/>
                <a:cs typeface="Arial"/>
                <a:sym typeface="Arial"/>
              </a:rPr>
              <a:t>Lists all functions in the program</a:t>
            </a:r>
            <a:endParaRPr>
              <a:latin typeface="Arial"/>
              <a:ea typeface="Arial"/>
              <a:cs typeface="Arial"/>
              <a:sym typeface="Arial"/>
            </a:endParaRPr>
          </a:p>
          <a:p>
            <a:pPr marL="457189" indent="-338658">
              <a:spcBef>
                <a:spcPts val="853"/>
              </a:spcBef>
              <a:buClr>
                <a:schemeClr val="dk1"/>
              </a:buClr>
              <a:buSzPts val="1800"/>
            </a:pPr>
            <a:r>
              <a:rPr lang="en-US" sz="2400">
                <a:latin typeface="Arial"/>
                <a:ea typeface="Arial"/>
                <a:cs typeface="Arial"/>
                <a:sym typeface="Arial"/>
              </a:rPr>
              <a:t>(gdb) list</a:t>
            </a:r>
            <a:endParaRPr sz="2400">
              <a:latin typeface="Arial"/>
              <a:ea typeface="Arial"/>
              <a:cs typeface="Arial"/>
              <a:sym typeface="Arial"/>
            </a:endParaRPr>
          </a:p>
          <a:p>
            <a:pPr marL="990575" lvl="1" indent="-296326">
              <a:spcBef>
                <a:spcPts val="747"/>
              </a:spcBef>
              <a:buClr>
                <a:schemeClr val="dk1"/>
              </a:buClr>
              <a:buSzPts val="1800"/>
              <a:buChar char="–"/>
            </a:pPr>
            <a:r>
              <a:rPr lang="en-US">
                <a:latin typeface="Arial"/>
                <a:ea typeface="Arial"/>
                <a:cs typeface="Arial"/>
                <a:sym typeface="Arial"/>
              </a:rPr>
              <a:t>Lists source code lines around the current line</a:t>
            </a:r>
            <a:endParaRPr>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Kernel</a:t>
            </a:r>
            <a:endParaRPr/>
          </a:p>
        </p:txBody>
      </p:sp>
      <p:sp>
        <p:nvSpPr>
          <p:cNvPr id="147" name="Google Shape;147;p27"/>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 The kernel is the core of the OS</a:t>
            </a:r>
            <a:endParaRPr/>
          </a:p>
          <a:p>
            <a:pPr marL="685594" lvl="1" indent="-228531">
              <a:spcBef>
                <a:spcPts val="0"/>
              </a:spcBef>
              <a:buSzPts val="1800"/>
            </a:pPr>
            <a:r>
              <a:rPr lang="en-US"/>
              <a:t>It’s a program too!</a:t>
            </a:r>
            <a:endParaRPr/>
          </a:p>
          <a:p>
            <a:pPr marL="685594" lvl="1" indent="-228531">
              <a:buClr>
                <a:schemeClr val="dk1"/>
              </a:buClr>
              <a:buSzPts val="2300"/>
            </a:pPr>
            <a:r>
              <a:rPr lang="en-US"/>
              <a:t>Interface between hardware and software</a:t>
            </a:r>
            <a:endParaRPr/>
          </a:p>
          <a:p>
            <a:pPr marL="685594" lvl="1" indent="-228531">
              <a:buClr>
                <a:schemeClr val="dk1"/>
              </a:buClr>
              <a:buSzPts val="2300"/>
            </a:pPr>
            <a:r>
              <a:rPr lang="en-US"/>
              <a:t>Controls access to system resources: memory, I/O, CPU</a:t>
            </a:r>
            <a:endParaRPr/>
          </a:p>
          <a:p>
            <a:pPr marL="685594" lvl="1" indent="-228531">
              <a:buClr>
                <a:schemeClr val="dk1"/>
              </a:buClr>
              <a:buSzPts val="2300"/>
            </a:pPr>
            <a:r>
              <a:rPr lang="en-US"/>
              <a:t>Manages CPU resources, memory resources, processes</a:t>
            </a:r>
            <a:endParaRPr/>
          </a:p>
          <a:p>
            <a:pPr marL="685594" lvl="1" indent="-228531">
              <a:buClr>
                <a:schemeClr val="dk1"/>
              </a:buClr>
              <a:buSzPts val="2300"/>
            </a:pPr>
            <a:r>
              <a:rPr lang="en-US"/>
              <a:t>Lowest layer above the CPU</a:t>
            </a:r>
            <a:endParaRPr/>
          </a:p>
          <a:p>
            <a:pPr marL="685594" lvl="1" indent="-228531">
              <a:buClr>
                <a:schemeClr val="dk1"/>
              </a:buClr>
              <a:buSzPts val="2300"/>
            </a:pPr>
            <a:r>
              <a:rPr lang="en-US"/>
              <a:t>Ensure protection and fair allocations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p:nvPr/>
        </p:nvSpPr>
        <p:spPr>
          <a:xfrm>
            <a:off x="2058670" y="2441577"/>
            <a:ext cx="1059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
        <p:nvSpPr>
          <p:cNvPr id="162" name="Google Shape;162;p29"/>
          <p:cNvSpPr txBox="1"/>
          <p:nvPr/>
        </p:nvSpPr>
        <p:spPr>
          <a:xfrm>
            <a:off x="2058670" y="3091816"/>
            <a:ext cx="1059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
        <p:nvSpPr>
          <p:cNvPr id="163" name="Google Shape;163;p29"/>
          <p:cNvSpPr txBox="1"/>
          <p:nvPr/>
        </p:nvSpPr>
        <p:spPr>
          <a:xfrm>
            <a:off x="2401570" y="2454276"/>
            <a:ext cx="3493200" cy="924600"/>
          </a:xfrm>
          <a:prstGeom prst="rect">
            <a:avLst/>
          </a:prstGeom>
          <a:noFill/>
          <a:ln>
            <a:noFill/>
          </a:ln>
        </p:spPr>
        <p:txBody>
          <a:bodyPr spcFirstLastPara="1" wrap="square" lIns="0" tIns="0" rIns="0" bIns="0" anchor="t" anchorCtr="0">
            <a:noAutofit/>
          </a:bodyPr>
          <a:lstStyle/>
          <a:p>
            <a:pPr marL="12700" marR="5080"/>
            <a:r>
              <a:rPr lang="en-US">
                <a:solidFill>
                  <a:schemeClr val="dk1"/>
                </a:solidFill>
                <a:latin typeface="Arial"/>
                <a:ea typeface="Arial"/>
                <a:cs typeface="Arial"/>
                <a:sym typeface="Arial"/>
              </a:rPr>
              <a:t>Core of OS software </a:t>
            </a:r>
            <a:r>
              <a:rPr lang="en-US" b="1">
                <a:solidFill>
                  <a:schemeClr val="dk1"/>
                </a:solidFill>
                <a:latin typeface="Arial"/>
                <a:ea typeface="Arial"/>
                <a:cs typeface="Arial"/>
                <a:sym typeface="Arial"/>
              </a:rPr>
              <a:t>executing in  supervisor </a:t>
            </a:r>
            <a:r>
              <a:rPr lang="en-US">
                <a:solidFill>
                  <a:schemeClr val="dk1"/>
                </a:solidFill>
                <a:latin typeface="Arial"/>
                <a:ea typeface="Arial"/>
                <a:cs typeface="Arial"/>
                <a:sym typeface="Arial"/>
              </a:rPr>
              <a:t>state</a:t>
            </a:r>
            <a:endParaRPr>
              <a:solidFill>
                <a:schemeClr val="dk1"/>
              </a:solidFill>
              <a:latin typeface="Arial"/>
              <a:ea typeface="Arial"/>
              <a:cs typeface="Arial"/>
              <a:sym typeface="Arial"/>
            </a:endParaRPr>
          </a:p>
          <a:p>
            <a:pPr marL="12700">
              <a:spcBef>
                <a:spcPts val="800"/>
              </a:spcBef>
            </a:pPr>
            <a:r>
              <a:rPr lang="en-US" b="1">
                <a:solidFill>
                  <a:schemeClr val="dk1"/>
                </a:solidFill>
                <a:latin typeface="Arial"/>
                <a:ea typeface="Arial"/>
                <a:cs typeface="Arial"/>
                <a:sym typeface="Arial"/>
              </a:rPr>
              <a:t>Trusted software:</a:t>
            </a:r>
            <a:endParaRPr>
              <a:solidFill>
                <a:schemeClr val="dk1"/>
              </a:solidFill>
              <a:latin typeface="Arial"/>
              <a:ea typeface="Arial"/>
              <a:cs typeface="Arial"/>
              <a:sym typeface="Arial"/>
            </a:endParaRPr>
          </a:p>
        </p:txBody>
      </p:sp>
      <p:sp>
        <p:nvSpPr>
          <p:cNvPr id="164" name="Google Shape;164;p29"/>
          <p:cNvSpPr txBox="1"/>
          <p:nvPr/>
        </p:nvSpPr>
        <p:spPr>
          <a:xfrm>
            <a:off x="2515870" y="3455037"/>
            <a:ext cx="1530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p>
        </p:txBody>
      </p:sp>
      <p:sp>
        <p:nvSpPr>
          <p:cNvPr id="165" name="Google Shape;165;p29"/>
          <p:cNvSpPr txBox="1"/>
          <p:nvPr/>
        </p:nvSpPr>
        <p:spPr>
          <a:xfrm>
            <a:off x="2515870" y="4092577"/>
            <a:ext cx="1530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p>
        </p:txBody>
      </p:sp>
      <p:sp>
        <p:nvSpPr>
          <p:cNvPr id="166" name="Google Shape;166;p29"/>
          <p:cNvSpPr txBox="1"/>
          <p:nvPr/>
        </p:nvSpPr>
        <p:spPr>
          <a:xfrm>
            <a:off x="2801619" y="3467736"/>
            <a:ext cx="3057000" cy="2018700"/>
          </a:xfrm>
          <a:prstGeom prst="rect">
            <a:avLst/>
          </a:prstGeom>
          <a:noFill/>
          <a:ln>
            <a:noFill/>
          </a:ln>
        </p:spPr>
        <p:txBody>
          <a:bodyPr spcFirstLastPara="1" wrap="square" lIns="0" tIns="0" rIns="0" bIns="0" anchor="t" anchorCtr="0">
            <a:noAutofit/>
          </a:bodyPr>
          <a:lstStyle/>
          <a:p>
            <a:pPr marL="12700" marR="20320"/>
            <a:r>
              <a:rPr lang="en-US">
                <a:solidFill>
                  <a:schemeClr val="dk1"/>
                </a:solidFill>
                <a:latin typeface="Arial"/>
                <a:ea typeface="Arial"/>
                <a:cs typeface="Arial"/>
                <a:sym typeface="Arial"/>
              </a:rPr>
              <a:t>Manages hardware resources  (CPU, Memory and I/O)</a:t>
            </a:r>
            <a:endParaRPr/>
          </a:p>
          <a:p>
            <a:pPr marL="12700" marR="5080">
              <a:spcBef>
                <a:spcPts val="690"/>
              </a:spcBef>
            </a:pPr>
            <a:r>
              <a:rPr lang="en-US">
                <a:solidFill>
                  <a:schemeClr val="dk1"/>
                </a:solidFill>
                <a:latin typeface="Arial"/>
                <a:ea typeface="Arial"/>
                <a:cs typeface="Arial"/>
                <a:sym typeface="Arial"/>
              </a:rPr>
              <a:t>Implements protection  mechanisms that could not be  changed through actions of  untrusted software in user  space</a:t>
            </a:r>
            <a:endParaRPr>
              <a:solidFill>
                <a:schemeClr val="dk1"/>
              </a:solidFill>
              <a:latin typeface="Arial"/>
              <a:ea typeface="Arial"/>
              <a:cs typeface="Arial"/>
              <a:sym typeface="Arial"/>
            </a:endParaRPr>
          </a:p>
        </p:txBody>
      </p:sp>
      <p:sp>
        <p:nvSpPr>
          <p:cNvPr id="167" name="Google Shape;167;p29"/>
          <p:cNvSpPr/>
          <p:nvPr/>
        </p:nvSpPr>
        <p:spPr>
          <a:xfrm>
            <a:off x="6197600" y="2506979"/>
            <a:ext cx="4015800" cy="271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a:solidFill>
                <a:schemeClr val="dk1"/>
              </a:solidFill>
              <a:latin typeface="Calibri"/>
              <a:ea typeface="Calibri"/>
              <a:cs typeface="Calibri"/>
              <a:sym typeface="Calibri"/>
            </a:endParaRPr>
          </a:p>
        </p:txBody>
      </p:sp>
      <p:sp>
        <p:nvSpPr>
          <p:cNvPr id="168" name="Google Shape;168;p29"/>
          <p:cNvSpPr txBox="1"/>
          <p:nvPr/>
        </p:nvSpPr>
        <p:spPr>
          <a:xfrm>
            <a:off x="7636510" y="5396230"/>
            <a:ext cx="1402800" cy="138600"/>
          </a:xfrm>
          <a:prstGeom prst="rect">
            <a:avLst/>
          </a:prstGeom>
          <a:noFill/>
          <a:ln>
            <a:noFill/>
          </a:ln>
        </p:spPr>
        <p:txBody>
          <a:bodyPr spcFirstLastPara="1" wrap="square" lIns="0" tIns="0" rIns="0" bIns="0" anchor="t" anchorCtr="0">
            <a:noAutofit/>
          </a:bodyPr>
          <a:lstStyle/>
          <a:p>
            <a:pPr marL="12700"/>
            <a:r>
              <a:rPr lang="en-US" sz="900">
                <a:solidFill>
                  <a:schemeClr val="dk1"/>
                </a:solidFill>
                <a:latin typeface="Arial"/>
                <a:ea typeface="Arial"/>
                <a:cs typeface="Arial"/>
                <a:sym typeface="Arial"/>
              </a:rPr>
              <a:t>Image by: Tim Jones (IBM)</a:t>
            </a:r>
            <a:endParaRPr sz="900">
              <a:solidFill>
                <a:schemeClr val="dk1"/>
              </a:solidFill>
              <a:latin typeface="Arial"/>
              <a:ea typeface="Arial"/>
              <a:cs typeface="Arial"/>
              <a:sym typeface="Arial"/>
            </a:endParaRPr>
          </a:p>
        </p:txBody>
      </p:sp>
      <p:sp>
        <p:nvSpPr>
          <p:cNvPr id="169" name="Google Shape;169;p29"/>
          <p:cNvSpPr txBox="1"/>
          <p:nvPr/>
        </p:nvSpPr>
        <p:spPr>
          <a:xfrm>
            <a:off x="2133600" y="427038"/>
            <a:ext cx="8229600" cy="1143000"/>
          </a:xfrm>
          <a:prstGeom prst="rect">
            <a:avLst/>
          </a:prstGeom>
          <a:noFill/>
          <a:ln>
            <a:noFill/>
          </a:ln>
        </p:spPr>
        <p:txBody>
          <a:bodyPr spcFirstLastPara="1" wrap="square" lIns="91425" tIns="45700" rIns="91425" bIns="45700" anchor="ctr" anchorCtr="0">
            <a:noAutofit/>
          </a:bodyPr>
          <a:lstStyle/>
          <a:p>
            <a:pPr algn="ctr">
              <a:lnSpc>
                <a:spcPct val="90000"/>
              </a:lnSpc>
              <a:buClr>
                <a:schemeClr val="dk1"/>
              </a:buClr>
              <a:buSzPts val="4070"/>
            </a:pPr>
            <a:r>
              <a:rPr lang="en-US" sz="4070">
                <a:solidFill>
                  <a:schemeClr val="dk1"/>
                </a:solidFill>
                <a:latin typeface="Calibri"/>
                <a:ea typeface="Calibri"/>
                <a:cs typeface="Calibri"/>
                <a:sym typeface="Calibri"/>
              </a:rPr>
              <a:t>Which Code is Trusted?</a:t>
            </a:r>
            <a:endParaRPr/>
          </a:p>
          <a:p>
            <a:pPr algn="ctr">
              <a:lnSpc>
                <a:spcPct val="90000"/>
              </a:lnSpc>
              <a:buClr>
                <a:schemeClr val="dk1"/>
              </a:buClr>
              <a:buSzPts val="3237"/>
            </a:pPr>
            <a:r>
              <a:rPr lang="en-US" sz="3237">
                <a:solidFill>
                  <a:schemeClr val="dk1"/>
                </a:solidFill>
                <a:latin typeface="Calibri"/>
                <a:ea typeface="Calibri"/>
                <a:cs typeface="Calibri"/>
                <a:sym typeface="Calibri"/>
              </a:rPr>
              <a:t> The Kernel </a:t>
            </a:r>
            <a:r>
              <a:rPr lang="en-US" sz="3237" i="1">
                <a:solidFill>
                  <a:schemeClr val="dk1"/>
                </a:solidFill>
                <a:latin typeface="Calibri"/>
                <a:ea typeface="Calibri"/>
                <a:cs typeface="Calibri"/>
                <a:sym typeface="Calibri"/>
              </a:rPr>
              <a:t>ONLY</a:t>
            </a:r>
            <a:endParaRPr sz="3237">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417080" y="593367"/>
            <a:ext cx="11357700" cy="763500"/>
          </a:xfrm>
          <a:prstGeom prst="rect">
            <a:avLst/>
          </a:prstGeom>
        </p:spPr>
        <p:txBody>
          <a:bodyPr spcFirstLastPara="1" vert="horz" wrap="square" lIns="91425" tIns="91425" rIns="91425" bIns="91425" rtlCol="0" anchor="t" anchorCtr="0">
            <a:noAutofit/>
          </a:bodyPr>
          <a:lstStyle/>
          <a:p>
            <a:r>
              <a:rPr lang="en-US"/>
              <a:t>CPU Modes</a:t>
            </a:r>
            <a:endParaRPr/>
          </a:p>
        </p:txBody>
      </p:sp>
      <p:sp>
        <p:nvSpPr>
          <p:cNvPr id="183" name="Google Shape;183;p31"/>
          <p:cNvSpPr txBox="1">
            <a:spLocks noGrp="1"/>
          </p:cNvSpPr>
          <p:nvPr>
            <p:ph type="body" idx="1"/>
          </p:nvPr>
        </p:nvSpPr>
        <p:spPr>
          <a:xfrm>
            <a:off x="417090" y="1536625"/>
            <a:ext cx="5462100" cy="4555200"/>
          </a:xfrm>
          <a:prstGeom prst="rect">
            <a:avLst/>
          </a:prstGeom>
        </p:spPr>
        <p:txBody>
          <a:bodyPr spcFirstLastPara="1" vert="horz" wrap="square" lIns="91425" tIns="91425" rIns="91425" bIns="91425" rtlCol="0" anchor="t" anchorCtr="0">
            <a:noAutofit/>
          </a:bodyPr>
          <a:lstStyle/>
          <a:p>
            <a:pPr marL="457200" indent="-342900"/>
            <a:r>
              <a:rPr lang="en-US"/>
              <a:t>Hardware contains a mode bit</a:t>
            </a:r>
            <a:endParaRPr/>
          </a:p>
          <a:p>
            <a:pPr marL="914400" lvl="1" indent="-317500">
              <a:spcBef>
                <a:spcPts val="0"/>
              </a:spcBef>
            </a:pPr>
            <a:r>
              <a:rPr lang="en-US"/>
              <a:t>e.g. 0 for kernel mode, 1 for user mode</a:t>
            </a:r>
            <a:endParaRPr/>
          </a:p>
          <a:p>
            <a:pPr marL="914400" lvl="1" indent="-317500">
              <a:spcBef>
                <a:spcPts val="0"/>
              </a:spcBef>
            </a:pPr>
            <a:r>
              <a:rPr lang="en-US"/>
              <a:t>Varies by architecture</a:t>
            </a:r>
            <a:endParaRPr/>
          </a:p>
          <a:p>
            <a:pPr marL="1371600" lvl="2" indent="-317500">
              <a:spcBef>
                <a:spcPts val="0"/>
              </a:spcBef>
            </a:pPr>
            <a:r>
              <a:rPr lang="en-US"/>
              <a:t>x86 has 4 privilege levels</a:t>
            </a:r>
            <a:endParaRPr/>
          </a:p>
          <a:p>
            <a:pPr marL="1371600" lvl="2" indent="-317500">
              <a:spcBef>
                <a:spcPts val="0"/>
              </a:spcBef>
            </a:pPr>
            <a:r>
              <a:rPr lang="en-US"/>
              <a:t>We’ll stick to two</a:t>
            </a:r>
            <a:endParaRPr/>
          </a:p>
          <a:p>
            <a:pPr marL="457200" indent="-342900"/>
            <a:r>
              <a:rPr lang="en-US"/>
              <a:t>User mode</a:t>
            </a:r>
            <a:endParaRPr/>
          </a:p>
          <a:p>
            <a:pPr marL="914400" lvl="1" indent="-317500">
              <a:spcBef>
                <a:spcPts val="0"/>
              </a:spcBef>
            </a:pPr>
            <a:r>
              <a:rPr lang="en-US"/>
              <a:t>Certain instructions unavailable</a:t>
            </a:r>
            <a:endParaRPr/>
          </a:p>
          <a:p>
            <a:pPr marL="914400" lvl="1" indent="-317500">
              <a:spcBef>
                <a:spcPts val="0"/>
              </a:spcBef>
            </a:pPr>
            <a:r>
              <a:rPr lang="en-US"/>
              <a:t>Can only interact with subset of memory</a:t>
            </a:r>
            <a:endParaRPr/>
          </a:p>
          <a:p>
            <a:pPr marL="457200" indent="-342900"/>
            <a:r>
              <a:rPr lang="en-US"/>
              <a:t>Kernel mode</a:t>
            </a:r>
            <a:endParaRPr/>
          </a:p>
          <a:p>
            <a:pPr marL="914400" lvl="1" indent="-317500">
              <a:spcBef>
                <a:spcPts val="0"/>
              </a:spcBef>
            </a:pPr>
            <a:r>
              <a:rPr lang="en-US"/>
              <a:t>All instructions available</a:t>
            </a:r>
            <a:endParaRPr/>
          </a:p>
          <a:p>
            <a:pPr marL="914400" lvl="1" indent="-317500">
              <a:spcBef>
                <a:spcPts val="0"/>
              </a:spcBef>
            </a:pPr>
            <a:r>
              <a:rPr lang="en-US"/>
              <a:t>Can interact with any memory it wants</a:t>
            </a:r>
            <a:endParaRPr/>
          </a:p>
        </p:txBody>
      </p:sp>
      <p:pic>
        <p:nvPicPr>
          <p:cNvPr id="184" name="Google Shape;184;p31"/>
          <p:cNvPicPr preferRelativeResize="0"/>
          <p:nvPr/>
        </p:nvPicPr>
        <p:blipFill>
          <a:blip r:embed="rId3">
            <a:alphaModFix/>
          </a:blip>
          <a:stretch>
            <a:fillRect/>
          </a:stretch>
        </p:blipFill>
        <p:spPr>
          <a:xfrm>
            <a:off x="5713661" y="892489"/>
            <a:ext cx="6540099" cy="47160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417080" y="593367"/>
            <a:ext cx="11357700" cy="763500"/>
          </a:xfrm>
          <a:prstGeom prst="rect">
            <a:avLst/>
          </a:prstGeom>
        </p:spPr>
        <p:txBody>
          <a:bodyPr spcFirstLastPara="1" vert="horz" wrap="square" lIns="91425" tIns="91425" rIns="91425" bIns="91425" rtlCol="0" anchor="t" anchorCtr="0">
            <a:noAutofit/>
          </a:bodyPr>
          <a:lstStyle/>
          <a:p>
            <a:r>
              <a:rPr lang="en-US"/>
              <a:t>User space vs Kernel Space</a:t>
            </a:r>
            <a:endParaRPr/>
          </a:p>
        </p:txBody>
      </p:sp>
      <p:sp>
        <p:nvSpPr>
          <p:cNvPr id="191" name="Google Shape;191;p32"/>
          <p:cNvSpPr txBox="1">
            <a:spLocks noGrp="1"/>
          </p:cNvSpPr>
          <p:nvPr>
            <p:ph type="body" idx="1"/>
          </p:nvPr>
        </p:nvSpPr>
        <p:spPr>
          <a:xfrm>
            <a:off x="417080" y="1536633"/>
            <a:ext cx="7860145" cy="4555200"/>
          </a:xfrm>
          <a:prstGeom prst="rect">
            <a:avLst/>
          </a:prstGeom>
        </p:spPr>
        <p:txBody>
          <a:bodyPr spcFirstLastPara="1" vert="horz" wrap="square" lIns="91425" tIns="91425" rIns="91425" bIns="91425" rtlCol="0" anchor="t" anchorCtr="0">
            <a:noAutofit/>
          </a:bodyPr>
          <a:lstStyle/>
          <a:p>
            <a:pPr marL="457200" indent="-342900"/>
            <a:r>
              <a:rPr lang="en-US" dirty="0"/>
              <a:t>Virtual memory means that memory addresses are faked</a:t>
            </a:r>
            <a:endParaRPr dirty="0"/>
          </a:p>
          <a:p>
            <a:pPr marL="457200" indent="-342900"/>
            <a:r>
              <a:rPr lang="en-US" dirty="0"/>
              <a:t>Memory split into two areas</a:t>
            </a:r>
            <a:endParaRPr dirty="0"/>
          </a:p>
          <a:p>
            <a:pPr marL="914400" lvl="1" indent="-317500">
              <a:spcBef>
                <a:spcPts val="0"/>
              </a:spcBef>
            </a:pPr>
            <a:r>
              <a:rPr lang="en-US" dirty="0"/>
              <a:t>User space</a:t>
            </a:r>
            <a:endParaRPr dirty="0"/>
          </a:p>
          <a:p>
            <a:pPr marL="914400" lvl="1" indent="-317500">
              <a:spcBef>
                <a:spcPts val="0"/>
              </a:spcBef>
            </a:pPr>
            <a:r>
              <a:rPr lang="en-US" dirty="0"/>
              <a:t>Kernel space</a:t>
            </a:r>
            <a:endParaRPr dirty="0"/>
          </a:p>
          <a:p>
            <a:pPr marL="457200" indent="-342900"/>
            <a:r>
              <a:rPr lang="en-US" dirty="0"/>
              <a:t>User space</a:t>
            </a:r>
            <a:endParaRPr dirty="0"/>
          </a:p>
          <a:p>
            <a:pPr marL="914400" lvl="1" indent="-317500">
              <a:spcBef>
                <a:spcPts val="0"/>
              </a:spcBef>
            </a:pPr>
            <a:r>
              <a:rPr lang="en-US" dirty="0"/>
              <a:t>Where user programs live + run</a:t>
            </a:r>
            <a:endParaRPr dirty="0"/>
          </a:p>
          <a:p>
            <a:pPr marL="914400" lvl="1" indent="-317500">
              <a:spcBef>
                <a:spcPts val="0"/>
              </a:spcBef>
            </a:pPr>
            <a:r>
              <a:rPr lang="en-US" dirty="0"/>
              <a:t>Keeps user programs “in the dark”</a:t>
            </a:r>
            <a:endParaRPr dirty="0"/>
          </a:p>
          <a:p>
            <a:pPr marL="457200" indent="-342900"/>
            <a:r>
              <a:rPr lang="en-US" dirty="0"/>
              <a:t>Kernel space</a:t>
            </a:r>
            <a:endParaRPr dirty="0"/>
          </a:p>
          <a:p>
            <a:pPr marL="914400" lvl="1" indent="-317500">
              <a:spcBef>
                <a:spcPts val="0"/>
              </a:spcBef>
            </a:pPr>
            <a:r>
              <a:rPr lang="en-US" dirty="0"/>
              <a:t>Where kernel runs</a:t>
            </a:r>
            <a:endParaRPr dirty="0"/>
          </a:p>
          <a:p>
            <a:pPr marL="914400" lvl="1" indent="-317500">
              <a:spcBef>
                <a:spcPts val="0"/>
              </a:spcBef>
            </a:pPr>
            <a:r>
              <a:rPr lang="en-US" dirty="0"/>
              <a:t>Holds code for kernel</a:t>
            </a:r>
            <a:endParaRPr dirty="0"/>
          </a:p>
          <a:p>
            <a:pPr marL="914400" lvl="1" indent="-317500">
              <a:spcBef>
                <a:spcPts val="0"/>
              </a:spcBef>
            </a:pPr>
            <a:r>
              <a:rPr lang="en-US" dirty="0"/>
              <a:t>We only trust this kernel code!</a:t>
            </a:r>
            <a:endParaRPr dirty="0"/>
          </a:p>
        </p:txBody>
      </p:sp>
      <p:pic>
        <p:nvPicPr>
          <p:cNvPr id="192" name="Google Shape;192;p32"/>
          <p:cNvPicPr preferRelativeResize="0"/>
          <p:nvPr/>
        </p:nvPicPr>
        <p:blipFill>
          <a:blip r:embed="rId3">
            <a:alphaModFix/>
          </a:blip>
          <a:stretch>
            <a:fillRect/>
          </a:stretch>
        </p:blipFill>
        <p:spPr>
          <a:xfrm>
            <a:off x="7877175" y="250445"/>
            <a:ext cx="3667628" cy="4245355"/>
          </a:xfrm>
          <a:prstGeom prst="rect">
            <a:avLst/>
          </a:prstGeom>
          <a:noFill/>
          <a:ln>
            <a:noFill/>
          </a:ln>
        </p:spPr>
      </p:pic>
      <p:pic>
        <p:nvPicPr>
          <p:cNvPr id="5" name="Google Shape;199;p33">
            <a:extLst>
              <a:ext uri="{FF2B5EF4-FFF2-40B4-BE49-F238E27FC236}">
                <a16:creationId xmlns:a16="http://schemas.microsoft.com/office/drawing/2014/main" id="{922E9C21-DCD9-4E15-8F13-AD42D9C1AA39}"/>
              </a:ext>
            </a:extLst>
          </p:cNvPr>
          <p:cNvPicPr preferRelativeResize="0"/>
          <p:nvPr/>
        </p:nvPicPr>
        <p:blipFill rotWithShape="1">
          <a:blip r:embed="rId4">
            <a:alphaModFix/>
          </a:blip>
          <a:srcRect/>
          <a:stretch/>
        </p:blipFill>
        <p:spPr>
          <a:xfrm>
            <a:off x="8279989" y="4495800"/>
            <a:ext cx="2861999" cy="228019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System Calls</a:t>
            </a:r>
            <a:endParaRPr/>
          </a:p>
        </p:txBody>
      </p:sp>
      <p:sp>
        <p:nvSpPr>
          <p:cNvPr id="220" name="Google Shape;220;p36"/>
          <p:cNvSpPr txBox="1">
            <a:spLocks noGrp="1"/>
          </p:cNvSpPr>
          <p:nvPr>
            <p:ph type="body" idx="1"/>
          </p:nvPr>
        </p:nvSpPr>
        <p:spPr>
          <a:xfrm>
            <a:off x="1415480" y="1916833"/>
            <a:ext cx="8338122" cy="4525963"/>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Special type of function that:</a:t>
            </a:r>
            <a:endParaRPr/>
          </a:p>
          <a:p>
            <a:pPr marL="685594" lvl="1" indent="-228531">
              <a:buClr>
                <a:schemeClr val="dk1"/>
              </a:buClr>
              <a:buSzPts val="2300"/>
            </a:pPr>
            <a:r>
              <a:rPr lang="en-US"/>
              <a:t>Provide interface between user programs and OS</a:t>
            </a:r>
            <a:endParaRPr/>
          </a:p>
          <a:p>
            <a:pPr marL="685594" lvl="1" indent="-228531">
              <a:buClr>
                <a:schemeClr val="dk1"/>
              </a:buClr>
              <a:buSzPts val="2300"/>
            </a:pPr>
            <a:r>
              <a:rPr lang="en-US"/>
              <a:t>Used by user-level processes to request a service from the kernel</a:t>
            </a:r>
            <a:endParaRPr/>
          </a:p>
          <a:p>
            <a:pPr marL="685594" lvl="1" indent="-228531">
              <a:buClr>
                <a:schemeClr val="dk1"/>
              </a:buClr>
              <a:buSzPts val="2300"/>
            </a:pPr>
            <a:r>
              <a:rPr lang="en-US"/>
              <a:t>Changes the CPU’s mode from user mode to kernel mode to enable more capabilities</a:t>
            </a:r>
            <a:endParaRPr/>
          </a:p>
          <a:p>
            <a:pPr marL="685594" lvl="1" indent="-228531">
              <a:buClr>
                <a:schemeClr val="dk1"/>
              </a:buClr>
              <a:buSzPts val="2300"/>
            </a:pPr>
            <a:r>
              <a:rPr lang="en-US"/>
              <a:t>Is part of the kernel of the OS</a:t>
            </a:r>
            <a:endParaRPr/>
          </a:p>
          <a:p>
            <a:pPr marL="685594" lvl="1" indent="-228531">
              <a:buClr>
                <a:schemeClr val="dk1"/>
              </a:buClr>
              <a:buSzPts val="2300"/>
            </a:pPr>
            <a:r>
              <a:rPr lang="en-US"/>
              <a:t>Verifies that the user should be allowed to do the requested action and then does the action (kernel performs the operation on behalf of the user)</a:t>
            </a:r>
            <a:endParaRPr/>
          </a:p>
          <a:p>
            <a:pPr marL="685594" lvl="1" indent="-228531">
              <a:buClr>
                <a:schemeClr val="dk1"/>
              </a:buClr>
              <a:buSzPts val="2300"/>
            </a:pPr>
            <a:r>
              <a:rPr lang="en-US"/>
              <a:t>Is the </a:t>
            </a:r>
            <a:r>
              <a:rPr lang="en-US" b="1" i="1"/>
              <a:t>only way </a:t>
            </a:r>
            <a:r>
              <a:rPr lang="en-US"/>
              <a:t>a user program can perform privileged operations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System Call Overhead</a:t>
            </a:r>
            <a:endParaRPr/>
          </a:p>
        </p:txBody>
      </p:sp>
      <p:sp>
        <p:nvSpPr>
          <p:cNvPr id="251" name="Google Shape;251;p39"/>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System calls are expensive and can hurt performance</a:t>
            </a:r>
            <a:endParaRPr/>
          </a:p>
          <a:p>
            <a:pPr marL="228531" indent="-228531">
              <a:buClr>
                <a:schemeClr val="dk1"/>
              </a:buClr>
              <a:buSzPts val="2700"/>
            </a:pPr>
            <a:r>
              <a:rPr lang="en-US"/>
              <a:t>The system must do many things</a:t>
            </a:r>
            <a:endParaRPr/>
          </a:p>
          <a:p>
            <a:pPr marL="685594" lvl="1" indent="-228531">
              <a:buClr>
                <a:schemeClr val="dk1"/>
              </a:buClr>
              <a:buSzPts val="2300"/>
            </a:pPr>
            <a:r>
              <a:rPr lang="en-US"/>
              <a:t>Process is interrupted &amp; computer saves its state</a:t>
            </a:r>
            <a:endParaRPr/>
          </a:p>
          <a:p>
            <a:pPr marL="685594" lvl="1" indent="-228531">
              <a:buClr>
                <a:schemeClr val="dk1"/>
              </a:buClr>
              <a:buSzPts val="2300"/>
            </a:pPr>
            <a:r>
              <a:rPr lang="en-US"/>
              <a:t>OS takes control of CPU &amp; verifies validity of op.</a:t>
            </a:r>
            <a:endParaRPr/>
          </a:p>
          <a:p>
            <a:pPr marL="685594" lvl="1" indent="-228531">
              <a:buClr>
                <a:schemeClr val="dk1"/>
              </a:buClr>
              <a:buSzPts val="2300"/>
            </a:pPr>
            <a:r>
              <a:rPr lang="en-US" b="1"/>
              <a:t>OS performs requested action</a:t>
            </a:r>
            <a:endParaRPr/>
          </a:p>
          <a:p>
            <a:pPr marL="685594" lvl="1" indent="-228531">
              <a:buClr>
                <a:schemeClr val="dk1"/>
              </a:buClr>
              <a:buSzPts val="2300"/>
            </a:pPr>
            <a:r>
              <a:rPr lang="en-US"/>
              <a:t>OS restores saved context, switches to user mode</a:t>
            </a:r>
            <a:endParaRPr/>
          </a:p>
          <a:p>
            <a:pPr marL="685594" lvl="1" indent="-228531">
              <a:buClr>
                <a:schemeClr val="dk1"/>
              </a:buClr>
              <a:buSzPts val="2300"/>
            </a:pPr>
            <a:r>
              <a:rPr lang="en-US"/>
              <a:t>OS gives control of the CPU back to user process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Types of System Calls</a:t>
            </a:r>
            <a:endParaRPr/>
          </a:p>
        </p:txBody>
      </p:sp>
      <p:sp>
        <p:nvSpPr>
          <p:cNvPr id="269" name="Google Shape;269;p42"/>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5 categories:</a:t>
            </a:r>
            <a:endParaRPr/>
          </a:p>
          <a:p>
            <a:pPr marL="457200" indent="-457200">
              <a:buClr>
                <a:schemeClr val="dk1"/>
              </a:buClr>
              <a:buSzPts val="2700"/>
              <a:buFont typeface="Calibri"/>
              <a:buAutoNum type="arabicPeriod"/>
            </a:pPr>
            <a:r>
              <a:rPr lang="en-US"/>
              <a:t>Process Control</a:t>
            </a:r>
            <a:endParaRPr/>
          </a:p>
          <a:p>
            <a:pPr marL="685594" lvl="1" indent="-228531">
              <a:buClr>
                <a:schemeClr val="dk1"/>
              </a:buClr>
              <a:buSzPts val="2300"/>
            </a:pPr>
            <a:r>
              <a:rPr lang="en-US"/>
              <a:t>A running program needs to be able to stop execution</a:t>
            </a:r>
            <a:endParaRPr/>
          </a:p>
          <a:p>
            <a:pPr marL="685594" lvl="1" indent="-228531">
              <a:buClr>
                <a:schemeClr val="dk1"/>
              </a:buClr>
              <a:buSzPts val="2300"/>
            </a:pPr>
            <a:r>
              <a:rPr lang="en-US"/>
              <a:t>Normally or abnormally</a:t>
            </a:r>
            <a:endParaRPr/>
          </a:p>
          <a:p>
            <a:pPr marL="685594" lvl="1" indent="-228531">
              <a:buClr>
                <a:schemeClr val="dk1"/>
              </a:buClr>
              <a:buSzPts val="2300"/>
            </a:pPr>
            <a:r>
              <a:rPr lang="en-US"/>
              <a:t>If abnormally, dump of memory is created and taken for examination by a debugger</a:t>
            </a:r>
            <a:endParaRPr/>
          </a:p>
          <a:p>
            <a:pPr marL="457200" indent="-457200">
              <a:buClr>
                <a:schemeClr val="dk1"/>
              </a:buClr>
              <a:buSzPts val="2700"/>
              <a:buFont typeface="Calibri"/>
              <a:buAutoNum type="arabicPeriod"/>
            </a:pPr>
            <a:r>
              <a:rPr lang="en-US"/>
              <a:t>File Management</a:t>
            </a:r>
            <a:endParaRPr/>
          </a:p>
          <a:p>
            <a:pPr marL="685594" lvl="1" indent="-228531">
              <a:buClr>
                <a:schemeClr val="dk1"/>
              </a:buClr>
              <a:buSzPts val="2300"/>
            </a:pPr>
            <a:r>
              <a:rPr lang="en-US"/>
              <a:t>To perform operations on files</a:t>
            </a:r>
            <a:endParaRPr/>
          </a:p>
          <a:p>
            <a:pPr marL="685594" lvl="1" indent="-228531">
              <a:buClr>
                <a:schemeClr val="dk1"/>
              </a:buClr>
              <a:buSzPts val="2300"/>
            </a:pPr>
            <a:r>
              <a:rPr lang="en-US"/>
              <a:t>Create, delete, read, write, reposition, close</a:t>
            </a:r>
            <a:endParaRPr/>
          </a:p>
          <a:p>
            <a:pPr marL="685594" lvl="1" indent="-228531">
              <a:buClr>
                <a:schemeClr val="dk1"/>
              </a:buClr>
              <a:buSzPts val="2300"/>
            </a:pPr>
            <a:r>
              <a:rPr lang="en-US"/>
              <a:t>Many a times, OS provides an API to make these system calls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Types of System Calls</a:t>
            </a:r>
            <a:endParaRPr/>
          </a:p>
        </p:txBody>
      </p:sp>
      <p:sp>
        <p:nvSpPr>
          <p:cNvPr id="275" name="Google Shape;275;p43"/>
          <p:cNvSpPr txBox="1">
            <a:spLocks noGrp="1"/>
          </p:cNvSpPr>
          <p:nvPr>
            <p:ph type="body" idx="1"/>
          </p:nvPr>
        </p:nvSpPr>
        <p:spPr>
          <a:xfrm>
            <a:off x="1343472" y="1828800"/>
            <a:ext cx="9781730" cy="4696544"/>
          </a:xfrm>
          <a:prstGeom prst="rect">
            <a:avLst/>
          </a:prstGeom>
          <a:noFill/>
          <a:ln>
            <a:noFill/>
          </a:ln>
        </p:spPr>
        <p:txBody>
          <a:bodyPr spcFirstLastPara="1" vert="horz" wrap="square" lIns="91425" tIns="45700" rIns="91425" bIns="45700" rtlCol="0" anchor="t" anchorCtr="0">
            <a:noAutofit/>
          </a:bodyPr>
          <a:lstStyle/>
          <a:p>
            <a:pPr marL="457200" indent="-457200">
              <a:lnSpc>
                <a:spcPct val="80000"/>
              </a:lnSpc>
              <a:spcBef>
                <a:spcPts val="0"/>
              </a:spcBef>
              <a:buClr>
                <a:schemeClr val="dk1"/>
              </a:buClr>
              <a:buSzPts val="2700"/>
              <a:buAutoNum type="arabicPeriod" startAt="3"/>
            </a:pPr>
            <a:r>
              <a:rPr lang="en-US"/>
              <a:t>Device Management</a:t>
            </a:r>
            <a:endParaRPr/>
          </a:p>
          <a:p>
            <a:pPr marL="685594" lvl="1" indent="-228531">
              <a:lnSpc>
                <a:spcPct val="80000"/>
              </a:lnSpc>
              <a:buClr>
                <a:schemeClr val="dk1"/>
              </a:buClr>
              <a:buSzPts val="2300"/>
            </a:pPr>
            <a:r>
              <a:rPr lang="en-US"/>
              <a:t>Process usually requires several resources to execute</a:t>
            </a:r>
            <a:endParaRPr/>
          </a:p>
          <a:p>
            <a:pPr marL="685594" lvl="1" indent="-228531">
              <a:lnSpc>
                <a:spcPct val="80000"/>
              </a:lnSpc>
              <a:buClr>
                <a:schemeClr val="dk1"/>
              </a:buClr>
              <a:buSzPts val="2300"/>
            </a:pPr>
            <a:r>
              <a:rPr lang="en-US"/>
              <a:t>If available, access granted</a:t>
            </a:r>
            <a:endParaRPr/>
          </a:p>
          <a:p>
            <a:pPr marL="685594" lvl="1" indent="-228531">
              <a:lnSpc>
                <a:spcPct val="80000"/>
              </a:lnSpc>
              <a:buClr>
                <a:schemeClr val="dk1"/>
              </a:buClr>
              <a:buSzPts val="2300"/>
            </a:pPr>
            <a:r>
              <a:rPr lang="en-US"/>
              <a:t>Resources = devices</a:t>
            </a:r>
            <a:endParaRPr/>
          </a:p>
          <a:p>
            <a:pPr marL="685594" lvl="1" indent="-228531">
              <a:lnSpc>
                <a:spcPct val="80000"/>
              </a:lnSpc>
              <a:buClr>
                <a:schemeClr val="dk1"/>
              </a:buClr>
              <a:buSzPts val="2300"/>
            </a:pPr>
            <a:r>
              <a:rPr lang="en-US"/>
              <a:t>Eg: physical I/O devices attached</a:t>
            </a:r>
            <a:endParaRPr/>
          </a:p>
          <a:p>
            <a:pPr marL="457200" indent="-457200">
              <a:lnSpc>
                <a:spcPct val="80000"/>
              </a:lnSpc>
              <a:buClr>
                <a:schemeClr val="dk1"/>
              </a:buClr>
              <a:buSzPts val="2700"/>
              <a:buAutoNum type="arabicPeriod" startAt="3"/>
            </a:pPr>
            <a:r>
              <a:rPr lang="en-US"/>
              <a:t>Information Management</a:t>
            </a:r>
            <a:endParaRPr/>
          </a:p>
          <a:p>
            <a:pPr marL="685594" lvl="1" indent="-228531">
              <a:lnSpc>
                <a:spcPct val="80000"/>
              </a:lnSpc>
              <a:buClr>
                <a:schemeClr val="dk1"/>
              </a:buClr>
              <a:buSzPts val="2300"/>
            </a:pPr>
            <a:r>
              <a:rPr lang="en-US"/>
              <a:t>To transfer information between user program and OS</a:t>
            </a:r>
            <a:endParaRPr/>
          </a:p>
          <a:p>
            <a:pPr marL="685594" lvl="1" indent="-228531">
              <a:lnSpc>
                <a:spcPct val="80000"/>
              </a:lnSpc>
              <a:buClr>
                <a:schemeClr val="dk1"/>
              </a:buClr>
              <a:buSzPts val="2300"/>
            </a:pPr>
            <a:r>
              <a:rPr lang="en-US"/>
              <a:t>Eg: time, date</a:t>
            </a:r>
            <a:endParaRPr/>
          </a:p>
          <a:p>
            <a:pPr marL="457200" indent="-457200">
              <a:lnSpc>
                <a:spcPct val="80000"/>
              </a:lnSpc>
              <a:buClr>
                <a:schemeClr val="dk1"/>
              </a:buClr>
              <a:buSzPts val="2700"/>
              <a:buAutoNum type="arabicPeriod" startAt="3"/>
            </a:pPr>
            <a:r>
              <a:rPr lang="en-US"/>
              <a:t>Communication</a:t>
            </a:r>
            <a:endParaRPr/>
          </a:p>
          <a:p>
            <a:pPr marL="685594" lvl="1" indent="-228531">
              <a:lnSpc>
                <a:spcPct val="80000"/>
              </a:lnSpc>
              <a:buClr>
                <a:schemeClr val="dk1"/>
              </a:buClr>
              <a:buSzPts val="2300"/>
            </a:pPr>
            <a:r>
              <a:rPr lang="en-US"/>
              <a:t>Interprocess communication</a:t>
            </a:r>
            <a:endParaRPr/>
          </a:p>
          <a:p>
            <a:pPr marL="1142657" lvl="2" indent="-228531">
              <a:lnSpc>
                <a:spcPct val="80000"/>
              </a:lnSpc>
              <a:buClr>
                <a:schemeClr val="dk1"/>
              </a:buClr>
              <a:buSzPts val="1900"/>
            </a:pPr>
            <a:r>
              <a:rPr lang="en-US"/>
              <a:t>Message passing model</a:t>
            </a:r>
            <a:endParaRPr/>
          </a:p>
          <a:p>
            <a:pPr marL="1142657" lvl="2" indent="-228531">
              <a:lnSpc>
                <a:spcPct val="80000"/>
              </a:lnSpc>
              <a:buClr>
                <a:schemeClr val="dk1"/>
              </a:buClr>
              <a:buSzPts val="1900"/>
            </a:pPr>
            <a:r>
              <a:rPr lang="en-US"/>
              <a:t> Shared memory model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Special permissions</a:t>
            </a:r>
            <a:endParaRPr/>
          </a:p>
        </p:txBody>
      </p:sp>
      <p:sp>
        <p:nvSpPr>
          <p:cNvPr id="239" name="Google Shape;239;p35"/>
          <p:cNvSpPr txBox="1">
            <a:spLocks noGrp="1"/>
          </p:cNvSpPr>
          <p:nvPr>
            <p:ph type="body" idx="1"/>
          </p:nvPr>
        </p:nvSpPr>
        <p:spPr>
          <a:xfrm>
            <a:off x="1524002" y="2276872"/>
            <a:ext cx="9180510"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setuid</a:t>
            </a:r>
            <a:r>
              <a:rPr lang="en-US"/>
              <a:t> : set user ID on execution</a:t>
            </a:r>
            <a:endParaRPr/>
          </a:p>
          <a:p>
            <a:pPr marL="228531" indent="-228531">
              <a:buClr>
                <a:schemeClr val="dk1"/>
              </a:buClr>
              <a:buSzPts val="2700"/>
            </a:pPr>
            <a:r>
              <a:rPr lang="en-US"/>
              <a:t>Permits users to run certain programs with escalated privileges</a:t>
            </a:r>
            <a:endParaRPr/>
          </a:p>
          <a:p>
            <a:pPr marL="228531" indent="-228531">
              <a:buClr>
                <a:schemeClr val="dk1"/>
              </a:buClr>
              <a:buSzPts val="2700"/>
            </a:pPr>
            <a:r>
              <a:rPr lang="en-US"/>
              <a:t>E.g. : chmod u+s file1</a:t>
            </a:r>
            <a:endParaRPr/>
          </a:p>
          <a:p>
            <a:pPr marL="228531" indent="-228531">
              <a:buClr>
                <a:schemeClr val="dk1"/>
              </a:buClr>
              <a:buSzPts val="2700"/>
            </a:pPr>
            <a:r>
              <a:rPr lang="en-US"/>
              <a:t>When an executable file’s setuid permission is set, users may access the program with a level of access that matches the owner</a:t>
            </a:r>
            <a:endParaRPr/>
          </a:p>
          <a:p>
            <a:pPr marL="228531" indent="-228531">
              <a:buClr>
                <a:schemeClr val="dk1"/>
              </a:buClr>
              <a:buSzPts val="2700"/>
            </a:pPr>
            <a:r>
              <a:rPr lang="en-US"/>
              <a:t>E.g. passwd command</a:t>
            </a:r>
            <a:endParaRPr/>
          </a:p>
          <a:p>
            <a:pPr marL="228531" indent="-50794">
              <a:buClr>
                <a:schemeClr val="dk1"/>
              </a:buClr>
              <a:buSzPts val="2799"/>
              <a:buNone/>
            </a:pPr>
            <a:endParaRPr/>
          </a:p>
        </p:txBody>
      </p:sp>
      <p:pic>
        <p:nvPicPr>
          <p:cNvPr id="240" name="Google Shape;240;p35"/>
          <p:cNvPicPr preferRelativeResize="0"/>
          <p:nvPr/>
        </p:nvPicPr>
        <p:blipFill rotWithShape="1">
          <a:blip r:embed="rId3">
            <a:alphaModFix/>
          </a:blip>
          <a:srcRect/>
          <a:stretch/>
        </p:blipFill>
        <p:spPr>
          <a:xfrm>
            <a:off x="5303912" y="4994703"/>
            <a:ext cx="6799222" cy="1515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3">
            <a:alphaModFix/>
          </a:blip>
          <a:srcRect/>
          <a:stretch/>
        </p:blipFill>
        <p:spPr>
          <a:xfrm>
            <a:off x="1991545" y="404664"/>
            <a:ext cx="8158143" cy="619662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6"/>
          <p:cNvSpPr txBox="1">
            <a:spLocks noGrp="1"/>
          </p:cNvSpPr>
          <p:nvPr>
            <p:ph type="title"/>
          </p:nvPr>
        </p:nvSpPr>
        <p:spPr>
          <a:xfrm>
            <a:off x="3535681" y="439327"/>
            <a:ext cx="5097779" cy="492443"/>
          </a:xfrm>
          <a:prstGeom prst="rect">
            <a:avLst/>
          </a:prstGeom>
          <a:noFill/>
          <a:ln>
            <a:noFill/>
          </a:ln>
        </p:spPr>
        <p:txBody>
          <a:bodyPr spcFirstLastPara="1" vert="horz" wrap="square" lIns="0" tIns="0" rIns="0" bIns="0" rtlCol="0" anchor="b" anchorCtr="0">
            <a:noAutofit/>
          </a:bodyPr>
          <a:lstStyle/>
          <a:p>
            <a:pPr marL="12700">
              <a:lnSpc>
                <a:spcPct val="100000"/>
              </a:lnSpc>
              <a:spcBef>
                <a:spcPts val="0"/>
              </a:spcBef>
              <a:buClr>
                <a:schemeClr val="dk1"/>
              </a:buClr>
              <a:buSzPts val="4300"/>
            </a:pPr>
            <a:r>
              <a:rPr lang="en-US"/>
              <a:t>Example System Calls</a:t>
            </a:r>
            <a:endParaRPr/>
          </a:p>
        </p:txBody>
      </p:sp>
      <p:sp>
        <p:nvSpPr>
          <p:cNvPr id="292" name="Google Shape;292;p46"/>
          <p:cNvSpPr txBox="1"/>
          <p:nvPr/>
        </p:nvSpPr>
        <p:spPr>
          <a:xfrm>
            <a:off x="2156030" y="3845560"/>
            <a:ext cx="114935" cy="314960"/>
          </a:xfrm>
          <a:prstGeom prst="rect">
            <a:avLst/>
          </a:prstGeom>
          <a:noFill/>
          <a:ln>
            <a:noFill/>
          </a:ln>
        </p:spPr>
        <p:txBody>
          <a:bodyPr spcFirstLastPara="1" wrap="square" lIns="0" tIns="0" rIns="0" bIns="0" anchor="t" anchorCtr="0">
            <a:noAutofit/>
          </a:bodyPr>
          <a:lstStyle/>
          <a:p>
            <a:pPr marL="12700"/>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93" name="Google Shape;293;p46"/>
          <p:cNvSpPr txBox="1"/>
          <p:nvPr/>
        </p:nvSpPr>
        <p:spPr>
          <a:xfrm>
            <a:off x="2498930" y="3593178"/>
            <a:ext cx="7123431" cy="1164421"/>
          </a:xfrm>
          <a:prstGeom prst="rect">
            <a:avLst/>
          </a:prstGeom>
          <a:noFill/>
          <a:ln>
            <a:noFill/>
          </a:ln>
        </p:spPr>
        <p:txBody>
          <a:bodyPr spcFirstLastPara="1" wrap="square" lIns="0" tIns="0" rIns="0" bIns="0" anchor="t" anchorCtr="0">
            <a:noAutofit/>
          </a:bodyPr>
          <a:lstStyle/>
          <a:p>
            <a:br>
              <a:rPr lang="en-US" sz="1600">
                <a:solidFill>
                  <a:schemeClr val="dk1"/>
                </a:solidFill>
                <a:latin typeface="Courier New"/>
                <a:ea typeface="Courier New"/>
                <a:cs typeface="Courier New"/>
                <a:sym typeface="Courier New"/>
              </a:rPr>
            </a:br>
            <a:r>
              <a:rPr lang="en-US" sz="1600">
                <a:solidFill>
                  <a:schemeClr val="dk1"/>
                </a:solidFill>
                <a:latin typeface="Courier New"/>
                <a:ea typeface="Courier New"/>
                <a:cs typeface="Courier New"/>
                <a:sym typeface="Courier New"/>
              </a:rPr>
              <a:t>ssize_t </a:t>
            </a:r>
            <a:r>
              <a:rPr lang="en-US" sz="1600" b="1" u="sng">
                <a:solidFill>
                  <a:schemeClr val="dk1"/>
                </a:solidFill>
                <a:latin typeface="Courier New"/>
                <a:ea typeface="Courier New"/>
                <a:cs typeface="Courier New"/>
                <a:sym typeface="Courier New"/>
                <a:hlinkClick r:id="rId3"/>
              </a:rPr>
              <a:t>read</a:t>
            </a:r>
            <a:r>
              <a:rPr lang="en-US" sz="1600">
                <a:solidFill>
                  <a:schemeClr val="dk1"/>
                </a:solidFill>
                <a:latin typeface="Courier New"/>
                <a:ea typeface="Courier New"/>
                <a:cs typeface="Courier New"/>
                <a:sym typeface="Courier New"/>
              </a:rPr>
              <a:t>(int fildes, void *buf, size_t nbyte)</a:t>
            </a:r>
            <a:endParaRPr sz="1600">
              <a:solidFill>
                <a:schemeClr val="dk1"/>
              </a:solidFill>
              <a:latin typeface="Courier New"/>
              <a:ea typeface="Courier New"/>
              <a:cs typeface="Courier New"/>
              <a:sym typeface="Courier New"/>
            </a:endParaRPr>
          </a:p>
          <a:p>
            <a:pPr marL="12700">
              <a:spcBef>
                <a:spcPts val="700"/>
              </a:spcBef>
            </a:pPr>
            <a:endParaRPr sz="1600">
              <a:solidFill>
                <a:schemeClr val="dk1"/>
              </a:solidFill>
              <a:latin typeface="Courier New"/>
              <a:ea typeface="Courier New"/>
              <a:cs typeface="Courier New"/>
              <a:sym typeface="Courier New"/>
            </a:endParaRPr>
          </a:p>
          <a:p>
            <a:pPr marL="12700">
              <a:spcBef>
                <a:spcPts val="700"/>
              </a:spcBef>
            </a:pPr>
            <a:endParaRPr sz="1600">
              <a:solidFill>
                <a:schemeClr val="dk1"/>
              </a:solidFill>
              <a:latin typeface="Courier New"/>
              <a:ea typeface="Courier New"/>
              <a:cs typeface="Courier New"/>
              <a:sym typeface="Courier New"/>
            </a:endParaRPr>
          </a:p>
        </p:txBody>
      </p:sp>
      <p:sp>
        <p:nvSpPr>
          <p:cNvPr id="294" name="Google Shape;294;p46"/>
          <p:cNvSpPr txBox="1"/>
          <p:nvPr/>
        </p:nvSpPr>
        <p:spPr>
          <a:xfrm>
            <a:off x="2613228" y="4229101"/>
            <a:ext cx="138430" cy="893444"/>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12700">
              <a:spcBef>
                <a:spcPts val="590"/>
              </a:spcBef>
            </a:pP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12700">
              <a:spcBef>
                <a:spcPts val="600"/>
              </a:spcBef>
            </a:pP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95" name="Google Shape;295;p46"/>
          <p:cNvSpPr txBox="1"/>
          <p:nvPr/>
        </p:nvSpPr>
        <p:spPr>
          <a:xfrm>
            <a:off x="2898980" y="4164209"/>
            <a:ext cx="2775585" cy="969644"/>
          </a:xfrm>
          <a:prstGeom prst="rect">
            <a:avLst/>
          </a:prstGeom>
          <a:noFill/>
          <a:ln>
            <a:noFill/>
          </a:ln>
        </p:spPr>
        <p:txBody>
          <a:bodyPr spcFirstLastPara="1" wrap="square" lIns="0" tIns="0" rIns="0" bIns="0" anchor="t" anchorCtr="0">
            <a:noAutofit/>
          </a:bodyPr>
          <a:lstStyle/>
          <a:p>
            <a:pPr marL="12700" marR="907414">
              <a:lnSpc>
                <a:spcPct val="131300"/>
              </a:lnSpc>
            </a:pPr>
            <a:r>
              <a:rPr lang="en-US" sz="1600">
                <a:solidFill>
                  <a:schemeClr val="dk1"/>
                </a:solidFill>
                <a:latin typeface="Arial"/>
                <a:ea typeface="Arial"/>
                <a:cs typeface="Arial"/>
                <a:sym typeface="Arial"/>
              </a:rPr>
              <a:t>fildes: file descriptor  buf: buffer to write to</a:t>
            </a:r>
            <a:endParaRPr/>
          </a:p>
          <a:p>
            <a:pPr marL="12700">
              <a:spcBef>
                <a:spcPts val="590"/>
              </a:spcBef>
            </a:pPr>
            <a:r>
              <a:rPr lang="en-US" sz="1600">
                <a:solidFill>
                  <a:schemeClr val="dk1"/>
                </a:solidFill>
                <a:latin typeface="Arial"/>
                <a:ea typeface="Arial"/>
                <a:cs typeface="Arial"/>
                <a:sym typeface="Arial"/>
              </a:rPr>
              <a:t>nbyte: number of bytes to read</a:t>
            </a:r>
            <a:endParaRPr sz="1600">
              <a:solidFill>
                <a:schemeClr val="dk1"/>
              </a:solidFill>
              <a:latin typeface="Arial"/>
              <a:ea typeface="Arial"/>
              <a:cs typeface="Arial"/>
              <a:sym typeface="Arial"/>
            </a:endParaRPr>
          </a:p>
        </p:txBody>
      </p:sp>
      <p:sp>
        <p:nvSpPr>
          <p:cNvPr id="296" name="Google Shape;296;p46"/>
          <p:cNvSpPr txBox="1"/>
          <p:nvPr/>
        </p:nvSpPr>
        <p:spPr>
          <a:xfrm>
            <a:off x="2156030" y="5257803"/>
            <a:ext cx="97155" cy="254635"/>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97" name="Google Shape;297;p46"/>
          <p:cNvSpPr txBox="1"/>
          <p:nvPr/>
        </p:nvSpPr>
        <p:spPr>
          <a:xfrm>
            <a:off x="2498930" y="5300983"/>
            <a:ext cx="4412615"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ssize_t </a:t>
            </a:r>
            <a:r>
              <a:rPr lang="en-US" sz="1600" b="1" u="sng">
                <a:solidFill>
                  <a:schemeClr val="dk1"/>
                </a:solidFill>
                <a:latin typeface="Courier New"/>
                <a:ea typeface="Courier New"/>
                <a:cs typeface="Courier New"/>
                <a:sym typeface="Courier New"/>
                <a:hlinkClick r:id="rId4"/>
              </a:rPr>
              <a:t>write</a:t>
            </a:r>
            <a:r>
              <a:rPr lang="en-US" sz="1600">
                <a:solidFill>
                  <a:schemeClr val="dk1"/>
                </a:solidFill>
                <a:latin typeface="Courier New"/>
                <a:ea typeface="Courier New"/>
                <a:cs typeface="Courier New"/>
                <a:sym typeface="Courier New"/>
              </a:rPr>
              <a:t>(int </a:t>
            </a:r>
            <a:r>
              <a:rPr lang="en-US" sz="1600" i="1">
                <a:solidFill>
                  <a:schemeClr val="dk1"/>
                </a:solidFill>
                <a:latin typeface="Courier New"/>
                <a:ea typeface="Courier New"/>
                <a:cs typeface="Courier New"/>
                <a:sym typeface="Courier New"/>
              </a:rPr>
              <a:t>fildes</a:t>
            </a:r>
            <a:r>
              <a:rPr lang="en-US" sz="1600">
                <a:solidFill>
                  <a:schemeClr val="dk1"/>
                </a:solidFill>
                <a:latin typeface="Courier New"/>
                <a:ea typeface="Courier New"/>
                <a:cs typeface="Courier New"/>
                <a:sym typeface="Courier New"/>
              </a:rPr>
              <a:t>, const void</a:t>
            </a:r>
            <a:endParaRPr sz="1600">
              <a:solidFill>
                <a:schemeClr val="dk1"/>
              </a:solidFill>
              <a:latin typeface="Courier New"/>
              <a:ea typeface="Courier New"/>
              <a:cs typeface="Courier New"/>
              <a:sym typeface="Courier New"/>
            </a:endParaRPr>
          </a:p>
        </p:txBody>
      </p:sp>
      <p:sp>
        <p:nvSpPr>
          <p:cNvPr id="298" name="Google Shape;298;p46"/>
          <p:cNvSpPr txBox="1"/>
          <p:nvPr/>
        </p:nvSpPr>
        <p:spPr>
          <a:xfrm>
            <a:off x="7035203" y="5300983"/>
            <a:ext cx="2463800"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a:t>
            </a:r>
            <a:r>
              <a:rPr lang="en-US" sz="1600" i="1">
                <a:solidFill>
                  <a:schemeClr val="dk1"/>
                </a:solidFill>
                <a:latin typeface="Courier New"/>
                <a:ea typeface="Courier New"/>
                <a:cs typeface="Courier New"/>
                <a:sym typeface="Courier New"/>
              </a:rPr>
              <a:t>buf</a:t>
            </a:r>
            <a:r>
              <a:rPr lang="en-US" sz="1600">
                <a:solidFill>
                  <a:schemeClr val="dk1"/>
                </a:solidFill>
                <a:latin typeface="Courier New"/>
                <a:ea typeface="Courier New"/>
                <a:cs typeface="Courier New"/>
                <a:sym typeface="Courier New"/>
              </a:rPr>
              <a:t>, size_t </a:t>
            </a:r>
            <a:r>
              <a:rPr lang="en-US" sz="1600" i="1">
                <a:solidFill>
                  <a:schemeClr val="dk1"/>
                </a:solidFill>
                <a:latin typeface="Courier New"/>
                <a:ea typeface="Courier New"/>
                <a:cs typeface="Courier New"/>
                <a:sym typeface="Courier New"/>
              </a:rPr>
              <a:t>nbyte</a:t>
            </a:r>
            <a:r>
              <a:rPr lang="en-US"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p:txBody>
      </p:sp>
      <p:sp>
        <p:nvSpPr>
          <p:cNvPr id="299" name="Google Shape;299;p46"/>
          <p:cNvSpPr txBox="1"/>
          <p:nvPr/>
        </p:nvSpPr>
        <p:spPr>
          <a:xfrm>
            <a:off x="2613230" y="5623560"/>
            <a:ext cx="2753995" cy="777240"/>
          </a:xfrm>
          <a:prstGeom prst="rect">
            <a:avLst/>
          </a:prstGeom>
          <a:noFill/>
          <a:ln>
            <a:noFill/>
          </a:ln>
        </p:spPr>
        <p:txBody>
          <a:bodyPr spcFirstLastPara="1" wrap="square" lIns="0" tIns="0" rIns="0" bIns="0" anchor="t" anchorCtr="0">
            <a:noAutofit/>
          </a:bodyPr>
          <a:lstStyle/>
          <a:p>
            <a:pPr marL="298450" indent="-285750">
              <a:buClr>
                <a:schemeClr val="dk1"/>
              </a:buClr>
              <a:buSzPts val="1400"/>
              <a:buFont typeface="Arial"/>
              <a:buChar char="–"/>
            </a:pPr>
            <a:r>
              <a:rPr lang="en-US" sz="1400">
                <a:solidFill>
                  <a:schemeClr val="dk1"/>
                </a:solidFill>
                <a:latin typeface="Arial"/>
                <a:ea typeface="Arial"/>
                <a:cs typeface="Arial"/>
                <a:sym typeface="Arial"/>
              </a:rPr>
              <a:t>fildes: file descriptor</a:t>
            </a:r>
            <a:endParaRPr sz="1400">
              <a:solidFill>
                <a:schemeClr val="dk1"/>
              </a:solidFill>
              <a:latin typeface="Arial"/>
              <a:ea typeface="Arial"/>
              <a:cs typeface="Arial"/>
              <a:sym typeface="Arial"/>
            </a:endParaRPr>
          </a:p>
          <a:p>
            <a:pPr marL="298450" indent="-285750">
              <a:spcBef>
                <a:spcPts val="490"/>
              </a:spcBef>
              <a:buClr>
                <a:schemeClr val="dk1"/>
              </a:buClr>
              <a:buSzPts val="1400"/>
              <a:buFont typeface="Arial"/>
              <a:buChar char="–"/>
            </a:pPr>
            <a:r>
              <a:rPr lang="en-US" sz="1400">
                <a:solidFill>
                  <a:schemeClr val="dk1"/>
                </a:solidFill>
                <a:latin typeface="Arial"/>
                <a:ea typeface="Arial"/>
                <a:cs typeface="Arial"/>
                <a:sym typeface="Arial"/>
              </a:rPr>
              <a:t>buf: buffer to write from</a:t>
            </a:r>
            <a:endParaRPr sz="1400">
              <a:solidFill>
                <a:schemeClr val="dk1"/>
              </a:solidFill>
              <a:latin typeface="Arial"/>
              <a:ea typeface="Arial"/>
              <a:cs typeface="Arial"/>
              <a:sym typeface="Arial"/>
            </a:endParaRPr>
          </a:p>
          <a:p>
            <a:pPr marL="298450" indent="-285750">
              <a:spcBef>
                <a:spcPts val="500"/>
              </a:spcBef>
              <a:buClr>
                <a:schemeClr val="dk1"/>
              </a:buClr>
              <a:buSzPts val="1400"/>
              <a:buFont typeface="Arial"/>
              <a:buChar char="–"/>
            </a:pPr>
            <a:r>
              <a:rPr lang="en-US" sz="1400">
                <a:solidFill>
                  <a:schemeClr val="dk1"/>
                </a:solidFill>
                <a:latin typeface="Arial"/>
                <a:ea typeface="Arial"/>
                <a:cs typeface="Arial"/>
                <a:sym typeface="Arial"/>
              </a:rPr>
              <a:t>nbyte: number of bytes to write</a:t>
            </a:r>
            <a:endParaRPr sz="1400">
              <a:solidFill>
                <a:schemeClr val="dk1"/>
              </a:solidFill>
              <a:latin typeface="Arial"/>
              <a:ea typeface="Arial"/>
              <a:cs typeface="Arial"/>
              <a:sym typeface="Arial"/>
            </a:endParaRPr>
          </a:p>
        </p:txBody>
      </p:sp>
      <p:sp>
        <p:nvSpPr>
          <p:cNvPr id="300" name="Google Shape;300;p46"/>
          <p:cNvSpPr txBox="1"/>
          <p:nvPr/>
        </p:nvSpPr>
        <p:spPr>
          <a:xfrm>
            <a:off x="6324600" y="1992598"/>
            <a:ext cx="2098040"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int flags, mode_t</a:t>
            </a:r>
            <a:endParaRPr sz="1600">
              <a:solidFill>
                <a:schemeClr val="dk1"/>
              </a:solidFill>
              <a:latin typeface="Courier New"/>
              <a:ea typeface="Courier New"/>
              <a:cs typeface="Courier New"/>
              <a:sym typeface="Courier New"/>
            </a:endParaRPr>
          </a:p>
        </p:txBody>
      </p:sp>
      <p:sp>
        <p:nvSpPr>
          <p:cNvPr id="301" name="Google Shape;301;p46"/>
          <p:cNvSpPr txBox="1"/>
          <p:nvPr/>
        </p:nvSpPr>
        <p:spPr>
          <a:xfrm>
            <a:off x="8519160" y="1992598"/>
            <a:ext cx="756920"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mode);</a:t>
            </a:r>
            <a:endParaRPr sz="1600">
              <a:solidFill>
                <a:schemeClr val="dk1"/>
              </a:solidFill>
              <a:latin typeface="Courier New"/>
              <a:ea typeface="Courier New"/>
              <a:cs typeface="Courier New"/>
              <a:sym typeface="Courier New"/>
            </a:endParaRPr>
          </a:p>
        </p:txBody>
      </p:sp>
      <p:sp>
        <p:nvSpPr>
          <p:cNvPr id="302" name="Google Shape;302;p46"/>
          <p:cNvSpPr txBox="1"/>
          <p:nvPr/>
        </p:nvSpPr>
        <p:spPr>
          <a:xfrm>
            <a:off x="2179372" y="1238228"/>
            <a:ext cx="4221429" cy="1651734"/>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#include &lt;</a:t>
            </a:r>
            <a:r>
              <a:rPr lang="en-US" sz="1600" u="sng">
                <a:solidFill>
                  <a:schemeClr val="dk1"/>
                </a:solidFill>
                <a:latin typeface="Courier New"/>
                <a:ea typeface="Courier New"/>
                <a:cs typeface="Courier New"/>
                <a:sym typeface="Courier New"/>
                <a:hlinkClick r:id="rId5"/>
              </a:rPr>
              <a:t>fcntl.h</a:t>
            </a:r>
            <a:r>
              <a:rPr lang="en-US" sz="1600">
                <a:solidFill>
                  <a:schemeClr val="dk1"/>
                </a:solidFill>
                <a:latin typeface="Courier New"/>
                <a:ea typeface="Courier New"/>
                <a:cs typeface="Courier New"/>
                <a:sym typeface="Courier New"/>
              </a:rPr>
              <a:t>&gt;</a:t>
            </a:r>
            <a:endParaRPr/>
          </a:p>
          <a:p>
            <a:pPr marL="12700"/>
            <a:r>
              <a:rPr lang="en-US" sz="1600">
                <a:solidFill>
                  <a:schemeClr val="dk1"/>
                </a:solidFill>
                <a:latin typeface="Courier New"/>
                <a:ea typeface="Courier New"/>
                <a:cs typeface="Courier New"/>
                <a:sym typeface="Courier New"/>
              </a:rPr>
              <a:t>#include &lt;</a:t>
            </a:r>
            <a:r>
              <a:rPr lang="en-US" sz="1600" u="sng">
                <a:solidFill>
                  <a:schemeClr val="dk1"/>
                </a:solidFill>
                <a:latin typeface="Courier New"/>
                <a:ea typeface="Courier New"/>
                <a:cs typeface="Courier New"/>
                <a:sym typeface="Courier New"/>
                <a:hlinkClick r:id="rId6"/>
              </a:rPr>
              <a:t>sys/stat.h</a:t>
            </a:r>
            <a:r>
              <a:rPr lang="en-US" sz="1600">
                <a:solidFill>
                  <a:schemeClr val="dk1"/>
                </a:solidFill>
                <a:latin typeface="Courier New"/>
                <a:ea typeface="Courier New"/>
                <a:cs typeface="Courier New"/>
                <a:sym typeface="Courier New"/>
              </a:rPr>
              <a:t>&gt; </a:t>
            </a:r>
            <a:endParaRPr/>
          </a:p>
          <a:p>
            <a:pPr marL="12700"/>
            <a:r>
              <a:rPr lang="en-US" sz="1600">
                <a:solidFill>
                  <a:schemeClr val="dk1"/>
                </a:solidFill>
                <a:latin typeface="Courier New"/>
                <a:ea typeface="Courier New"/>
                <a:cs typeface="Courier New"/>
                <a:sym typeface="Courier New"/>
              </a:rPr>
              <a:t>#include &lt;</a:t>
            </a:r>
            <a:r>
              <a:rPr lang="en-US" sz="1600" u="sng">
                <a:solidFill>
                  <a:schemeClr val="dk1"/>
                </a:solidFill>
                <a:latin typeface="Courier New"/>
                <a:ea typeface="Courier New"/>
                <a:cs typeface="Courier New"/>
                <a:sym typeface="Courier New"/>
                <a:hlinkClick r:id="rId7"/>
              </a:rPr>
              <a:t>unistd.h</a:t>
            </a:r>
            <a:r>
              <a:rPr lang="en-US" sz="1600">
                <a:solidFill>
                  <a:schemeClr val="dk1"/>
                </a:solidFill>
                <a:latin typeface="Courier New"/>
                <a:ea typeface="Courier New"/>
                <a:cs typeface="Courier New"/>
                <a:sym typeface="Courier New"/>
              </a:rPr>
              <a:t>&gt;</a:t>
            </a:r>
            <a:endParaRPr sz="1600">
              <a:solidFill>
                <a:schemeClr val="dk1"/>
              </a:solidFill>
              <a:latin typeface="Courier New"/>
              <a:ea typeface="Courier New"/>
              <a:cs typeface="Courier New"/>
              <a:sym typeface="Courier New"/>
            </a:endParaRPr>
          </a:p>
          <a:p>
            <a:pPr marL="355600" indent="-342900">
              <a:buClr>
                <a:schemeClr val="dk1"/>
              </a:buClr>
              <a:buSzPts val="1600"/>
              <a:buFont typeface="Arial"/>
              <a:buChar char="•"/>
            </a:pPr>
            <a:r>
              <a:rPr lang="en-US" sz="1600">
                <a:solidFill>
                  <a:schemeClr val="dk1"/>
                </a:solidFill>
                <a:latin typeface="Courier New"/>
                <a:ea typeface="Courier New"/>
                <a:cs typeface="Courier New"/>
                <a:sym typeface="Courier New"/>
              </a:rPr>
              <a:t>int </a:t>
            </a:r>
            <a:r>
              <a:rPr lang="en-US" sz="1600" b="1" u="sng">
                <a:solidFill>
                  <a:schemeClr val="dk1"/>
                </a:solidFill>
                <a:latin typeface="Courier New"/>
                <a:ea typeface="Courier New"/>
                <a:cs typeface="Courier New"/>
                <a:sym typeface="Courier New"/>
                <a:hlinkClick r:id="rId8"/>
              </a:rPr>
              <a:t>open</a:t>
            </a:r>
            <a:r>
              <a:rPr lang="en-US" sz="1600">
                <a:solidFill>
                  <a:schemeClr val="dk1"/>
                </a:solidFill>
                <a:latin typeface="Courier New"/>
                <a:ea typeface="Courier New"/>
                <a:cs typeface="Courier New"/>
                <a:sym typeface="Courier New"/>
              </a:rPr>
              <a:t>(const char *pathname,</a:t>
            </a:r>
            <a:endParaRPr sz="1600">
              <a:solidFill>
                <a:schemeClr val="dk1"/>
              </a:solidFill>
              <a:latin typeface="Courier New"/>
              <a:ea typeface="Courier New"/>
              <a:cs typeface="Courier New"/>
              <a:sym typeface="Courier New"/>
            </a:endParaRPr>
          </a:p>
          <a:p>
            <a:pPr marL="355600" indent="-342900">
              <a:spcBef>
                <a:spcPts val="790"/>
              </a:spcBef>
              <a:buClr>
                <a:schemeClr val="dk1"/>
              </a:buClr>
              <a:buSzPts val="1600"/>
              <a:buFont typeface="Arial"/>
              <a:buChar char="•"/>
            </a:pPr>
            <a:r>
              <a:rPr lang="en-US" sz="1600">
                <a:solidFill>
                  <a:schemeClr val="dk1"/>
                </a:solidFill>
                <a:latin typeface="Courier New"/>
                <a:ea typeface="Courier New"/>
                <a:cs typeface="Courier New"/>
                <a:sym typeface="Courier New"/>
              </a:rPr>
              <a:t>int </a:t>
            </a:r>
            <a:r>
              <a:rPr lang="en-US" sz="1600" b="1" u="sng">
                <a:solidFill>
                  <a:schemeClr val="dk1"/>
                </a:solidFill>
                <a:latin typeface="Courier New"/>
                <a:ea typeface="Courier New"/>
                <a:cs typeface="Courier New"/>
                <a:sym typeface="Courier New"/>
                <a:hlinkClick r:id="rId9"/>
              </a:rPr>
              <a:t>close</a:t>
            </a:r>
            <a:r>
              <a:rPr lang="en-US" sz="1600">
                <a:solidFill>
                  <a:schemeClr val="dk1"/>
                </a:solidFill>
                <a:latin typeface="Courier New"/>
                <a:ea typeface="Courier New"/>
                <a:cs typeface="Courier New"/>
                <a:sym typeface="Courier New"/>
              </a:rPr>
              <a:t>(int fd);</a:t>
            </a:r>
            <a:endParaRPr sz="1600">
              <a:solidFill>
                <a:schemeClr val="dk1"/>
              </a:solidFill>
              <a:latin typeface="Courier New"/>
              <a:ea typeface="Courier New"/>
              <a:cs typeface="Courier New"/>
              <a:sym typeface="Courier New"/>
            </a:endParaRPr>
          </a:p>
          <a:p>
            <a:pPr marL="355600" indent="-342900">
              <a:spcBef>
                <a:spcPts val="800"/>
              </a:spcBef>
              <a:buClr>
                <a:schemeClr val="dk1"/>
              </a:buClr>
              <a:buSzPts val="1400"/>
              <a:buFont typeface="Arial"/>
              <a:buChar char="•"/>
            </a:pPr>
            <a:r>
              <a:rPr lang="en-US" sz="1400">
                <a:solidFill>
                  <a:schemeClr val="dk1"/>
                </a:solidFill>
                <a:latin typeface="Arial"/>
                <a:ea typeface="Arial"/>
                <a:cs typeface="Arial"/>
                <a:sym typeface="Arial"/>
              </a:rPr>
              <a:t>File descriptors</a:t>
            </a:r>
            <a:endParaRPr sz="1400">
              <a:solidFill>
                <a:schemeClr val="dk1"/>
              </a:solidFill>
              <a:latin typeface="Arial"/>
              <a:ea typeface="Arial"/>
              <a:cs typeface="Arial"/>
              <a:sym typeface="Arial"/>
            </a:endParaRPr>
          </a:p>
        </p:txBody>
      </p:sp>
      <p:sp>
        <p:nvSpPr>
          <p:cNvPr id="303" name="Google Shape;303;p46"/>
          <p:cNvSpPr txBox="1"/>
          <p:nvPr/>
        </p:nvSpPr>
        <p:spPr>
          <a:xfrm>
            <a:off x="2597395" y="2887583"/>
            <a:ext cx="124460" cy="828040"/>
          </a:xfrm>
          <a:prstGeom prst="rect">
            <a:avLst/>
          </a:prstGeom>
          <a:noFill/>
          <a:ln>
            <a:noFill/>
          </a:ln>
        </p:spPr>
        <p:txBody>
          <a:bodyPr spcFirstLastPara="1" wrap="square" lIns="0" tIns="0" rIns="0" bIns="0" anchor="t" anchorCtr="0">
            <a:noAutofit/>
          </a:bodyPr>
          <a:lstStyle/>
          <a:p>
            <a:pPr marL="12700"/>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12700">
              <a:spcBef>
                <a:spcPts val="700"/>
              </a:spcBef>
            </a:pPr>
            <a:r>
              <a:rPr lang="en-US" sz="1400">
                <a:solidFill>
                  <a:schemeClr val="dk1"/>
                </a:solidFill>
                <a:latin typeface="Arial"/>
                <a:ea typeface="Arial"/>
                <a:cs typeface="Arial"/>
                <a:sym typeface="Arial"/>
              </a:rPr>
              <a:t>–</a:t>
            </a:r>
            <a:endParaRPr/>
          </a:p>
          <a:p>
            <a:pPr marL="12700">
              <a:spcBef>
                <a:spcPts val="690"/>
              </a:spcBef>
            </a:pPr>
            <a:r>
              <a:rPr lang="en-US" sz="1400">
                <a:solidFill>
                  <a:schemeClr val="dk1"/>
                </a:solidFill>
                <a:latin typeface="Arial"/>
                <a:ea typeface="Arial"/>
                <a:cs typeface="Arial"/>
                <a:sym typeface="Arial"/>
              </a:rPr>
              <a:t>–</a:t>
            </a:r>
            <a:endParaRPr/>
          </a:p>
        </p:txBody>
      </p:sp>
      <p:sp>
        <p:nvSpPr>
          <p:cNvPr id="304" name="Google Shape;304;p46"/>
          <p:cNvSpPr txBox="1"/>
          <p:nvPr/>
        </p:nvSpPr>
        <p:spPr>
          <a:xfrm>
            <a:off x="2840355" y="2873012"/>
            <a:ext cx="660400" cy="829310"/>
          </a:xfrm>
          <a:prstGeom prst="rect">
            <a:avLst/>
          </a:prstGeom>
          <a:noFill/>
          <a:ln>
            <a:noFill/>
          </a:ln>
        </p:spPr>
        <p:txBody>
          <a:bodyPr spcFirstLastPara="1" wrap="square" lIns="0" tIns="0" rIns="0" bIns="0" anchor="t" anchorCtr="0">
            <a:noAutofit/>
          </a:bodyPr>
          <a:lstStyle/>
          <a:p>
            <a:pPr marL="12700"/>
            <a:r>
              <a:rPr lang="en-US" sz="1400">
                <a:solidFill>
                  <a:schemeClr val="dk1"/>
                </a:solidFill>
                <a:latin typeface="Arial"/>
                <a:ea typeface="Arial"/>
                <a:cs typeface="Arial"/>
                <a:sym typeface="Arial"/>
              </a:rPr>
              <a:t>0 stdin</a:t>
            </a:r>
            <a:endParaRPr/>
          </a:p>
          <a:p>
            <a:pPr marL="160655" indent="-147955">
              <a:spcBef>
                <a:spcPts val="700"/>
              </a:spcBef>
              <a:buClr>
                <a:schemeClr val="dk1"/>
              </a:buClr>
              <a:buSzPts val="1400"/>
              <a:buFont typeface="Arial"/>
              <a:buAutoNum type="arabicPlain"/>
            </a:pPr>
            <a:r>
              <a:rPr lang="en-US" sz="1400">
                <a:solidFill>
                  <a:schemeClr val="dk1"/>
                </a:solidFill>
                <a:latin typeface="Arial"/>
                <a:ea typeface="Arial"/>
                <a:cs typeface="Arial"/>
                <a:sym typeface="Arial"/>
              </a:rPr>
              <a:t>stdout</a:t>
            </a:r>
            <a:endParaRPr sz="1400">
              <a:solidFill>
                <a:schemeClr val="dk1"/>
              </a:solidFill>
              <a:latin typeface="Arial"/>
              <a:ea typeface="Arial"/>
              <a:cs typeface="Arial"/>
              <a:sym typeface="Arial"/>
            </a:endParaRPr>
          </a:p>
          <a:p>
            <a:pPr marL="160655" indent="-147955">
              <a:spcBef>
                <a:spcPts val="700"/>
              </a:spcBef>
              <a:buClr>
                <a:schemeClr val="dk1"/>
              </a:buClr>
              <a:buSzPts val="1400"/>
              <a:buFont typeface="Arial"/>
              <a:buAutoNum type="arabicPlain"/>
            </a:pPr>
            <a:r>
              <a:rPr lang="en-US" sz="1400">
                <a:solidFill>
                  <a:schemeClr val="dk1"/>
                </a:solidFill>
                <a:latin typeface="Arial"/>
                <a:ea typeface="Arial"/>
                <a:cs typeface="Arial"/>
                <a:sym typeface="Arial"/>
              </a:rPr>
              <a:t>stderr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dirty="0"/>
              <a:t>Library Functions</a:t>
            </a:r>
            <a:endParaRPr dirty="0"/>
          </a:p>
        </p:txBody>
      </p:sp>
      <p:sp>
        <p:nvSpPr>
          <p:cNvPr id="324" name="Google Shape;324;p48"/>
          <p:cNvSpPr txBox="1">
            <a:spLocks noGrp="1"/>
          </p:cNvSpPr>
          <p:nvPr>
            <p:ph type="body" idx="1"/>
          </p:nvPr>
        </p:nvSpPr>
        <p:spPr>
          <a:xfrm>
            <a:off x="839570" y="1825625"/>
            <a:ext cx="565984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dirty="0"/>
              <a:t>Functions that are a part of standard C library</a:t>
            </a:r>
            <a:endParaRPr dirty="0"/>
          </a:p>
          <a:p>
            <a:pPr marL="228531" indent="-228531">
              <a:buClr>
                <a:schemeClr val="dk1"/>
              </a:buClr>
              <a:buSzPts val="2700"/>
            </a:pPr>
            <a:r>
              <a:rPr lang="en-US" dirty="0"/>
              <a:t>To avoid system call overhead use equivalent library functions</a:t>
            </a:r>
            <a:endParaRPr dirty="0"/>
          </a:p>
          <a:p>
            <a:pPr marL="685594" lvl="1" indent="-228531">
              <a:buClr>
                <a:schemeClr val="dk1"/>
              </a:buClr>
              <a:buSzPts val="2300"/>
            </a:pPr>
            <a:r>
              <a:rPr lang="en-US" dirty="0" err="1"/>
              <a:t>getchar</a:t>
            </a:r>
            <a:r>
              <a:rPr lang="en-US" dirty="0"/>
              <a:t>, </a:t>
            </a:r>
            <a:r>
              <a:rPr lang="en-US" dirty="0" err="1"/>
              <a:t>putchar</a:t>
            </a:r>
            <a:r>
              <a:rPr lang="en-US" dirty="0"/>
              <a:t> vs. read, write (for standard I/O)</a:t>
            </a:r>
            <a:endParaRPr dirty="0"/>
          </a:p>
          <a:p>
            <a:pPr marL="685594" lvl="1" indent="-228531">
              <a:buClr>
                <a:schemeClr val="dk1"/>
              </a:buClr>
              <a:buSzPts val="2300"/>
            </a:pPr>
            <a:r>
              <a:rPr lang="en-US" dirty="0" err="1"/>
              <a:t>fopen</a:t>
            </a:r>
            <a:r>
              <a:rPr lang="en-US" dirty="0"/>
              <a:t>, </a:t>
            </a:r>
            <a:r>
              <a:rPr lang="en-US" dirty="0" err="1"/>
              <a:t>fclose</a:t>
            </a:r>
            <a:r>
              <a:rPr lang="en-US" dirty="0"/>
              <a:t> vs. open, close (for file I/O), etc.</a:t>
            </a:r>
            <a:endParaRPr dirty="0"/>
          </a:p>
          <a:p>
            <a:pPr marL="228531" indent="-228531">
              <a:buClr>
                <a:schemeClr val="dk1"/>
              </a:buClr>
              <a:buSzPts val="2700"/>
            </a:pPr>
            <a:r>
              <a:rPr lang="en-US" dirty="0"/>
              <a:t>How do these functions perform privileged operations?</a:t>
            </a:r>
            <a:endParaRPr dirty="0"/>
          </a:p>
          <a:p>
            <a:pPr marL="685594" lvl="1" indent="-228531">
              <a:buClr>
                <a:schemeClr val="dk1"/>
              </a:buClr>
              <a:buSzPts val="2300"/>
            </a:pPr>
            <a:r>
              <a:rPr lang="en-US" dirty="0"/>
              <a:t>They make system calls</a:t>
            </a:r>
            <a:endParaRPr dirty="0"/>
          </a:p>
        </p:txBody>
      </p:sp>
      <p:sp>
        <p:nvSpPr>
          <p:cNvPr id="4" name="Google Shape;332;p49">
            <a:extLst>
              <a:ext uri="{FF2B5EF4-FFF2-40B4-BE49-F238E27FC236}">
                <a16:creationId xmlns:a16="http://schemas.microsoft.com/office/drawing/2014/main" id="{B67C37A2-47D7-4DDC-92C2-08120894F00D}"/>
              </a:ext>
            </a:extLst>
          </p:cNvPr>
          <p:cNvSpPr txBox="1"/>
          <p:nvPr/>
        </p:nvSpPr>
        <p:spPr>
          <a:xfrm>
            <a:off x="6916271" y="1690690"/>
            <a:ext cx="4114800" cy="3785652"/>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2000"/>
              <a:buFont typeface="Arial"/>
              <a:buChar char="•"/>
            </a:pPr>
            <a:r>
              <a:rPr lang="en-US" sz="2400" dirty="0">
                <a:sym typeface="Calibri"/>
              </a:rPr>
              <a:t>Many library functions invoke system calls indirectly</a:t>
            </a:r>
            <a:endParaRPr sz="2400" dirty="0"/>
          </a:p>
          <a:p>
            <a:endParaRPr sz="2400" dirty="0">
              <a:sym typeface="Calibri"/>
            </a:endParaRPr>
          </a:p>
          <a:p>
            <a:pPr marL="285750" indent="-285750">
              <a:buClr>
                <a:schemeClr val="dk1"/>
              </a:buClr>
              <a:buSzPts val="2000"/>
              <a:buFont typeface="Arial"/>
              <a:buChar char="•"/>
            </a:pPr>
            <a:r>
              <a:rPr lang="en-US" sz="2400" dirty="0">
                <a:sym typeface="Calibri"/>
              </a:rPr>
              <a:t>So why use library calls?</a:t>
            </a:r>
            <a:endParaRPr sz="2400" dirty="0"/>
          </a:p>
          <a:p>
            <a:endParaRPr sz="2400" dirty="0">
              <a:sym typeface="Calibri"/>
            </a:endParaRPr>
          </a:p>
          <a:p>
            <a:pPr marL="285750" indent="-285750">
              <a:buClr>
                <a:schemeClr val="dk1"/>
              </a:buClr>
              <a:buSzPts val="2000"/>
              <a:buFont typeface="Arial"/>
              <a:buChar char="•"/>
            </a:pPr>
            <a:r>
              <a:rPr lang="en-US" sz="2400" dirty="0">
                <a:sym typeface="Calibri"/>
              </a:rPr>
              <a:t>Usually equivalent library functions make fewer system calls</a:t>
            </a:r>
            <a:endParaRPr sz="2400" dirty="0"/>
          </a:p>
          <a:p>
            <a:endParaRPr sz="2400" dirty="0">
              <a:sym typeface="Calibri"/>
            </a:endParaRPr>
          </a:p>
          <a:p>
            <a:pPr marL="285750" indent="-285750">
              <a:buClr>
                <a:schemeClr val="dk1"/>
              </a:buClr>
              <a:buSzPts val="2000"/>
              <a:buFont typeface="Arial"/>
              <a:buChar char="•"/>
            </a:pPr>
            <a:r>
              <a:rPr lang="en-US" sz="2400" dirty="0">
                <a:sym typeface="Calibri"/>
              </a:rPr>
              <a:t>non-frequent switches from user mode to kernel mode =&gt; less overhead</a:t>
            </a:r>
            <a:endParaRPr sz="2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Unbuffered vs. Buffered I/O</a:t>
            </a:r>
            <a:endParaRPr/>
          </a:p>
        </p:txBody>
      </p:sp>
      <p:sp>
        <p:nvSpPr>
          <p:cNvPr id="338" name="Google Shape;338;p50"/>
          <p:cNvSpPr txBox="1">
            <a:spLocks noGrp="1"/>
          </p:cNvSpPr>
          <p:nvPr>
            <p:ph type="body" idx="1"/>
          </p:nvPr>
        </p:nvSpPr>
        <p:spPr>
          <a:xfrm>
            <a:off x="1703512" y="1903448"/>
            <a:ext cx="8229600" cy="4953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Unbuffered</a:t>
            </a:r>
            <a:endParaRPr b="1"/>
          </a:p>
          <a:p>
            <a:pPr marL="685594" lvl="1" indent="-228531">
              <a:buClr>
                <a:schemeClr val="dk1"/>
              </a:buClr>
              <a:buSzPts val="2300"/>
            </a:pPr>
            <a:r>
              <a:rPr lang="en-US"/>
              <a:t>Every byte is read/written by the kernel through a system call </a:t>
            </a:r>
            <a:endParaRPr/>
          </a:p>
          <a:p>
            <a:pPr marL="228531" indent="-228531">
              <a:buClr>
                <a:schemeClr val="dk1"/>
              </a:buClr>
              <a:buSzPts val="2700"/>
            </a:pPr>
            <a:r>
              <a:rPr lang="en-US" b="1"/>
              <a:t>Buffered</a:t>
            </a:r>
            <a:endParaRPr/>
          </a:p>
          <a:p>
            <a:pPr marL="685594" lvl="1" indent="-228531">
              <a:buClr>
                <a:schemeClr val="dk1"/>
              </a:buClr>
              <a:buSzPts val="2300"/>
            </a:pPr>
            <a:r>
              <a:rPr lang="en-US"/>
              <a:t>collect as many bytes as possible (in a buffer) and read more than a single byte (into buffer) at a time and use one system call for a block of bytes </a:t>
            </a:r>
            <a:endParaRPr/>
          </a:p>
          <a:p>
            <a:pPr marL="0" indent="0">
              <a:buClr>
                <a:schemeClr val="dk1"/>
              </a:buClr>
              <a:buSzPts val="2700"/>
              <a:buNone/>
            </a:pPr>
            <a:r>
              <a:rPr lang="en-US"/>
              <a:t>Buffered I/O decreases the number of read/write system calls and the corresponding overhead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File Descriptors</a:t>
            </a:r>
            <a:endParaRPr/>
          </a:p>
        </p:txBody>
      </p:sp>
      <p:sp>
        <p:nvSpPr>
          <p:cNvPr id="234" name="Google Shape;234;p4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590"/>
              <a:buChar char="•"/>
            </a:pPr>
            <a:r>
              <a:rPr lang="en-IN" sz="2590"/>
              <a:t>File descriptor is an integer that uniquely identifies an open file of the process</a:t>
            </a:r>
            <a:endParaRPr/>
          </a:p>
          <a:p>
            <a:pPr marL="228600" lvl="0" indent="-228600" algn="l" rtl="0">
              <a:lnSpc>
                <a:spcPct val="80000"/>
              </a:lnSpc>
              <a:spcBef>
                <a:spcPts val="1000"/>
              </a:spcBef>
              <a:spcAft>
                <a:spcPts val="0"/>
              </a:spcAft>
              <a:buClr>
                <a:schemeClr val="dk1"/>
              </a:buClr>
              <a:buSzPts val="2590"/>
              <a:buChar char="•"/>
            </a:pPr>
            <a:r>
              <a:rPr lang="en-IN" sz="2590"/>
              <a:t>File descriptor table is the collection of integer array indices that are file descriptors in which elements are pointers to file table entries. One unique file descriptors table is provided in operating system for each process</a:t>
            </a:r>
            <a:endParaRPr/>
          </a:p>
          <a:p>
            <a:pPr marL="228600" lvl="0" indent="-228600" algn="l" rtl="0">
              <a:lnSpc>
                <a:spcPct val="80000"/>
              </a:lnSpc>
              <a:spcBef>
                <a:spcPts val="1000"/>
              </a:spcBef>
              <a:spcAft>
                <a:spcPts val="0"/>
              </a:spcAft>
              <a:buClr>
                <a:schemeClr val="dk1"/>
              </a:buClr>
              <a:buSzPts val="2590"/>
              <a:buChar char="•"/>
            </a:pPr>
            <a:r>
              <a:rPr lang="en-IN" sz="2590"/>
              <a:t>Read from stdin =&gt; read from fd 0: Whenever we write any character from keyboard, it is read from stdin through fd 0</a:t>
            </a:r>
            <a:endParaRPr/>
          </a:p>
          <a:p>
            <a:pPr marL="228600" lvl="0" indent="-228600" algn="l" rtl="0">
              <a:lnSpc>
                <a:spcPct val="80000"/>
              </a:lnSpc>
              <a:spcBef>
                <a:spcPts val="1000"/>
              </a:spcBef>
              <a:spcAft>
                <a:spcPts val="0"/>
              </a:spcAft>
              <a:buClr>
                <a:schemeClr val="dk1"/>
              </a:buClr>
              <a:buSzPts val="2590"/>
              <a:buChar char="•"/>
            </a:pPr>
            <a:r>
              <a:rPr lang="en-IN" sz="2590"/>
              <a:t>Write to stdout =&gt; write to fd 1: Whenever we see any output to the video screen it is written to stdout in screen through fd 1.</a:t>
            </a:r>
            <a:endParaRPr/>
          </a:p>
          <a:p>
            <a:pPr marL="228600" lvl="0" indent="-228600" algn="l" rtl="0">
              <a:lnSpc>
                <a:spcPct val="80000"/>
              </a:lnSpc>
              <a:spcBef>
                <a:spcPts val="1000"/>
              </a:spcBef>
              <a:spcAft>
                <a:spcPts val="0"/>
              </a:spcAft>
              <a:buClr>
                <a:schemeClr val="dk1"/>
              </a:buClr>
              <a:buSzPts val="2590"/>
              <a:buChar char="•"/>
            </a:pPr>
            <a:r>
              <a:rPr lang="en-IN" sz="2590"/>
              <a:t>Write to stderr =&gt; write to fd 2: Whenever we see any error to the video screen, it is written to stderr in screen through fd 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Open()</a:t>
            </a:r>
            <a:endParaRPr/>
          </a:p>
        </p:txBody>
      </p:sp>
      <p:sp>
        <p:nvSpPr>
          <p:cNvPr id="241" name="Google Shape;241;p4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IN" sz="2000"/>
              <a:t>Used to Open the file for reading, writing or both</a:t>
            </a:r>
            <a:endParaRPr/>
          </a:p>
          <a:p>
            <a:pPr marL="228600" lvl="0" indent="-228600" algn="l" rtl="0">
              <a:lnSpc>
                <a:spcPct val="90000"/>
              </a:lnSpc>
              <a:spcBef>
                <a:spcPts val="1000"/>
              </a:spcBef>
              <a:spcAft>
                <a:spcPts val="0"/>
              </a:spcAft>
              <a:buClr>
                <a:schemeClr val="dk1"/>
              </a:buClr>
              <a:buSzPts val="2000"/>
              <a:buChar char="•"/>
            </a:pPr>
            <a:r>
              <a:rPr lang="en-IN" sz="2000"/>
              <a:t>Syntax: int open (const char* Path, int flags);</a:t>
            </a:r>
            <a:endParaRPr/>
          </a:p>
          <a:p>
            <a:pPr marL="685800" lvl="1" indent="-228600" algn="l" rtl="0">
              <a:lnSpc>
                <a:spcPct val="90000"/>
              </a:lnSpc>
              <a:spcBef>
                <a:spcPts val="500"/>
              </a:spcBef>
              <a:spcAft>
                <a:spcPts val="0"/>
              </a:spcAft>
              <a:buClr>
                <a:schemeClr val="dk1"/>
              </a:buClr>
              <a:buSzPts val="1800"/>
              <a:buChar char="•"/>
            </a:pPr>
            <a:r>
              <a:rPr lang="en-IN" sz="1800"/>
              <a:t>Path: Path to file which is to be opened</a:t>
            </a:r>
            <a:endParaRPr/>
          </a:p>
          <a:p>
            <a:pPr marL="1143000" lvl="2" indent="-228600" algn="l" rtl="0">
              <a:lnSpc>
                <a:spcPct val="90000"/>
              </a:lnSpc>
              <a:spcBef>
                <a:spcPts val="500"/>
              </a:spcBef>
              <a:spcAft>
                <a:spcPts val="0"/>
              </a:spcAft>
              <a:buClr>
                <a:schemeClr val="dk1"/>
              </a:buClr>
              <a:buSzPts val="1600"/>
              <a:buChar char="•"/>
            </a:pPr>
            <a:r>
              <a:rPr lang="en-IN" sz="1600"/>
              <a:t>Use Relative path if you are working in the same working directory as file</a:t>
            </a:r>
            <a:endParaRPr/>
          </a:p>
          <a:p>
            <a:pPr marL="1143000" lvl="2" indent="-228600" algn="l" rtl="0">
              <a:lnSpc>
                <a:spcPct val="90000"/>
              </a:lnSpc>
              <a:spcBef>
                <a:spcPts val="500"/>
              </a:spcBef>
              <a:spcAft>
                <a:spcPts val="0"/>
              </a:spcAft>
              <a:buClr>
                <a:schemeClr val="dk1"/>
              </a:buClr>
              <a:buSzPts val="1600"/>
              <a:buChar char="•"/>
            </a:pPr>
            <a:r>
              <a:rPr lang="en-IN" sz="1600"/>
              <a:t>Otherwise, Absolute path, starting with ‘/’</a:t>
            </a:r>
            <a:endParaRPr/>
          </a:p>
          <a:p>
            <a:pPr marL="685800" lvl="1" indent="-228600" algn="l" rtl="0">
              <a:lnSpc>
                <a:spcPct val="90000"/>
              </a:lnSpc>
              <a:spcBef>
                <a:spcPts val="500"/>
              </a:spcBef>
              <a:spcAft>
                <a:spcPts val="0"/>
              </a:spcAft>
              <a:buClr>
                <a:schemeClr val="dk1"/>
              </a:buClr>
              <a:buSzPts val="1800"/>
              <a:buChar char="•"/>
            </a:pPr>
            <a:r>
              <a:rPr lang="en-IN" sz="1800"/>
              <a:t>Flags</a:t>
            </a:r>
            <a:endParaRPr/>
          </a:p>
          <a:p>
            <a:pPr marL="1143000" lvl="2" indent="-228600" algn="l" rtl="0">
              <a:lnSpc>
                <a:spcPct val="90000"/>
              </a:lnSpc>
              <a:spcBef>
                <a:spcPts val="500"/>
              </a:spcBef>
              <a:spcAft>
                <a:spcPts val="0"/>
              </a:spcAft>
              <a:buClr>
                <a:schemeClr val="dk1"/>
              </a:buClr>
              <a:buSzPts val="1600"/>
              <a:buChar char="•"/>
            </a:pPr>
            <a:r>
              <a:rPr lang="en-IN" sz="1600"/>
              <a:t>O_RDONLY: read only, </a:t>
            </a:r>
            <a:endParaRPr/>
          </a:p>
          <a:p>
            <a:pPr marL="1143000" lvl="2" indent="-228600" algn="l" rtl="0">
              <a:lnSpc>
                <a:spcPct val="90000"/>
              </a:lnSpc>
              <a:spcBef>
                <a:spcPts val="500"/>
              </a:spcBef>
              <a:spcAft>
                <a:spcPts val="0"/>
              </a:spcAft>
              <a:buClr>
                <a:schemeClr val="dk1"/>
              </a:buClr>
              <a:buSzPts val="1600"/>
              <a:buChar char="•"/>
            </a:pPr>
            <a:r>
              <a:rPr lang="en-IN" sz="1600"/>
              <a:t>O_WRONLY: write only, </a:t>
            </a:r>
            <a:endParaRPr/>
          </a:p>
          <a:p>
            <a:pPr marL="1143000" lvl="2" indent="-228600" algn="l" rtl="0">
              <a:lnSpc>
                <a:spcPct val="90000"/>
              </a:lnSpc>
              <a:spcBef>
                <a:spcPts val="500"/>
              </a:spcBef>
              <a:spcAft>
                <a:spcPts val="0"/>
              </a:spcAft>
              <a:buClr>
                <a:schemeClr val="dk1"/>
              </a:buClr>
              <a:buSzPts val="1600"/>
              <a:buChar char="•"/>
            </a:pPr>
            <a:r>
              <a:rPr lang="en-IN" sz="1600"/>
              <a:t>O_RDWR: read and write, </a:t>
            </a:r>
            <a:endParaRPr/>
          </a:p>
          <a:p>
            <a:pPr marL="1143000" lvl="2" indent="-228600" algn="l" rtl="0">
              <a:lnSpc>
                <a:spcPct val="90000"/>
              </a:lnSpc>
              <a:spcBef>
                <a:spcPts val="500"/>
              </a:spcBef>
              <a:spcAft>
                <a:spcPts val="0"/>
              </a:spcAft>
              <a:buClr>
                <a:schemeClr val="dk1"/>
              </a:buClr>
              <a:buSzPts val="1600"/>
              <a:buChar char="•"/>
            </a:pPr>
            <a:r>
              <a:rPr lang="en-IN" sz="1600"/>
              <a:t>O_CREAT: create file if it doesn’t exist, </a:t>
            </a:r>
            <a:endParaRPr/>
          </a:p>
          <a:p>
            <a:pPr marL="1143000" lvl="2" indent="-228600" algn="l" rtl="0">
              <a:lnSpc>
                <a:spcPct val="90000"/>
              </a:lnSpc>
              <a:spcBef>
                <a:spcPts val="500"/>
              </a:spcBef>
              <a:spcAft>
                <a:spcPts val="0"/>
              </a:spcAft>
              <a:buClr>
                <a:schemeClr val="dk1"/>
              </a:buClr>
              <a:buSzPts val="1600"/>
              <a:buChar char="•"/>
            </a:pPr>
            <a:r>
              <a:rPr lang="en-IN" sz="1600"/>
              <a:t>O_EXCL: prevent creation if it already exists</a:t>
            </a:r>
            <a:endParaRPr/>
          </a:p>
          <a:p>
            <a:pPr marL="228600" lvl="0" indent="-228600" algn="l" rtl="0">
              <a:lnSpc>
                <a:spcPct val="90000"/>
              </a:lnSpc>
              <a:spcBef>
                <a:spcPts val="1000"/>
              </a:spcBef>
              <a:spcAft>
                <a:spcPts val="0"/>
              </a:spcAft>
              <a:buClr>
                <a:schemeClr val="dk1"/>
              </a:buClr>
              <a:buSzPts val="2000"/>
              <a:buChar char="•"/>
            </a:pPr>
            <a:r>
              <a:rPr lang="en-IN" sz="2000"/>
              <a:t>Returns a file descriptor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Create()</a:t>
            </a:r>
            <a:endParaRPr/>
          </a:p>
        </p:txBody>
      </p:sp>
      <p:sp>
        <p:nvSpPr>
          <p:cNvPr id="248" name="Google Shape;248;p4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Used to create a new empty file</a:t>
            </a:r>
            <a:endParaRPr/>
          </a:p>
          <a:p>
            <a:pPr marL="228600" lvl="0" indent="-228600" algn="l" rtl="0">
              <a:lnSpc>
                <a:spcPct val="90000"/>
              </a:lnSpc>
              <a:spcBef>
                <a:spcPts val="1000"/>
              </a:spcBef>
              <a:spcAft>
                <a:spcPts val="0"/>
              </a:spcAft>
              <a:buClr>
                <a:schemeClr val="dk1"/>
              </a:buClr>
              <a:buSzPts val="2800"/>
              <a:buChar char="•"/>
            </a:pPr>
            <a:r>
              <a:rPr lang="en-IN"/>
              <a:t>Syntax: int create(char *filename, mode_t mode)</a:t>
            </a:r>
            <a:endParaRPr/>
          </a:p>
          <a:p>
            <a:pPr marL="685800" lvl="1" indent="-228600" algn="l" rtl="0">
              <a:lnSpc>
                <a:spcPct val="90000"/>
              </a:lnSpc>
              <a:spcBef>
                <a:spcPts val="500"/>
              </a:spcBef>
              <a:spcAft>
                <a:spcPts val="0"/>
              </a:spcAft>
              <a:buClr>
                <a:schemeClr val="dk1"/>
              </a:buClr>
              <a:buSzPts val="2400"/>
              <a:buChar char="•"/>
            </a:pPr>
            <a:r>
              <a:rPr lang="en-IN"/>
              <a:t>Filename: name of the file which you want to create</a:t>
            </a:r>
            <a:endParaRPr/>
          </a:p>
          <a:p>
            <a:pPr marL="685800" lvl="1" indent="-228600" algn="l" rtl="0">
              <a:lnSpc>
                <a:spcPct val="90000"/>
              </a:lnSpc>
              <a:spcBef>
                <a:spcPts val="500"/>
              </a:spcBef>
              <a:spcAft>
                <a:spcPts val="0"/>
              </a:spcAft>
              <a:buClr>
                <a:schemeClr val="dk1"/>
              </a:buClr>
              <a:buSzPts val="2400"/>
              <a:buChar char="•"/>
            </a:pPr>
            <a:r>
              <a:rPr lang="en-IN"/>
              <a:t>Mode: Indicates permission of the new file</a:t>
            </a:r>
            <a:endParaRPr/>
          </a:p>
          <a:p>
            <a:pPr marL="228600" lvl="0" indent="-228600" algn="l" rtl="0">
              <a:lnSpc>
                <a:spcPct val="90000"/>
              </a:lnSpc>
              <a:spcBef>
                <a:spcPts val="1000"/>
              </a:spcBef>
              <a:spcAft>
                <a:spcPts val="0"/>
              </a:spcAft>
              <a:buClr>
                <a:schemeClr val="dk1"/>
              </a:buClr>
              <a:buSzPts val="2800"/>
              <a:buChar char="•"/>
            </a:pPr>
            <a:r>
              <a:rPr lang="en-IN"/>
              <a:t>returns first unused file descriptor (generally 3 because 0, 1, 2 fd are reserved) ; returns -1 when error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Difference between open() and create()</a:t>
            </a:r>
            <a:endParaRPr/>
          </a:p>
        </p:txBody>
      </p:sp>
      <p:sp>
        <p:nvSpPr>
          <p:cNvPr id="254" name="Google Shape;254;p4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create function </a:t>
            </a:r>
            <a:r>
              <a:rPr lang="en-IN" i="1"/>
              <a:t>creates</a:t>
            </a:r>
            <a:r>
              <a:rPr lang="en-IN"/>
              <a:t> files, but can not open existing file.</a:t>
            </a:r>
            <a:endParaRPr/>
          </a:p>
          <a:p>
            <a:pPr marL="228600" lvl="0" indent="-228600" algn="l" rtl="0">
              <a:lnSpc>
                <a:spcPct val="90000"/>
              </a:lnSpc>
              <a:spcBef>
                <a:spcPts val="1000"/>
              </a:spcBef>
              <a:spcAft>
                <a:spcPts val="0"/>
              </a:spcAft>
              <a:buClr>
                <a:schemeClr val="dk1"/>
              </a:buClr>
              <a:buSzPts val="2800"/>
              <a:buChar char="•"/>
            </a:pPr>
            <a:r>
              <a:rPr lang="en-IN"/>
              <a:t>Create is more of a legacy function now</a:t>
            </a:r>
            <a:endParaRPr/>
          </a:p>
          <a:p>
            <a:pPr marL="228600" lvl="0" indent="-228600" algn="l" rtl="0">
              <a:lnSpc>
                <a:spcPct val="90000"/>
              </a:lnSpc>
              <a:spcBef>
                <a:spcPts val="1000"/>
              </a:spcBef>
              <a:spcAft>
                <a:spcPts val="0"/>
              </a:spcAft>
              <a:buClr>
                <a:schemeClr val="dk1"/>
              </a:buClr>
              <a:buSzPts val="2800"/>
              <a:buChar char="•"/>
            </a:pPr>
            <a:r>
              <a:rPr lang="en-IN"/>
              <a:t>creat() is equivalent to open() with flags equal to O_CREAT|O_WRONLY|O_TRUNC</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Close()</a:t>
            </a:r>
            <a:endParaRPr/>
          </a:p>
        </p:txBody>
      </p:sp>
      <p:sp>
        <p:nvSpPr>
          <p:cNvPr id="261" name="Google Shape;261;p4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Closes the file which pointed by fd</a:t>
            </a:r>
            <a:endParaRPr/>
          </a:p>
          <a:p>
            <a:pPr marL="685800" lvl="1" indent="-228600" algn="l" rtl="0">
              <a:lnSpc>
                <a:spcPct val="90000"/>
              </a:lnSpc>
              <a:spcBef>
                <a:spcPts val="0"/>
              </a:spcBef>
              <a:spcAft>
                <a:spcPts val="0"/>
              </a:spcAft>
              <a:buSzPts val="1800"/>
              <a:buChar char="•"/>
            </a:pPr>
            <a:r>
              <a:rPr lang="en-IN"/>
              <a:t>Frees the file descriptor</a:t>
            </a:r>
            <a:endParaRPr/>
          </a:p>
          <a:p>
            <a:pPr marL="228600" lvl="0" indent="-228600" algn="l" rtl="0">
              <a:lnSpc>
                <a:spcPct val="90000"/>
              </a:lnSpc>
              <a:spcBef>
                <a:spcPts val="1000"/>
              </a:spcBef>
              <a:spcAft>
                <a:spcPts val="0"/>
              </a:spcAft>
              <a:buClr>
                <a:schemeClr val="dk1"/>
              </a:buClr>
              <a:buSzPts val="2800"/>
              <a:buChar char="•"/>
            </a:pPr>
            <a:r>
              <a:rPr lang="en-IN"/>
              <a:t>Syntax: int close(int fd);</a:t>
            </a:r>
            <a:endParaRPr/>
          </a:p>
          <a:p>
            <a:pPr marL="685800" lvl="1" indent="-228600" algn="l" rtl="0">
              <a:lnSpc>
                <a:spcPct val="90000"/>
              </a:lnSpc>
              <a:spcBef>
                <a:spcPts val="500"/>
              </a:spcBef>
              <a:spcAft>
                <a:spcPts val="0"/>
              </a:spcAft>
              <a:buClr>
                <a:schemeClr val="dk1"/>
              </a:buClr>
              <a:buSzPts val="2400"/>
              <a:buChar char="•"/>
            </a:pPr>
            <a:r>
              <a:rPr lang="en-IN"/>
              <a:t>Fd: File Descriptor</a:t>
            </a:r>
            <a:endParaRPr/>
          </a:p>
          <a:p>
            <a:pPr marL="228600" lvl="0" indent="-228600" algn="l" rtl="0">
              <a:lnSpc>
                <a:spcPct val="90000"/>
              </a:lnSpc>
              <a:spcBef>
                <a:spcPts val="1000"/>
              </a:spcBef>
              <a:spcAft>
                <a:spcPts val="0"/>
              </a:spcAft>
              <a:buClr>
                <a:schemeClr val="dk1"/>
              </a:buClr>
              <a:buSzPts val="2800"/>
              <a:buChar char="•"/>
            </a:pPr>
            <a:r>
              <a:rPr lang="en-IN"/>
              <a:t>Returns 0 on success and -1 on error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Read()</a:t>
            </a:r>
            <a:endParaRPr/>
          </a:p>
        </p:txBody>
      </p:sp>
      <p:sp>
        <p:nvSpPr>
          <p:cNvPr id="268" name="Google Shape;268;p4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From the file indicated by the file descriptor fd, the read() function reads n bytes of input into the memory area indicated by buf.</a:t>
            </a:r>
            <a:endParaRPr/>
          </a:p>
          <a:p>
            <a:pPr marL="228600" lvl="0" indent="-228600" algn="l" rtl="0">
              <a:lnSpc>
                <a:spcPct val="90000"/>
              </a:lnSpc>
              <a:spcBef>
                <a:spcPts val="1000"/>
              </a:spcBef>
              <a:spcAft>
                <a:spcPts val="0"/>
              </a:spcAft>
              <a:buClr>
                <a:schemeClr val="dk1"/>
              </a:buClr>
              <a:buSzPts val="2800"/>
              <a:buChar char="•"/>
            </a:pPr>
            <a:r>
              <a:rPr lang="en-IN"/>
              <a:t>Syntax: size_t read (int fd, void* buf, size_t n); </a:t>
            </a:r>
            <a:endParaRPr/>
          </a:p>
          <a:p>
            <a:pPr marL="685800" lvl="1" indent="-228600" algn="l" rtl="0">
              <a:lnSpc>
                <a:spcPct val="90000"/>
              </a:lnSpc>
              <a:spcBef>
                <a:spcPts val="500"/>
              </a:spcBef>
              <a:spcAft>
                <a:spcPts val="0"/>
              </a:spcAft>
              <a:buClr>
                <a:schemeClr val="dk1"/>
              </a:buClr>
              <a:buSzPts val="2400"/>
              <a:buChar char="•"/>
            </a:pPr>
            <a:r>
              <a:rPr lang="en-IN"/>
              <a:t>fd: file descriptor</a:t>
            </a:r>
            <a:endParaRPr/>
          </a:p>
          <a:p>
            <a:pPr marL="685800" lvl="1" indent="-228600" algn="l" rtl="0">
              <a:lnSpc>
                <a:spcPct val="90000"/>
              </a:lnSpc>
              <a:spcBef>
                <a:spcPts val="500"/>
              </a:spcBef>
              <a:spcAft>
                <a:spcPts val="0"/>
              </a:spcAft>
              <a:buClr>
                <a:schemeClr val="dk1"/>
              </a:buClr>
              <a:buSzPts val="2400"/>
              <a:buChar char="•"/>
            </a:pPr>
            <a:r>
              <a:rPr lang="en-IN"/>
              <a:t>buf: buffer to read data from</a:t>
            </a:r>
            <a:endParaRPr/>
          </a:p>
          <a:p>
            <a:pPr marL="685800" lvl="1" indent="-228600" algn="l" rtl="0">
              <a:lnSpc>
                <a:spcPct val="90000"/>
              </a:lnSpc>
              <a:spcBef>
                <a:spcPts val="500"/>
              </a:spcBef>
              <a:spcAft>
                <a:spcPts val="0"/>
              </a:spcAft>
              <a:buClr>
                <a:schemeClr val="dk1"/>
              </a:buClr>
              <a:buSzPts val="2400"/>
              <a:buChar char="•"/>
            </a:pPr>
            <a:r>
              <a:rPr lang="en-IN"/>
              <a:t>n: length of buffer</a:t>
            </a:r>
            <a:endParaRPr/>
          </a:p>
          <a:p>
            <a:pPr marL="228600" lvl="0" indent="-228600" algn="l" rtl="0">
              <a:lnSpc>
                <a:spcPct val="90000"/>
              </a:lnSpc>
              <a:spcBef>
                <a:spcPts val="1000"/>
              </a:spcBef>
              <a:spcAft>
                <a:spcPts val="0"/>
              </a:spcAft>
              <a:buClr>
                <a:schemeClr val="dk1"/>
              </a:buClr>
              <a:buSzPts val="2800"/>
              <a:buChar char="•"/>
            </a:pPr>
            <a:r>
              <a:rPr lang="en-IN"/>
              <a:t>Returns:</a:t>
            </a:r>
            <a:endParaRPr/>
          </a:p>
          <a:p>
            <a:pPr marL="685800" lvl="1" indent="-228600" algn="l" rtl="0">
              <a:lnSpc>
                <a:spcPct val="90000"/>
              </a:lnSpc>
              <a:spcBef>
                <a:spcPts val="500"/>
              </a:spcBef>
              <a:spcAft>
                <a:spcPts val="0"/>
              </a:spcAft>
              <a:buClr>
                <a:schemeClr val="dk1"/>
              </a:buClr>
              <a:buSzPts val="2400"/>
              <a:buChar char="•"/>
            </a:pPr>
            <a:r>
              <a:rPr lang="en-IN"/>
              <a:t>Number of bytes read on success</a:t>
            </a:r>
            <a:endParaRPr/>
          </a:p>
          <a:p>
            <a:pPr marL="1143000" lvl="2" indent="-228600" algn="l" rtl="0">
              <a:lnSpc>
                <a:spcPct val="90000"/>
              </a:lnSpc>
              <a:spcBef>
                <a:spcPts val="500"/>
              </a:spcBef>
              <a:spcAft>
                <a:spcPts val="0"/>
              </a:spcAft>
              <a:buSzPts val="1800"/>
              <a:buChar char="•"/>
            </a:pPr>
            <a:r>
              <a:rPr lang="en-IN"/>
              <a:t>File position advanced by this many bytes</a:t>
            </a:r>
            <a:endParaRPr/>
          </a:p>
          <a:p>
            <a:pPr marL="685800" lvl="1" indent="-228600" algn="l" rtl="0">
              <a:lnSpc>
                <a:spcPct val="90000"/>
              </a:lnSpc>
              <a:spcBef>
                <a:spcPts val="500"/>
              </a:spcBef>
              <a:spcAft>
                <a:spcPts val="0"/>
              </a:spcAft>
              <a:buClr>
                <a:schemeClr val="dk1"/>
              </a:buClr>
              <a:buSzPts val="2400"/>
              <a:buChar char="•"/>
            </a:pPr>
            <a:r>
              <a:rPr lang="en-IN"/>
              <a:t>0 on reaching end of file</a:t>
            </a:r>
            <a:endParaRPr/>
          </a:p>
          <a:p>
            <a:pPr marL="685800" lvl="1" indent="-228600" algn="l" rtl="0">
              <a:lnSpc>
                <a:spcPct val="90000"/>
              </a:lnSpc>
              <a:spcBef>
                <a:spcPts val="500"/>
              </a:spcBef>
              <a:spcAft>
                <a:spcPts val="0"/>
              </a:spcAft>
              <a:buClr>
                <a:schemeClr val="dk1"/>
              </a:buClr>
              <a:buSzPts val="2400"/>
              <a:buChar char="•"/>
            </a:pPr>
            <a:r>
              <a:rPr lang="en-IN"/>
              <a:t>-1 on error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Special permissions contd…</a:t>
            </a:r>
            <a:endParaRPr/>
          </a:p>
        </p:txBody>
      </p:sp>
      <p:sp>
        <p:nvSpPr>
          <p:cNvPr id="246" name="Google Shape;246;p36"/>
          <p:cNvSpPr txBox="1">
            <a:spLocks noGrp="1"/>
          </p:cNvSpPr>
          <p:nvPr>
            <p:ph type="body" idx="1"/>
          </p:nvPr>
        </p:nvSpPr>
        <p:spPr>
          <a:xfrm>
            <a:off x="1524002" y="1828800"/>
            <a:ext cx="9252518" cy="1024136"/>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setgid</a:t>
            </a:r>
            <a:r>
              <a:rPr lang="en-US"/>
              <a:t> : Grants permission of the group which owns the file</a:t>
            </a:r>
            <a:endParaRPr/>
          </a:p>
          <a:p>
            <a:pPr marL="228531" indent="-228531">
              <a:buClr>
                <a:schemeClr val="dk1"/>
              </a:buClr>
              <a:buSzPts val="2700"/>
            </a:pPr>
            <a:r>
              <a:rPr lang="en-US"/>
              <a:t>E.g. : chmod g+s file2</a:t>
            </a:r>
            <a:endParaRPr/>
          </a:p>
        </p:txBody>
      </p:sp>
      <p:pic>
        <p:nvPicPr>
          <p:cNvPr id="247" name="Google Shape;247;p36"/>
          <p:cNvPicPr preferRelativeResize="0"/>
          <p:nvPr/>
        </p:nvPicPr>
        <p:blipFill rotWithShape="1">
          <a:blip r:embed="rId3">
            <a:alphaModFix/>
          </a:blip>
          <a:srcRect/>
          <a:stretch/>
        </p:blipFill>
        <p:spPr>
          <a:xfrm>
            <a:off x="1775520" y="2852936"/>
            <a:ext cx="7711234" cy="19533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Write()</a:t>
            </a:r>
            <a:endParaRPr/>
          </a:p>
        </p:txBody>
      </p:sp>
      <p:sp>
        <p:nvSpPr>
          <p:cNvPr id="274" name="Google Shape;274;p47"/>
          <p:cNvSpPr txBox="1">
            <a:spLocks noGrp="1"/>
          </p:cNvSpPr>
          <p:nvPr>
            <p:ph type="body" idx="1"/>
          </p:nvPr>
        </p:nvSpPr>
        <p:spPr>
          <a:xfrm>
            <a:off x="677323" y="1920850"/>
            <a:ext cx="10068300" cy="38808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Writes n bytes from buf to the file associated with fd</a:t>
            </a:r>
            <a:endParaRPr/>
          </a:p>
          <a:p>
            <a:pPr marL="228600" lvl="0" indent="-228600" algn="l" rtl="0">
              <a:lnSpc>
                <a:spcPct val="90000"/>
              </a:lnSpc>
              <a:spcBef>
                <a:spcPts val="1000"/>
              </a:spcBef>
              <a:spcAft>
                <a:spcPts val="0"/>
              </a:spcAft>
              <a:buClr>
                <a:schemeClr val="dk1"/>
              </a:buClr>
              <a:buSzPts val="2800"/>
              <a:buChar char="•"/>
            </a:pPr>
            <a:r>
              <a:rPr lang="en-IN"/>
              <a:t>Syntax: size_t write (int fd, void* buf, size_t cnt);</a:t>
            </a:r>
            <a:endParaRPr/>
          </a:p>
          <a:p>
            <a:pPr marL="685800" lvl="1" indent="-228600" algn="l" rtl="0">
              <a:lnSpc>
                <a:spcPct val="90000"/>
              </a:lnSpc>
              <a:spcBef>
                <a:spcPts val="500"/>
              </a:spcBef>
              <a:spcAft>
                <a:spcPts val="0"/>
              </a:spcAft>
              <a:buClr>
                <a:schemeClr val="dk1"/>
              </a:buClr>
              <a:buSzPts val="2400"/>
              <a:buChar char="•"/>
            </a:pPr>
            <a:r>
              <a:rPr lang="en-IN"/>
              <a:t>fd: file descriptor</a:t>
            </a:r>
            <a:endParaRPr/>
          </a:p>
          <a:p>
            <a:pPr marL="685800" lvl="1" indent="-228600" algn="l" rtl="0">
              <a:lnSpc>
                <a:spcPct val="90000"/>
              </a:lnSpc>
              <a:spcBef>
                <a:spcPts val="500"/>
              </a:spcBef>
              <a:spcAft>
                <a:spcPts val="0"/>
              </a:spcAft>
              <a:buClr>
                <a:schemeClr val="dk1"/>
              </a:buClr>
              <a:buSzPts val="2400"/>
              <a:buChar char="•"/>
            </a:pPr>
            <a:r>
              <a:rPr lang="en-IN"/>
              <a:t>buf: buffer to write data to</a:t>
            </a:r>
            <a:endParaRPr/>
          </a:p>
          <a:p>
            <a:pPr marL="685800" lvl="1" indent="-228600" algn="l" rtl="0">
              <a:lnSpc>
                <a:spcPct val="90000"/>
              </a:lnSpc>
              <a:spcBef>
                <a:spcPts val="500"/>
              </a:spcBef>
              <a:spcAft>
                <a:spcPts val="0"/>
              </a:spcAft>
              <a:buClr>
                <a:schemeClr val="dk1"/>
              </a:buClr>
              <a:buSzPts val="2400"/>
              <a:buChar char="•"/>
            </a:pPr>
            <a:r>
              <a:rPr lang="en-IN"/>
              <a:t>n: length of buffer</a:t>
            </a:r>
            <a:endParaRPr/>
          </a:p>
          <a:p>
            <a:pPr marL="228600" lvl="0" indent="-228600" algn="l" rtl="0">
              <a:lnSpc>
                <a:spcPct val="90000"/>
              </a:lnSpc>
              <a:spcBef>
                <a:spcPts val="1000"/>
              </a:spcBef>
              <a:spcAft>
                <a:spcPts val="0"/>
              </a:spcAft>
              <a:buClr>
                <a:schemeClr val="dk1"/>
              </a:buClr>
              <a:buSzPts val="2800"/>
              <a:buChar char="•"/>
            </a:pPr>
            <a:r>
              <a:rPr lang="en-IN"/>
              <a:t>Returns </a:t>
            </a:r>
            <a:endParaRPr/>
          </a:p>
          <a:p>
            <a:pPr marL="685800" lvl="1" indent="-228600" algn="l" rtl="0">
              <a:lnSpc>
                <a:spcPct val="90000"/>
              </a:lnSpc>
              <a:spcBef>
                <a:spcPts val="500"/>
              </a:spcBef>
              <a:spcAft>
                <a:spcPts val="0"/>
              </a:spcAft>
              <a:buClr>
                <a:schemeClr val="dk1"/>
              </a:buClr>
              <a:buSzPts val="2400"/>
              <a:buChar char="•"/>
            </a:pPr>
            <a:r>
              <a:rPr lang="en-IN"/>
              <a:t>Number of bytes written on success</a:t>
            </a:r>
            <a:endParaRPr/>
          </a:p>
          <a:p>
            <a:pPr marL="685800" lvl="1" indent="-228600" algn="l" rtl="0">
              <a:lnSpc>
                <a:spcPct val="90000"/>
              </a:lnSpc>
              <a:spcBef>
                <a:spcPts val="500"/>
              </a:spcBef>
              <a:spcAft>
                <a:spcPts val="0"/>
              </a:spcAft>
              <a:buClr>
                <a:schemeClr val="dk1"/>
              </a:buClr>
              <a:buSzPts val="2400"/>
              <a:buChar char="•"/>
            </a:pPr>
            <a:r>
              <a:rPr lang="en-IN"/>
              <a:t>0</a:t>
            </a:r>
            <a:endParaRPr/>
          </a:p>
          <a:p>
            <a:pPr marL="1143000" lvl="2" indent="-228600" algn="l" rtl="0">
              <a:lnSpc>
                <a:spcPct val="90000"/>
              </a:lnSpc>
              <a:spcBef>
                <a:spcPts val="500"/>
              </a:spcBef>
              <a:spcAft>
                <a:spcPts val="0"/>
              </a:spcAft>
              <a:buSzPts val="1800"/>
              <a:buChar char="•"/>
            </a:pPr>
            <a:r>
              <a:rPr lang="en-IN"/>
              <a:t>0 written and fd is a regular file? Might return an error via errno (in a few slides)</a:t>
            </a:r>
            <a:endParaRPr/>
          </a:p>
          <a:p>
            <a:pPr marL="1600200" lvl="3" indent="-228600" algn="l" rtl="0">
              <a:lnSpc>
                <a:spcPct val="90000"/>
              </a:lnSpc>
              <a:spcBef>
                <a:spcPts val="500"/>
              </a:spcBef>
              <a:spcAft>
                <a:spcPts val="0"/>
              </a:spcAft>
              <a:buSzPts val="1800"/>
              <a:buChar char="•"/>
            </a:pPr>
            <a:r>
              <a:rPr lang="en-IN"/>
              <a:t>Maybe no error will be detected</a:t>
            </a:r>
            <a:endParaRPr/>
          </a:p>
          <a:p>
            <a:pPr marL="1143000" lvl="2" indent="-228600" algn="l" rtl="0">
              <a:lnSpc>
                <a:spcPct val="90000"/>
              </a:lnSpc>
              <a:spcBef>
                <a:spcPts val="500"/>
              </a:spcBef>
              <a:spcAft>
                <a:spcPts val="0"/>
              </a:spcAft>
              <a:buSzPts val="1800"/>
              <a:buChar char="•"/>
            </a:pPr>
            <a:r>
              <a:rPr lang="en-IN"/>
              <a:t>0 written and fd isn’t regular? Results aren’t specified</a:t>
            </a:r>
            <a:endParaRPr/>
          </a:p>
          <a:p>
            <a:pPr marL="685800" lvl="1" indent="-228600" algn="l" rtl="0">
              <a:lnSpc>
                <a:spcPct val="90000"/>
              </a:lnSpc>
              <a:spcBef>
                <a:spcPts val="500"/>
              </a:spcBef>
              <a:spcAft>
                <a:spcPts val="0"/>
              </a:spcAft>
              <a:buClr>
                <a:schemeClr val="dk1"/>
              </a:buClr>
              <a:buSzPts val="2400"/>
              <a:buChar char="•"/>
            </a:pPr>
            <a:r>
              <a:rPr lang="en-IN"/>
              <a:t>-1 on error</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Syscalls: Checking what went wrong</a:t>
            </a:r>
            <a:endParaRPr/>
          </a:p>
        </p:txBody>
      </p:sp>
      <p:sp>
        <p:nvSpPr>
          <p:cNvPr id="281" name="Google Shape;281;p4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IN"/>
              <a:t>Many syscalls will return an error value (often -1)</a:t>
            </a:r>
            <a:endParaRPr/>
          </a:p>
          <a:p>
            <a:pPr marL="914400" lvl="1" indent="-342900" algn="l" rtl="0">
              <a:spcBef>
                <a:spcPts val="0"/>
              </a:spcBef>
              <a:spcAft>
                <a:spcPts val="0"/>
              </a:spcAft>
              <a:buSzPts val="1800"/>
              <a:buChar char="○"/>
            </a:pPr>
            <a:r>
              <a:rPr lang="en-IN"/>
              <a:t>But how do you know what the error was?</a:t>
            </a:r>
            <a:endParaRPr/>
          </a:p>
          <a:p>
            <a:pPr marL="457200" lvl="0" indent="-342900" algn="l" rtl="0">
              <a:spcBef>
                <a:spcPts val="0"/>
              </a:spcBef>
              <a:spcAft>
                <a:spcPts val="0"/>
              </a:spcAft>
              <a:buSzPts val="1800"/>
              <a:buChar char="●"/>
            </a:pPr>
            <a:r>
              <a:rPr lang="en-IN"/>
              <a:t>Syscalls will often set the value of </a:t>
            </a:r>
            <a:r>
              <a:rPr lang="en-IN" i="1" u="sng">
                <a:solidFill>
                  <a:schemeClr val="hlink"/>
                </a:solidFill>
                <a:hlinkClick r:id="rId3"/>
              </a:rPr>
              <a:t>errno</a:t>
            </a:r>
            <a:r>
              <a:rPr lang="en-IN"/>
              <a:t> on failure</a:t>
            </a:r>
            <a:endParaRPr/>
          </a:p>
          <a:p>
            <a:pPr marL="914400" lvl="1" indent="-342900" algn="l" rtl="0">
              <a:spcBef>
                <a:spcPts val="0"/>
              </a:spcBef>
              <a:spcAft>
                <a:spcPts val="0"/>
              </a:spcAft>
              <a:buSzPts val="1800"/>
              <a:buChar char="○"/>
            </a:pPr>
            <a:r>
              <a:rPr lang="en-IN"/>
              <a:t>Use errno like a variable</a:t>
            </a:r>
            <a:endParaRPr/>
          </a:p>
          <a:p>
            <a:pPr marL="457200" lvl="0" indent="-342900" algn="l" rtl="0">
              <a:spcBef>
                <a:spcPts val="0"/>
              </a:spcBef>
              <a:spcAft>
                <a:spcPts val="0"/>
              </a:spcAft>
              <a:buSzPts val="1800"/>
              <a:buChar char="●"/>
            </a:pPr>
            <a:r>
              <a:rPr lang="en-IN"/>
              <a:t>Can check the value of errno to check the exact error and handle it</a:t>
            </a:r>
            <a:endParaRPr/>
          </a:p>
          <a:p>
            <a:pPr marL="914400" lvl="1" indent="-342900" algn="l" rtl="0">
              <a:lnSpc>
                <a:spcPct val="115000"/>
              </a:lnSpc>
              <a:spcBef>
                <a:spcPts val="0"/>
              </a:spcBef>
              <a:spcAft>
                <a:spcPts val="0"/>
              </a:spcAft>
              <a:buSzPts val="1800"/>
              <a:buChar char="○"/>
            </a:pPr>
            <a:r>
              <a:rPr lang="en-IN" sz="1200" b="1">
                <a:solidFill>
                  <a:srgbClr val="502000"/>
                </a:solidFill>
                <a:highlight>
                  <a:srgbClr val="FFFFFF"/>
                </a:highlight>
                <a:latin typeface="Courier New"/>
                <a:ea typeface="Courier New"/>
                <a:cs typeface="Courier New"/>
                <a:sym typeface="Courier New"/>
              </a:rPr>
              <a:t>EBADF           </a:t>
            </a:r>
            <a:r>
              <a:rPr lang="en-IN" sz="1200">
                <a:solidFill>
                  <a:srgbClr val="181818"/>
                </a:solidFill>
                <a:highlight>
                  <a:srgbClr val="FFFFFF"/>
                </a:highlight>
                <a:latin typeface="Courier New"/>
                <a:ea typeface="Courier New"/>
                <a:cs typeface="Courier New"/>
                <a:sym typeface="Courier New"/>
              </a:rPr>
              <a:t>Bad file descriptor</a:t>
            </a:r>
            <a:endParaRPr sz="1200">
              <a:solidFill>
                <a:srgbClr val="181818"/>
              </a:solidFill>
              <a:highlight>
                <a:srgbClr val="FFFFFF"/>
              </a:highlight>
              <a:latin typeface="Courier New"/>
              <a:ea typeface="Courier New"/>
              <a:cs typeface="Courier New"/>
              <a:sym typeface="Courier New"/>
            </a:endParaRPr>
          </a:p>
          <a:p>
            <a:pPr marL="914400" lvl="1" indent="-342900" algn="l" rtl="0">
              <a:lnSpc>
                <a:spcPct val="115000"/>
              </a:lnSpc>
              <a:spcBef>
                <a:spcPts val="0"/>
              </a:spcBef>
              <a:spcAft>
                <a:spcPts val="0"/>
              </a:spcAft>
              <a:buSzPts val="1800"/>
              <a:buChar char="○"/>
            </a:pPr>
            <a:r>
              <a:rPr lang="en-IN" sz="1200" b="1">
                <a:solidFill>
                  <a:srgbClr val="502000"/>
                </a:solidFill>
                <a:highlight>
                  <a:srgbClr val="FFFFFF"/>
                </a:highlight>
                <a:latin typeface="Courier New"/>
                <a:ea typeface="Courier New"/>
                <a:cs typeface="Courier New"/>
                <a:sym typeface="Courier New"/>
              </a:rPr>
              <a:t>EDQUOT          </a:t>
            </a:r>
            <a:r>
              <a:rPr lang="en-IN" sz="1200">
                <a:solidFill>
                  <a:srgbClr val="181818"/>
                </a:solidFill>
                <a:highlight>
                  <a:srgbClr val="FFFFFF"/>
                </a:highlight>
                <a:latin typeface="Courier New"/>
                <a:ea typeface="Courier New"/>
                <a:cs typeface="Courier New"/>
                <a:sym typeface="Courier New"/>
              </a:rPr>
              <a:t>Disk quota exceeded</a:t>
            </a:r>
            <a:endParaRPr sz="1200">
              <a:solidFill>
                <a:srgbClr val="181818"/>
              </a:solidFill>
              <a:highlight>
                <a:srgbClr val="FFFFFF"/>
              </a:highlight>
              <a:latin typeface="Courier New"/>
              <a:ea typeface="Courier New"/>
              <a:cs typeface="Courier New"/>
              <a:sym typeface="Courier New"/>
            </a:endParaRPr>
          </a:p>
          <a:p>
            <a:pPr marL="914400" lvl="1" indent="-342900" algn="l" rtl="0">
              <a:lnSpc>
                <a:spcPct val="115000"/>
              </a:lnSpc>
              <a:spcBef>
                <a:spcPts val="0"/>
              </a:spcBef>
              <a:spcAft>
                <a:spcPts val="0"/>
              </a:spcAft>
              <a:buSzPts val="1800"/>
              <a:buChar char="○"/>
            </a:pPr>
            <a:r>
              <a:rPr lang="en-IN" sz="1200" b="1">
                <a:solidFill>
                  <a:srgbClr val="502000"/>
                </a:solidFill>
                <a:highlight>
                  <a:srgbClr val="FFFFFF"/>
                </a:highlight>
                <a:latin typeface="Courier New"/>
                <a:ea typeface="Courier New"/>
                <a:cs typeface="Courier New"/>
                <a:sym typeface="Courier New"/>
              </a:rPr>
              <a:t>EACCES          </a:t>
            </a:r>
            <a:r>
              <a:rPr lang="en-IN" sz="1200">
                <a:solidFill>
                  <a:srgbClr val="181818"/>
                </a:solidFill>
                <a:highlight>
                  <a:srgbClr val="FFFFFF"/>
                </a:highlight>
                <a:latin typeface="Courier New"/>
                <a:ea typeface="Courier New"/>
                <a:cs typeface="Courier New"/>
                <a:sym typeface="Courier New"/>
              </a:rPr>
              <a:t>Permission denied</a:t>
            </a:r>
            <a:endParaRPr sz="1200">
              <a:solidFill>
                <a:srgbClr val="181818"/>
              </a:solidFill>
              <a:highlight>
                <a:srgbClr val="FFFFFF"/>
              </a:highlight>
              <a:latin typeface="Courier New"/>
              <a:ea typeface="Courier New"/>
              <a:cs typeface="Courier New"/>
              <a:sym typeface="Courier New"/>
            </a:endParaRPr>
          </a:p>
          <a:p>
            <a:pPr marL="914400" lvl="1" indent="-342900" algn="l" rtl="0">
              <a:spcBef>
                <a:spcPts val="0"/>
              </a:spcBef>
              <a:spcAft>
                <a:spcPts val="0"/>
              </a:spcAft>
              <a:buSzPts val="1800"/>
              <a:buChar char="○"/>
            </a:pPr>
            <a:r>
              <a:rPr lang="en-IN"/>
              <a:t>etc.</a:t>
            </a:r>
            <a:endParaRPr/>
          </a:p>
          <a:p>
            <a:pPr marL="457200" lvl="0" indent="0" algn="l" rtl="0">
              <a:spcBef>
                <a:spcPts val="100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i="1"/>
              <a:t>Time</a:t>
            </a:r>
            <a:r>
              <a:rPr lang="en-IN"/>
              <a:t> and </a:t>
            </a:r>
            <a:r>
              <a:rPr lang="en-IN" i="1"/>
              <a:t>strace</a:t>
            </a:r>
            <a:endParaRPr i="1"/>
          </a:p>
        </p:txBody>
      </p:sp>
      <p:sp>
        <p:nvSpPr>
          <p:cNvPr id="335" name="Google Shape;335;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sz="2400" b="1"/>
              <a:t>time [options] command [arguments...]  </a:t>
            </a:r>
            <a:endParaRPr sz="2400" b="1"/>
          </a:p>
          <a:p>
            <a:pPr marL="685800" lvl="1" indent="-266700" algn="l" rtl="0">
              <a:lnSpc>
                <a:spcPct val="90000"/>
              </a:lnSpc>
              <a:spcBef>
                <a:spcPts val="0"/>
              </a:spcBef>
              <a:spcAft>
                <a:spcPts val="0"/>
              </a:spcAft>
              <a:buSzPts val="2400"/>
              <a:buChar char="•"/>
            </a:pPr>
            <a:r>
              <a:rPr lang="en-IN"/>
              <a:t>Can give a very broad picture of performance</a:t>
            </a:r>
            <a:endParaRPr sz="2400"/>
          </a:p>
          <a:p>
            <a:pPr marL="228600" lvl="0" indent="-228600" algn="l" rtl="0">
              <a:lnSpc>
                <a:spcPct val="90000"/>
              </a:lnSpc>
              <a:spcBef>
                <a:spcPts val="1000"/>
              </a:spcBef>
              <a:spcAft>
                <a:spcPts val="0"/>
              </a:spcAft>
              <a:buClr>
                <a:schemeClr val="dk1"/>
              </a:buClr>
              <a:buSzPts val="2400"/>
              <a:buChar char="•"/>
            </a:pPr>
            <a:r>
              <a:rPr lang="en-IN" sz="2400"/>
              <a:t>Output:</a:t>
            </a:r>
            <a:endParaRPr/>
          </a:p>
          <a:p>
            <a:pPr marL="685800" lvl="1" indent="-228600" algn="l" rtl="0">
              <a:lnSpc>
                <a:spcPct val="90000"/>
              </a:lnSpc>
              <a:spcBef>
                <a:spcPts val="500"/>
              </a:spcBef>
              <a:spcAft>
                <a:spcPts val="0"/>
              </a:spcAft>
              <a:buClr>
                <a:schemeClr val="dk1"/>
              </a:buClr>
              <a:buSzPts val="2000"/>
              <a:buChar char="•"/>
            </a:pPr>
            <a:r>
              <a:rPr lang="en-IN" sz="2000"/>
              <a:t>–real 0m4.866s: elapsed time as read from a wall clock</a:t>
            </a:r>
            <a:endParaRPr/>
          </a:p>
          <a:p>
            <a:pPr marL="685800" lvl="1" indent="-228600" algn="l" rtl="0">
              <a:lnSpc>
                <a:spcPct val="90000"/>
              </a:lnSpc>
              <a:spcBef>
                <a:spcPts val="500"/>
              </a:spcBef>
              <a:spcAft>
                <a:spcPts val="0"/>
              </a:spcAft>
              <a:buClr>
                <a:schemeClr val="dk1"/>
              </a:buClr>
              <a:buSzPts val="2000"/>
              <a:buChar char="•"/>
            </a:pPr>
            <a:r>
              <a:rPr lang="en-IN" sz="2000"/>
              <a:t>–user 0m0.001s: the CPU time used by your process</a:t>
            </a:r>
            <a:endParaRPr/>
          </a:p>
          <a:p>
            <a:pPr marL="685800" lvl="1" indent="-228600" algn="l" rtl="0">
              <a:lnSpc>
                <a:spcPct val="90000"/>
              </a:lnSpc>
              <a:spcBef>
                <a:spcPts val="500"/>
              </a:spcBef>
              <a:spcAft>
                <a:spcPts val="0"/>
              </a:spcAft>
              <a:buClr>
                <a:schemeClr val="dk1"/>
              </a:buClr>
              <a:buSzPts val="2000"/>
              <a:buChar char="•"/>
            </a:pPr>
            <a:r>
              <a:rPr lang="en-IN" sz="2000"/>
              <a:t>–sys 0m0.021s: the CPU time used by the system on behalf of your process (in syscalls)</a:t>
            </a:r>
            <a:endParaRPr/>
          </a:p>
          <a:p>
            <a:pPr marL="228600" lvl="0" indent="-228600" algn="l" rtl="0">
              <a:lnSpc>
                <a:spcPct val="90000"/>
              </a:lnSpc>
              <a:spcBef>
                <a:spcPts val="1000"/>
              </a:spcBef>
              <a:spcAft>
                <a:spcPts val="0"/>
              </a:spcAft>
              <a:buClr>
                <a:schemeClr val="dk1"/>
              </a:buClr>
              <a:buSzPts val="2400"/>
              <a:buChar char="•"/>
            </a:pPr>
            <a:r>
              <a:rPr lang="en-IN" sz="2400" b="1"/>
              <a:t>strace: intercepts and prints out system calls.</a:t>
            </a:r>
            <a:endParaRPr/>
          </a:p>
          <a:p>
            <a:pPr marL="685800" lvl="1" indent="-266700" algn="l" rtl="0">
              <a:lnSpc>
                <a:spcPct val="90000"/>
              </a:lnSpc>
              <a:spcBef>
                <a:spcPts val="1000"/>
              </a:spcBef>
              <a:spcAft>
                <a:spcPts val="0"/>
              </a:spcAft>
              <a:buClr>
                <a:schemeClr val="dk1"/>
              </a:buClr>
              <a:buSzPts val="2400"/>
              <a:buChar char="•"/>
            </a:pPr>
            <a:r>
              <a:rPr lang="en-IN" sz="2400"/>
              <a:t>–$ strace –c ./tr2b ‘AB’ ‘XY’ &lt; input.txt </a:t>
            </a:r>
            <a:endParaRPr/>
          </a:p>
          <a:p>
            <a:pPr marL="685800" lvl="1" indent="-266700" algn="l" rtl="0">
              <a:lnSpc>
                <a:spcPct val="90000"/>
              </a:lnSpc>
              <a:spcBef>
                <a:spcPts val="1000"/>
              </a:spcBef>
              <a:spcAft>
                <a:spcPts val="0"/>
              </a:spcAft>
              <a:buClr>
                <a:schemeClr val="dk1"/>
              </a:buClr>
              <a:buSzPts val="2400"/>
              <a:buChar char="•"/>
            </a:pPr>
            <a:r>
              <a:rPr lang="en-IN" sz="2400"/>
              <a:t>–$ strace –c ./tr2u ‘AB’ ‘XY’ &lt; input.txt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fsanitize</a:t>
            </a:r>
            <a:endParaRPr/>
          </a:p>
        </p:txBody>
      </p:sp>
      <p:sp>
        <p:nvSpPr>
          <p:cNvPr id="360" name="Google Shape;360;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sz="2400"/>
              <a:t>Don’t ignore this slide, it’s very helpful</a:t>
            </a:r>
            <a:endParaRPr sz="2400"/>
          </a:p>
          <a:p>
            <a:pPr marL="228600" lvl="0" indent="-228600" algn="l" rtl="0">
              <a:lnSpc>
                <a:spcPct val="90000"/>
              </a:lnSpc>
              <a:spcBef>
                <a:spcPts val="0"/>
              </a:spcBef>
              <a:spcAft>
                <a:spcPts val="0"/>
              </a:spcAft>
              <a:buClr>
                <a:schemeClr val="dk1"/>
              </a:buClr>
              <a:buSzPts val="2400"/>
              <a:buChar char="•"/>
            </a:pPr>
            <a:r>
              <a:rPr lang="en-IN" sz="2400"/>
              <a:t>Checks for memory issues (address mode) and runtime exceptions (undefined mode)</a:t>
            </a:r>
            <a:endParaRPr/>
          </a:p>
          <a:p>
            <a:pPr marL="228600" lvl="0" indent="-228600" algn="l" rtl="0">
              <a:lnSpc>
                <a:spcPct val="90000"/>
              </a:lnSpc>
              <a:spcBef>
                <a:spcPts val="1000"/>
              </a:spcBef>
              <a:spcAft>
                <a:spcPts val="0"/>
              </a:spcAft>
              <a:buClr>
                <a:schemeClr val="dk1"/>
              </a:buClr>
              <a:buSzPts val="2400"/>
              <a:buChar char="•"/>
            </a:pPr>
            <a:r>
              <a:rPr lang="en-IN" sz="2400"/>
              <a:t>Make sure to have /usr/local/cs/bin/ prepended to the path (works with the latest version of gcc)</a:t>
            </a:r>
            <a:endParaRPr/>
          </a:p>
          <a:p>
            <a:pPr marL="228600" lvl="0" indent="-228600" algn="l" rtl="0">
              <a:lnSpc>
                <a:spcPct val="90000"/>
              </a:lnSpc>
              <a:spcBef>
                <a:spcPts val="1000"/>
              </a:spcBef>
              <a:spcAft>
                <a:spcPts val="0"/>
              </a:spcAft>
              <a:buClr>
                <a:schemeClr val="dk1"/>
              </a:buClr>
              <a:buSzPts val="2400"/>
              <a:buChar char="•"/>
            </a:pPr>
            <a:r>
              <a:rPr lang="en-IN" sz="2400"/>
              <a:t>Compile using </a:t>
            </a:r>
            <a:br>
              <a:rPr lang="en-IN" sz="2400"/>
            </a:br>
            <a:r>
              <a:rPr lang="en-IN" sz="2400"/>
              <a:t>gcc –o out 	program-with-potential-memory-leak.c –fsanitize=address –static-libasan</a:t>
            </a:r>
            <a:br>
              <a:rPr lang="en-IN" sz="2400"/>
            </a:br>
            <a:r>
              <a:rPr lang="en-IN" sz="2400"/>
              <a:t>OR</a:t>
            </a:r>
            <a:br>
              <a:rPr lang="en-IN" sz="2400"/>
            </a:br>
            <a:r>
              <a:rPr lang="en-IN" sz="2400"/>
              <a:t>gcc –o out program-with-potential-undefined-behavior.c –fsanitize=undefined –static-libubsan</a:t>
            </a:r>
            <a:endParaRPr sz="2400"/>
          </a:p>
          <a:p>
            <a:pPr marL="228600" lvl="0" indent="-228600" algn="l" rtl="0">
              <a:lnSpc>
                <a:spcPct val="90000"/>
              </a:lnSpc>
              <a:spcBef>
                <a:spcPts val="1000"/>
              </a:spcBef>
              <a:spcAft>
                <a:spcPts val="0"/>
              </a:spcAft>
              <a:buSzPts val="2400"/>
              <a:buChar char="•"/>
            </a:pPr>
            <a:r>
              <a:rPr lang="en-IN" sz="2400"/>
              <a:t>Can use both at once if you want</a:t>
            </a:r>
            <a:endParaRPr sz="2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1835700" y="593367"/>
            <a:ext cx="8520600" cy="763500"/>
          </a:xfrm>
          <a:prstGeom prst="rect">
            <a:avLst/>
          </a:prstGeom>
        </p:spPr>
        <p:txBody>
          <a:bodyPr spcFirstLastPara="1" vert="horz" wrap="square" lIns="91425" tIns="91425" rIns="91425" bIns="91425" rtlCol="0" anchor="t" anchorCtr="0">
            <a:noAutofit/>
          </a:bodyPr>
          <a:lstStyle/>
          <a:p>
            <a:r>
              <a:rPr lang="en-US"/>
              <a:t>CALL</a:t>
            </a:r>
            <a:endParaRPr/>
          </a:p>
        </p:txBody>
      </p:sp>
      <p:sp>
        <p:nvSpPr>
          <p:cNvPr id="142" name="Google Shape;142;p27"/>
          <p:cNvSpPr txBox="1">
            <a:spLocks noGrp="1"/>
          </p:cNvSpPr>
          <p:nvPr>
            <p:ph type="body" idx="1"/>
          </p:nvPr>
        </p:nvSpPr>
        <p:spPr>
          <a:xfrm>
            <a:off x="1835700" y="1536633"/>
            <a:ext cx="8520600" cy="4555200"/>
          </a:xfrm>
          <a:prstGeom prst="rect">
            <a:avLst/>
          </a:prstGeom>
        </p:spPr>
        <p:txBody>
          <a:bodyPr spcFirstLastPara="1" vert="horz" wrap="square" lIns="91425" tIns="91425" rIns="91425" bIns="91425" rtlCol="0" anchor="t" anchorCtr="0">
            <a:noAutofit/>
          </a:bodyPr>
          <a:lstStyle/>
          <a:p>
            <a:pPr marL="457200" indent="-342900"/>
            <a:r>
              <a:rPr lang="en-US"/>
              <a:t>What happens between us writing our C program and it executing?</a:t>
            </a:r>
            <a:endParaRPr/>
          </a:p>
          <a:p>
            <a:pPr marL="914400" lvl="1" indent="-317500">
              <a:spcBef>
                <a:spcPts val="0"/>
              </a:spcBef>
            </a:pPr>
            <a:r>
              <a:rPr lang="en-US"/>
              <a:t>CALL</a:t>
            </a:r>
            <a:endParaRPr/>
          </a:p>
          <a:p>
            <a:pPr marL="457200" indent="-342900"/>
            <a:r>
              <a:rPr lang="en-US"/>
              <a:t>Compiler</a:t>
            </a:r>
            <a:endParaRPr/>
          </a:p>
          <a:p>
            <a:pPr marL="914400" lvl="1" indent="-317500">
              <a:spcBef>
                <a:spcPts val="0"/>
              </a:spcBef>
            </a:pPr>
            <a:r>
              <a:rPr lang="en-US"/>
              <a:t>Takes in source, outputs assembly (still human readable)</a:t>
            </a:r>
            <a:endParaRPr/>
          </a:p>
          <a:p>
            <a:pPr marL="457200" indent="-342900"/>
            <a:r>
              <a:rPr lang="en-US"/>
              <a:t>Assembler</a:t>
            </a:r>
            <a:endParaRPr/>
          </a:p>
          <a:p>
            <a:pPr marL="914400" lvl="1" indent="-317500">
              <a:spcBef>
                <a:spcPts val="0"/>
              </a:spcBef>
            </a:pPr>
            <a:r>
              <a:rPr lang="en-US"/>
              <a:t>Takes in assembly, outputs machine code</a:t>
            </a:r>
            <a:endParaRPr/>
          </a:p>
          <a:p>
            <a:pPr marL="457200" indent="-342900"/>
            <a:r>
              <a:rPr lang="en-US"/>
              <a:t>Linker</a:t>
            </a:r>
            <a:endParaRPr/>
          </a:p>
          <a:p>
            <a:pPr marL="914400" lvl="1" indent="-317500">
              <a:spcBef>
                <a:spcPts val="0"/>
              </a:spcBef>
            </a:pPr>
            <a:r>
              <a:rPr lang="en-US"/>
              <a:t>Fills in the blanks, allowing program to use libraries</a:t>
            </a:r>
            <a:endParaRPr/>
          </a:p>
          <a:p>
            <a:pPr marL="457200" indent="-342900"/>
            <a:r>
              <a:rPr lang="en-US"/>
              <a:t>Loader</a:t>
            </a:r>
            <a:endParaRPr/>
          </a:p>
          <a:p>
            <a:pPr marL="914400" lvl="1" indent="-317500">
              <a:spcBef>
                <a:spcPts val="0"/>
              </a:spcBef>
            </a:pPr>
            <a:r>
              <a:rPr lang="en-US"/>
              <a:t>Does different things on different platforms</a:t>
            </a:r>
            <a:endParaRPr/>
          </a:p>
          <a:p>
            <a:pPr marL="914400" lvl="1" indent="-317500">
              <a:spcBef>
                <a:spcPts val="0"/>
              </a:spcBef>
            </a:pPr>
            <a:r>
              <a:rPr lang="en-US"/>
              <a:t>Takes program from a file on disk to an executing process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subTitle" idx="1"/>
          </p:nvPr>
        </p:nvSpPr>
        <p:spPr>
          <a:xfrm>
            <a:off x="2895601" y="3886200"/>
            <a:ext cx="6400799" cy="1752600"/>
          </a:xfrm>
          <a:prstGeom prst="rect">
            <a:avLst/>
          </a:prstGeom>
          <a:noFill/>
          <a:ln>
            <a:noFill/>
          </a:ln>
        </p:spPr>
        <p:txBody>
          <a:bodyPr spcFirstLastPara="1" vert="horz" wrap="square" lIns="91425" tIns="91425" rIns="91425" bIns="91425" rtlCol="0" anchor="t" anchorCtr="0">
            <a:noAutofit/>
          </a:bodyPr>
          <a:lstStyle/>
          <a:p>
            <a:pPr>
              <a:lnSpc>
                <a:spcPct val="100000"/>
              </a:lnSpc>
              <a:spcBef>
                <a:spcPts val="0"/>
              </a:spcBef>
              <a:buClr>
                <a:srgbClr val="888888"/>
              </a:buClr>
              <a:buSzPts val="3200"/>
            </a:pPr>
            <a:endParaRPr/>
          </a:p>
        </p:txBody>
      </p:sp>
      <p:pic>
        <p:nvPicPr>
          <p:cNvPr id="148" name="Google Shape;148;p28"/>
          <p:cNvPicPr preferRelativeResize="0"/>
          <p:nvPr/>
        </p:nvPicPr>
        <p:blipFill rotWithShape="1">
          <a:blip r:embed="rId3">
            <a:alphaModFix/>
          </a:blip>
          <a:srcRect/>
          <a:stretch/>
        </p:blipFill>
        <p:spPr>
          <a:xfrm>
            <a:off x="2590800" y="476328"/>
            <a:ext cx="6581030" cy="5162472"/>
          </a:xfrm>
          <a:prstGeom prst="rect">
            <a:avLst/>
          </a:prstGeom>
          <a:noFill/>
          <a:ln w="9525" cap="flat" cmpd="sng">
            <a:solidFill>
              <a:schemeClr val="accent1"/>
            </a:solidFill>
            <a:prstDash val="solid"/>
            <a:round/>
            <a:headEnd type="none" w="sm" len="sm"/>
            <a:tailEnd type="none" w="sm" len="sm"/>
          </a:ln>
        </p:spPr>
      </p:pic>
      <p:sp>
        <p:nvSpPr>
          <p:cNvPr id="149" name="Google Shape;149;p28"/>
          <p:cNvSpPr/>
          <p:nvPr/>
        </p:nvSpPr>
        <p:spPr>
          <a:xfrm>
            <a:off x="4191000" y="5638800"/>
            <a:ext cx="371280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u="sng">
                <a:solidFill>
                  <a:srgbClr val="000000"/>
                </a:solidFill>
                <a:latin typeface="Arial"/>
                <a:ea typeface="Arial"/>
                <a:cs typeface="Arial"/>
                <a:sym typeface="Arial"/>
                <a:hlinkClick r:id="rId4"/>
              </a:rPr>
              <a:t>http://binaryupdates.com/introduction-of-c/</a:t>
            </a:r>
            <a:endParaRPr sz="1400">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endParaRPr>
              <a:solidFill>
                <a:schemeClr val="dk1"/>
              </a:solidFill>
              <a:latin typeface="Calibri"/>
              <a:ea typeface="Calibri"/>
              <a:cs typeface="Calibri"/>
              <a:sym typeface="Calibri"/>
            </a:endParaRPr>
          </a:p>
        </p:txBody>
      </p:sp>
      <p:sp>
        <p:nvSpPr>
          <p:cNvPr id="155" name="Google Shape;155;p29"/>
          <p:cNvSpPr/>
          <p:nvPr/>
        </p:nvSpPr>
        <p:spPr>
          <a:xfrm>
            <a:off x="2133600" y="2057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source</a:t>
            </a:r>
            <a:endParaRPr/>
          </a:p>
          <a:p>
            <a:pPr algn="ctr">
              <a:buClr>
                <a:schemeClr val="dk1"/>
              </a:buClr>
              <a:buSzPts val="450"/>
            </a:pPr>
            <a:r>
              <a:rPr lang="en-US">
                <a:solidFill>
                  <a:schemeClr val="dk1"/>
                </a:solidFill>
                <a:latin typeface="Calibri"/>
                <a:ea typeface="Calibri"/>
                <a:cs typeface="Calibri"/>
                <a:sym typeface="Calibri"/>
              </a:rPr>
              <a:t>code</a:t>
            </a:r>
            <a:endParaRPr/>
          </a:p>
        </p:txBody>
      </p:sp>
      <p:sp>
        <p:nvSpPr>
          <p:cNvPr id="156" name="Google Shape;156;p29"/>
          <p:cNvSpPr/>
          <p:nvPr/>
        </p:nvSpPr>
        <p:spPr>
          <a:xfrm>
            <a:off x="5410200" y="2057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code</a:t>
            </a:r>
            <a:endParaRPr/>
          </a:p>
        </p:txBody>
      </p:sp>
      <p:sp>
        <p:nvSpPr>
          <p:cNvPr id="157" name="Google Shape;157;p29"/>
          <p:cNvSpPr/>
          <p:nvPr/>
        </p:nvSpPr>
        <p:spPr>
          <a:xfrm>
            <a:off x="5410200" y="41148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code</a:t>
            </a:r>
            <a:endParaRPr/>
          </a:p>
          <a:p>
            <a:pPr algn="ctr">
              <a:buClr>
                <a:schemeClr val="dk1"/>
              </a:buClr>
              <a:buSzPts val="450"/>
            </a:pPr>
            <a:r>
              <a:rPr lang="en-US">
                <a:solidFill>
                  <a:schemeClr val="dk1"/>
                </a:solidFill>
                <a:latin typeface="Calibri"/>
                <a:ea typeface="Calibri"/>
                <a:cs typeface="Calibri"/>
                <a:sym typeface="Calibri"/>
              </a:rPr>
              <a:t>library</a:t>
            </a:r>
            <a:endParaRPr/>
          </a:p>
        </p:txBody>
      </p:sp>
      <p:sp>
        <p:nvSpPr>
          <p:cNvPr id="158" name="Google Shape;158;p29"/>
          <p:cNvSpPr/>
          <p:nvPr/>
        </p:nvSpPr>
        <p:spPr>
          <a:xfrm>
            <a:off x="8686800" y="3200400"/>
            <a:ext cx="14478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executable</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159" name="Google Shape;159;p29"/>
          <p:cNvSpPr/>
          <p:nvPr/>
        </p:nvSpPr>
        <p:spPr>
          <a:xfrm>
            <a:off x="3505200" y="2057400"/>
            <a:ext cx="1524000" cy="914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compiler</a:t>
            </a:r>
            <a:endParaRPr/>
          </a:p>
        </p:txBody>
      </p:sp>
      <p:cxnSp>
        <p:nvCxnSpPr>
          <p:cNvPr id="160" name="Google Shape;160;p29"/>
          <p:cNvCxnSpPr/>
          <p:nvPr/>
        </p:nvCxnSpPr>
        <p:spPr>
          <a:xfrm>
            <a:off x="3048000" y="2514600"/>
            <a:ext cx="457200" cy="0"/>
          </a:xfrm>
          <a:prstGeom prst="straightConnector1">
            <a:avLst/>
          </a:prstGeom>
          <a:noFill/>
          <a:ln w="9525" cap="flat" cmpd="sng">
            <a:solidFill>
              <a:schemeClr val="dk1"/>
            </a:solidFill>
            <a:prstDash val="solid"/>
            <a:round/>
            <a:headEnd type="none" w="sm" len="sm"/>
            <a:tailEnd type="triangle" w="lg" len="lg"/>
          </a:ln>
        </p:spPr>
      </p:cxnSp>
      <p:cxnSp>
        <p:nvCxnSpPr>
          <p:cNvPr id="161" name="Google Shape;161;p29"/>
          <p:cNvCxnSpPr/>
          <p:nvPr/>
        </p:nvCxnSpPr>
        <p:spPr>
          <a:xfrm>
            <a:off x="5029200" y="2514600"/>
            <a:ext cx="381000" cy="0"/>
          </a:xfrm>
          <a:prstGeom prst="straightConnector1">
            <a:avLst/>
          </a:prstGeom>
          <a:noFill/>
          <a:ln w="9525" cap="flat" cmpd="sng">
            <a:solidFill>
              <a:schemeClr val="dk1"/>
            </a:solidFill>
            <a:prstDash val="solid"/>
            <a:round/>
            <a:headEnd type="none" w="sm" len="sm"/>
            <a:tailEnd type="triangle" w="lg" len="lg"/>
          </a:ln>
        </p:spPr>
      </p:cxnSp>
      <p:sp>
        <p:nvSpPr>
          <p:cNvPr id="162" name="Google Shape;162;p29"/>
          <p:cNvSpPr/>
          <p:nvPr/>
        </p:nvSpPr>
        <p:spPr>
          <a:xfrm>
            <a:off x="6781801" y="3124200"/>
            <a:ext cx="1371599" cy="914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linker</a:t>
            </a:r>
            <a:endParaRPr/>
          </a:p>
        </p:txBody>
      </p:sp>
      <p:cxnSp>
        <p:nvCxnSpPr>
          <p:cNvPr id="163" name="Google Shape;163;p29"/>
          <p:cNvCxnSpPr/>
          <p:nvPr/>
        </p:nvCxnSpPr>
        <p:spPr>
          <a:xfrm>
            <a:off x="6324600" y="2438400"/>
            <a:ext cx="762000" cy="762000"/>
          </a:xfrm>
          <a:prstGeom prst="straightConnector1">
            <a:avLst/>
          </a:prstGeom>
          <a:noFill/>
          <a:ln w="9525" cap="flat" cmpd="sng">
            <a:solidFill>
              <a:schemeClr val="dk1"/>
            </a:solidFill>
            <a:prstDash val="solid"/>
            <a:round/>
            <a:headEnd type="none" w="sm" len="sm"/>
            <a:tailEnd type="triangle" w="lg" len="lg"/>
          </a:ln>
        </p:spPr>
      </p:cxnSp>
      <p:cxnSp>
        <p:nvCxnSpPr>
          <p:cNvPr id="164" name="Google Shape;164;p29"/>
          <p:cNvCxnSpPr/>
          <p:nvPr/>
        </p:nvCxnSpPr>
        <p:spPr>
          <a:xfrm rot="10800000" flipH="1">
            <a:off x="6324601" y="3886201"/>
            <a:ext cx="685799" cy="685799"/>
          </a:xfrm>
          <a:prstGeom prst="straightConnector1">
            <a:avLst/>
          </a:prstGeom>
          <a:noFill/>
          <a:ln w="9525" cap="flat" cmpd="sng">
            <a:solidFill>
              <a:schemeClr val="dk1"/>
            </a:solidFill>
            <a:prstDash val="solid"/>
            <a:round/>
            <a:headEnd type="none" w="sm" len="sm"/>
            <a:tailEnd type="triangle" w="lg" len="lg"/>
          </a:ln>
        </p:spPr>
      </p:cxnSp>
      <p:cxnSp>
        <p:nvCxnSpPr>
          <p:cNvPr id="165" name="Google Shape;165;p29"/>
          <p:cNvCxnSpPr/>
          <p:nvPr/>
        </p:nvCxnSpPr>
        <p:spPr>
          <a:xfrm>
            <a:off x="8153401" y="3581400"/>
            <a:ext cx="533399" cy="0"/>
          </a:xfrm>
          <a:prstGeom prst="straightConnector1">
            <a:avLst/>
          </a:prstGeom>
          <a:noFill/>
          <a:ln w="9525" cap="flat" cmpd="sng">
            <a:solidFill>
              <a:schemeClr val="dk1"/>
            </a:solidFill>
            <a:prstDash val="solid"/>
            <a:round/>
            <a:headEnd type="none" w="sm" len="sm"/>
            <a:tailEnd type="triangle" w="lg" len="lg"/>
          </a:ln>
        </p:spPr>
      </p:cxnSp>
      <p:sp>
        <p:nvSpPr>
          <p:cNvPr id="166" name="Google Shape;166;p29"/>
          <p:cNvSpPr txBox="1"/>
          <p:nvPr/>
        </p:nvSpPr>
        <p:spPr>
          <a:xfrm>
            <a:off x="4648201" y="5029201"/>
            <a:ext cx="2406649" cy="915987"/>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a:solidFill>
                  <a:schemeClr val="dk1"/>
                </a:solidFill>
                <a:latin typeface="Calibri"/>
                <a:ea typeface="Calibri"/>
                <a:cs typeface="Calibri"/>
                <a:sym typeface="Calibri"/>
              </a:rPr>
              <a:t>A previously compiled</a:t>
            </a:r>
            <a:endParaRPr/>
          </a:p>
          <a:p>
            <a:pPr>
              <a:buClr>
                <a:schemeClr val="dk1"/>
              </a:buClr>
              <a:buSzPts val="450"/>
            </a:pPr>
            <a:r>
              <a:rPr lang="en-US">
                <a:solidFill>
                  <a:schemeClr val="dk1"/>
                </a:solidFill>
                <a:latin typeface="Calibri"/>
                <a:ea typeface="Calibri"/>
                <a:cs typeface="Calibri"/>
                <a:sym typeface="Calibri"/>
              </a:rPr>
              <a:t>collection of standard</a:t>
            </a:r>
            <a:endParaRPr/>
          </a:p>
          <a:p>
            <a:pPr>
              <a:buClr>
                <a:schemeClr val="dk1"/>
              </a:buClr>
              <a:buSzPts val="450"/>
            </a:pPr>
            <a:r>
              <a:rPr lang="en-US">
                <a:solidFill>
                  <a:schemeClr val="dk1"/>
                </a:solidFill>
                <a:latin typeface="Calibri"/>
                <a:ea typeface="Calibri"/>
                <a:cs typeface="Calibri"/>
                <a:sym typeface="Calibri"/>
              </a:rPr>
              <a:t>  program functions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Static Linking</a:t>
            </a:r>
            <a:endParaRPr/>
          </a:p>
        </p:txBody>
      </p:sp>
      <p:sp>
        <p:nvSpPr>
          <p:cNvPr id="172" name="Google Shape;172;p3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3200"/>
              <a:buFont typeface="Arial"/>
              <a:buChar char="•"/>
            </a:pPr>
            <a:r>
              <a:rPr lang="en-US" sz="3200">
                <a:solidFill>
                  <a:schemeClr val="dk1"/>
                </a:solidFill>
                <a:latin typeface="Calibri"/>
                <a:ea typeface="Calibri"/>
                <a:cs typeface="Calibri"/>
                <a:sym typeface="Calibri"/>
              </a:rPr>
              <a:t>Carried out only once</a:t>
            </a:r>
            <a:endParaRPr/>
          </a:p>
          <a:p>
            <a:pPr marL="342900" indent="-342900">
              <a:lnSpc>
                <a:spcPct val="10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If static libraries are </a:t>
            </a:r>
            <a:r>
              <a:rPr lang="en-US"/>
              <a:t>used</a:t>
            </a:r>
            <a:r>
              <a:rPr lang="en-US" sz="3200">
                <a:solidFill>
                  <a:schemeClr val="dk1"/>
                </a:solidFill>
                <a:latin typeface="Calibri"/>
                <a:ea typeface="Calibri"/>
                <a:cs typeface="Calibri"/>
                <a:sym typeface="Calibri"/>
              </a:rPr>
              <a:t>, the linker will copy all the modules referenced by the program into the executable</a:t>
            </a:r>
            <a:endParaRPr/>
          </a:p>
          <a:p>
            <a:pPr marL="342900" indent="-342900">
              <a:lnSpc>
                <a:spcPct val="10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Static libraries </a:t>
            </a:r>
            <a:r>
              <a:rPr lang="en-US"/>
              <a:t>typically use a</a:t>
            </a:r>
            <a:r>
              <a:rPr lang="en-US" sz="3200">
                <a:solidFill>
                  <a:schemeClr val="dk1"/>
                </a:solidFill>
                <a:latin typeface="Calibri"/>
                <a:ea typeface="Calibri"/>
                <a:cs typeface="Calibri"/>
                <a:sym typeface="Calibri"/>
              </a:rPr>
              <a:t> </a:t>
            </a:r>
            <a:r>
              <a:rPr lang="en-US"/>
              <a:t>“</a:t>
            </a:r>
            <a:r>
              <a:rPr lang="en-US" sz="3200">
                <a:solidFill>
                  <a:schemeClr val="dk1"/>
                </a:solidFill>
                <a:latin typeface="Calibri"/>
                <a:ea typeface="Calibri"/>
                <a:cs typeface="Calibri"/>
                <a:sym typeface="Calibri"/>
              </a:rPr>
              <a:t>.a</a:t>
            </a:r>
            <a:r>
              <a:rPr lang="en-US"/>
              <a:t>”</a:t>
            </a:r>
            <a:r>
              <a:rPr lang="en-US" sz="3200">
                <a:solidFill>
                  <a:schemeClr val="dk1"/>
                </a:solidFill>
                <a:latin typeface="Calibri"/>
                <a:ea typeface="Calibri"/>
                <a:cs typeface="Calibri"/>
                <a:sym typeface="Calibri"/>
              </a:rPr>
              <a:t> file extension</a:t>
            </a:r>
            <a:endParaRPr/>
          </a:p>
          <a:p>
            <a:pPr marL="342900" indent="-342900">
              <a:lnSpc>
                <a:spcPct val="100000"/>
              </a:lnSpc>
              <a:spcBef>
                <a:spcPts val="640"/>
              </a:spcBef>
              <a:buClr>
                <a:schemeClr val="dk1"/>
              </a:buClr>
              <a:buSzPts val="800"/>
              <a:buNone/>
            </a:pPr>
            <a:endParaRPr sz="3200">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Dynamic Linking</a:t>
            </a:r>
            <a:endParaRPr/>
          </a:p>
        </p:txBody>
      </p:sp>
      <p:sp>
        <p:nvSpPr>
          <p:cNvPr id="178" name="Google Shape;178;p31"/>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3200"/>
              <a:buFont typeface="Arial"/>
              <a:buChar char="•"/>
            </a:pPr>
            <a:r>
              <a:rPr lang="en-US" sz="3200">
                <a:solidFill>
                  <a:schemeClr val="dk1"/>
                </a:solidFill>
                <a:latin typeface="Calibri"/>
                <a:ea typeface="Calibri"/>
                <a:cs typeface="Calibri"/>
                <a:sym typeface="Calibri"/>
              </a:rPr>
              <a:t>Allows a process to add, remove, replace or</a:t>
            </a:r>
            <a:endParaRPr/>
          </a:p>
          <a:p>
            <a:pPr marL="609600" indent="-609600">
              <a:lnSpc>
                <a:spcPct val="80000"/>
              </a:lnSpc>
              <a:spcBef>
                <a:spcPts val="640"/>
              </a:spcBef>
              <a:buClr>
                <a:schemeClr val="dk1"/>
              </a:buClr>
              <a:buSzPts val="800"/>
              <a:buNone/>
            </a:pPr>
            <a:r>
              <a:rPr lang="en-US" sz="3200">
                <a:solidFill>
                  <a:schemeClr val="dk1"/>
                </a:solidFill>
                <a:latin typeface="Calibri"/>
                <a:ea typeface="Calibri"/>
                <a:cs typeface="Calibri"/>
                <a:sym typeface="Calibri"/>
              </a:rPr>
              <a:t>relocate object modules during its execution.</a:t>
            </a:r>
            <a:endParaRPr/>
          </a:p>
          <a:p>
            <a:pPr marL="342900" indent="-342900">
              <a:lnSpc>
                <a:spcPct val="8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If shared (dynamic) libraries are </a:t>
            </a:r>
            <a:r>
              <a:rPr lang="en-US"/>
              <a:t>used</a:t>
            </a:r>
            <a:r>
              <a:rPr lang="en-US" sz="3200">
                <a:solidFill>
                  <a:schemeClr val="dk1"/>
                </a:solidFill>
                <a:latin typeface="Calibri"/>
                <a:ea typeface="Calibri"/>
                <a:cs typeface="Calibri"/>
                <a:sym typeface="Calibri"/>
              </a:rPr>
              <a:t>: </a:t>
            </a:r>
            <a:endParaRPr/>
          </a:p>
          <a:p>
            <a:pPr marL="742950" lvl="1" indent="-285750">
              <a:lnSpc>
                <a:spcPct val="80000"/>
              </a:lnSpc>
              <a:spcBef>
                <a:spcPts val="560"/>
              </a:spcBef>
              <a:buClr>
                <a:schemeClr val="dk1"/>
              </a:buClr>
              <a:buSzPts val="2800"/>
              <a:buFont typeface="Arial"/>
              <a:buChar char="–"/>
            </a:pPr>
            <a:r>
              <a:rPr lang="en-US" sz="2800">
                <a:solidFill>
                  <a:schemeClr val="dk1"/>
                </a:solidFill>
                <a:latin typeface="Calibri"/>
                <a:ea typeface="Calibri"/>
                <a:cs typeface="Calibri"/>
                <a:sym typeface="Calibri"/>
              </a:rPr>
              <a:t>Only copy a little reference information when the executable file is created</a:t>
            </a:r>
            <a:endParaRPr/>
          </a:p>
          <a:p>
            <a:pPr marL="742950" lvl="1" indent="-285750">
              <a:lnSpc>
                <a:spcPct val="80000"/>
              </a:lnSpc>
              <a:spcBef>
                <a:spcPts val="560"/>
              </a:spcBef>
              <a:buClr>
                <a:schemeClr val="dk1"/>
              </a:buClr>
              <a:buSzPts val="2800"/>
              <a:buFont typeface="Arial"/>
              <a:buChar char="–"/>
            </a:pPr>
            <a:r>
              <a:rPr lang="en-US" sz="2800">
                <a:solidFill>
                  <a:schemeClr val="dk1"/>
                </a:solidFill>
                <a:latin typeface="Calibri"/>
                <a:ea typeface="Calibri"/>
                <a:cs typeface="Calibri"/>
                <a:sym typeface="Calibri"/>
              </a:rPr>
              <a:t>Complete the linking during loading time or running time</a:t>
            </a:r>
            <a:endParaRPr/>
          </a:p>
          <a:p>
            <a:pPr marL="342900" indent="-342900">
              <a:lnSpc>
                <a:spcPct val="8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Dynamic libraries </a:t>
            </a:r>
            <a:r>
              <a:rPr lang="en-US"/>
              <a:t>typically use a</a:t>
            </a:r>
            <a:r>
              <a:rPr lang="en-US" sz="3200">
                <a:solidFill>
                  <a:schemeClr val="dk1"/>
                </a:solidFill>
                <a:latin typeface="Calibri"/>
                <a:ea typeface="Calibri"/>
                <a:cs typeface="Calibri"/>
                <a:sym typeface="Calibri"/>
              </a:rPr>
              <a:t> </a:t>
            </a:r>
            <a:r>
              <a:rPr lang="en-US"/>
              <a:t>“</a:t>
            </a:r>
            <a:r>
              <a:rPr lang="en-US" sz="3200">
                <a:solidFill>
                  <a:schemeClr val="dk1"/>
                </a:solidFill>
                <a:latin typeface="Calibri"/>
                <a:ea typeface="Calibri"/>
                <a:cs typeface="Calibri"/>
                <a:sym typeface="Calibri"/>
              </a:rPr>
              <a:t>.so</a:t>
            </a:r>
            <a:r>
              <a:rPr lang="en-US"/>
              <a:t>”</a:t>
            </a:r>
            <a:r>
              <a:rPr lang="en-US" sz="3200">
                <a:solidFill>
                  <a:schemeClr val="dk1"/>
                </a:solidFill>
                <a:latin typeface="Calibri"/>
                <a:ea typeface="Calibri"/>
                <a:cs typeface="Calibri"/>
                <a:sym typeface="Calibri"/>
              </a:rPr>
              <a:t> file extension</a:t>
            </a:r>
            <a:endParaRPr/>
          </a:p>
          <a:p>
            <a:pPr marL="1009650" lvl="1" indent="-615950">
              <a:lnSpc>
                <a:spcPct val="80000"/>
              </a:lnSpc>
              <a:spcBef>
                <a:spcPts val="560"/>
              </a:spcBef>
              <a:buClr>
                <a:schemeClr val="dk1"/>
              </a:buClr>
              <a:buSzPts val="2800"/>
              <a:buFont typeface="Arial"/>
              <a:buChar char="–"/>
            </a:pPr>
            <a:r>
              <a:rPr lang="en-US" sz="2800">
                <a:solidFill>
                  <a:schemeClr val="dk1"/>
                </a:solidFill>
                <a:latin typeface="Calibri"/>
                <a:ea typeface="Calibri"/>
                <a:cs typeface="Calibri"/>
                <a:sym typeface="Calibri"/>
              </a:rPr>
              <a:t>.dll on Windows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Linking and Loading</a:t>
            </a:r>
            <a:endParaRPr/>
          </a:p>
        </p:txBody>
      </p:sp>
      <p:sp>
        <p:nvSpPr>
          <p:cNvPr id="184" name="Google Shape;184;p32"/>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800"/>
              <a:buFont typeface="Arial"/>
              <a:buChar char="•"/>
            </a:pPr>
            <a:r>
              <a:rPr lang="en-US">
                <a:solidFill>
                  <a:schemeClr val="dk1"/>
                </a:solidFill>
                <a:latin typeface="Calibri"/>
                <a:ea typeface="Calibri"/>
                <a:cs typeface="Calibri"/>
                <a:sym typeface="Calibri"/>
              </a:rPr>
              <a:t>Linker collects procedures and links together the object modules into one executable program </a:t>
            </a:r>
            <a:endParaRPr/>
          </a:p>
          <a:p>
            <a:pPr marL="342900" indent="-342900">
              <a:lnSpc>
                <a:spcPct val="100000"/>
              </a:lnSpc>
              <a:spcBef>
                <a:spcPts val="720"/>
              </a:spcBef>
              <a:buClr>
                <a:schemeClr val="dk1"/>
              </a:buClr>
              <a:buSzPts val="3600"/>
              <a:buFont typeface="Arial"/>
              <a:buChar char="•"/>
            </a:pPr>
            <a:r>
              <a:rPr lang="en-US">
                <a:solidFill>
                  <a:schemeClr val="dk1"/>
                </a:solidFill>
                <a:latin typeface="Calibri"/>
                <a:ea typeface="Calibri"/>
                <a:cs typeface="Calibri"/>
                <a:sym typeface="Calibri"/>
              </a:rPr>
              <a:t>Why isn't everything written as just one </a:t>
            </a:r>
            <a:r>
              <a:rPr lang="en-US" sz="3600">
                <a:solidFill>
                  <a:schemeClr val="dk1"/>
                </a:solidFill>
                <a:latin typeface="Calibri"/>
                <a:ea typeface="Calibri"/>
                <a:cs typeface="Calibri"/>
                <a:sym typeface="Calibri"/>
              </a:rPr>
              <a:t>big</a:t>
            </a:r>
            <a:r>
              <a:rPr lang="en-US">
                <a:solidFill>
                  <a:schemeClr val="dk1"/>
                </a:solidFill>
                <a:latin typeface="Calibri"/>
                <a:ea typeface="Calibri"/>
                <a:cs typeface="Calibri"/>
                <a:sym typeface="Calibri"/>
              </a:rPr>
              <a:t> program, saving the necessity of linking?</a:t>
            </a:r>
            <a:endParaRPr/>
          </a:p>
          <a:p>
            <a:pPr marL="742950" lvl="1" indent="-285750">
              <a:lnSpc>
                <a:spcPct val="100000"/>
              </a:lnSpc>
              <a:spcBef>
                <a:spcPts val="480"/>
              </a:spcBef>
              <a:buClr>
                <a:schemeClr val="dk1"/>
              </a:buClr>
              <a:buSzPts val="2400"/>
              <a:buFont typeface="Arial"/>
              <a:buChar char="–"/>
            </a:pPr>
            <a:r>
              <a:rPr lang="en-US">
                <a:solidFill>
                  <a:schemeClr val="dk1"/>
                </a:solidFill>
                <a:latin typeface="Calibri"/>
                <a:ea typeface="Calibri"/>
                <a:cs typeface="Calibri"/>
                <a:sym typeface="Calibri"/>
              </a:rPr>
              <a:t>Efficiency: if just one function is changed in a 100K line program, why recompile the whole program? Just recompile the one function and relink. </a:t>
            </a:r>
            <a:endParaRPr/>
          </a:p>
          <a:p>
            <a:pPr marL="742950" lvl="1" indent="-285750">
              <a:lnSpc>
                <a:spcPct val="100000"/>
              </a:lnSpc>
              <a:spcBef>
                <a:spcPts val="480"/>
              </a:spcBef>
              <a:buClr>
                <a:schemeClr val="dk1"/>
              </a:buClr>
              <a:buSzPts val="2400"/>
              <a:buFont typeface="Arial"/>
              <a:buChar char="–"/>
            </a:pPr>
            <a:r>
              <a:rPr lang="en-US"/>
              <a:t>Use a new library without recompiling / redistributing</a:t>
            </a:r>
            <a:endParaRPr/>
          </a:p>
          <a:p>
            <a:pPr marL="742950" lvl="1" indent="-285750">
              <a:lnSpc>
                <a:spcPct val="100000"/>
              </a:lnSpc>
              <a:spcBef>
                <a:spcPts val="480"/>
              </a:spcBef>
              <a:buSzPts val="2400"/>
              <a:buChar char="–"/>
            </a:pPr>
            <a:r>
              <a:rPr lang="en-US"/>
              <a:t>Avoid reading absolutely everything into memory</a:t>
            </a:r>
            <a:endParaRPr/>
          </a:p>
          <a:p>
            <a:pPr marL="742950" lvl="1" indent="-285750">
              <a:lnSpc>
                <a:spcPct val="100000"/>
              </a:lnSpc>
              <a:spcBef>
                <a:spcPts val="480"/>
              </a:spcBef>
              <a:buSzPts val="2400"/>
              <a:buChar char="–"/>
            </a:pPr>
            <a:r>
              <a:rPr lang="en-US"/>
              <a:t>Allow programs to share the memory used by the library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Basic Shell Commands</a:t>
            </a:r>
            <a:endParaRPr/>
          </a:p>
        </p:txBody>
      </p:sp>
      <p:sp>
        <p:nvSpPr>
          <p:cNvPr id="253" name="Google Shape;253;p37"/>
          <p:cNvSpPr txBox="1">
            <a:spLocks noGrp="1"/>
          </p:cNvSpPr>
          <p:nvPr>
            <p:ph type="body" idx="1"/>
          </p:nvPr>
        </p:nvSpPr>
        <p:spPr>
          <a:xfrm>
            <a:off x="839571" y="1825625"/>
            <a:ext cx="5180251"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man</a:t>
            </a:r>
            <a:endParaRPr/>
          </a:p>
          <a:p>
            <a:pPr marL="228531" indent="-228531">
              <a:buClr>
                <a:schemeClr val="dk1"/>
              </a:buClr>
              <a:buSzPts val="2700"/>
            </a:pPr>
            <a:r>
              <a:rPr lang="en-US"/>
              <a:t>cat</a:t>
            </a:r>
            <a:endParaRPr/>
          </a:p>
          <a:p>
            <a:pPr marL="228531" indent="-228531">
              <a:buClr>
                <a:schemeClr val="dk1"/>
              </a:buClr>
              <a:buSzPts val="2700"/>
            </a:pPr>
            <a:r>
              <a:rPr lang="en-US"/>
              <a:t>head</a:t>
            </a:r>
            <a:endParaRPr/>
          </a:p>
          <a:p>
            <a:pPr marL="228531" indent="-228531">
              <a:buClr>
                <a:schemeClr val="dk1"/>
              </a:buClr>
              <a:buSzPts val="2700"/>
            </a:pPr>
            <a:r>
              <a:rPr lang="en-US"/>
              <a:t>tail</a:t>
            </a:r>
            <a:endParaRPr/>
          </a:p>
          <a:p>
            <a:pPr marL="228531" indent="-228531">
              <a:buClr>
                <a:schemeClr val="dk1"/>
              </a:buClr>
              <a:buSzPts val="2700"/>
            </a:pPr>
            <a:r>
              <a:rPr lang="en-US"/>
              <a:t>du</a:t>
            </a:r>
            <a:endParaRPr/>
          </a:p>
          <a:p>
            <a:pPr marL="228531" indent="-228531">
              <a:buClr>
                <a:schemeClr val="dk1"/>
              </a:buClr>
              <a:buSzPts val="2700"/>
            </a:pPr>
            <a:r>
              <a:rPr lang="en-US"/>
              <a:t>ps</a:t>
            </a:r>
            <a:endParaRPr/>
          </a:p>
        </p:txBody>
      </p:sp>
      <p:sp>
        <p:nvSpPr>
          <p:cNvPr id="254" name="Google Shape;254;p37"/>
          <p:cNvSpPr txBox="1">
            <a:spLocks noGrp="1"/>
          </p:cNvSpPr>
          <p:nvPr>
            <p:ph type="body" idx="2"/>
          </p:nvPr>
        </p:nvSpPr>
        <p:spPr>
          <a:xfrm>
            <a:off x="6172181" y="1825625"/>
            <a:ext cx="5180251"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kill</a:t>
            </a:r>
            <a:endParaRPr/>
          </a:p>
          <a:p>
            <a:pPr marL="228531" indent="-228531">
              <a:buClr>
                <a:schemeClr val="dk1"/>
              </a:buClr>
              <a:buSzPts val="2700"/>
            </a:pPr>
            <a:r>
              <a:rPr lang="en-US"/>
              <a:t>diff</a:t>
            </a:r>
            <a:endParaRPr/>
          </a:p>
          <a:p>
            <a:pPr marL="228531" indent="-228531">
              <a:buClr>
                <a:schemeClr val="dk1"/>
              </a:buClr>
              <a:buSzPts val="2700"/>
            </a:pPr>
            <a:r>
              <a:rPr lang="en-US"/>
              <a:t>cmp</a:t>
            </a:r>
            <a:endParaRPr/>
          </a:p>
          <a:p>
            <a:pPr marL="228531" indent="-228531">
              <a:buClr>
                <a:schemeClr val="dk1"/>
              </a:buClr>
              <a:buSzPts val="2700"/>
            </a:pPr>
            <a:r>
              <a:rPr lang="en-US"/>
              <a:t>wc</a:t>
            </a:r>
            <a:endParaRPr/>
          </a:p>
          <a:p>
            <a:pPr marL="228531" indent="-228531">
              <a:buClr>
                <a:schemeClr val="dk1"/>
              </a:buClr>
              <a:buSzPts val="2700"/>
            </a:pPr>
            <a:r>
              <a:rPr lang="en-US"/>
              <a:t>sort</a:t>
            </a:r>
            <a:endParaRPr/>
          </a:p>
          <a:p>
            <a:pPr marL="228531" indent="-228531">
              <a:buClr>
                <a:schemeClr val="dk1"/>
              </a:buClr>
              <a:buSzPts val="2700"/>
            </a:pPr>
            <a:r>
              <a:rPr lang="en-US"/>
              <a:t>echo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Arimo"/>
                <a:ea typeface="Arimo"/>
                <a:cs typeface="Arimo"/>
                <a:sym typeface="Arimo"/>
              </a:rPr>
              <a:t>Dynamic linking</a:t>
            </a:r>
            <a:endParaRPr/>
          </a:p>
        </p:txBody>
      </p:sp>
      <p:sp>
        <p:nvSpPr>
          <p:cNvPr id="195" name="Google Shape;195;p3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800"/>
              <a:buFont typeface="Arial"/>
              <a:buChar char="•"/>
            </a:pPr>
            <a:r>
              <a:rPr lang="en-US">
                <a:solidFill>
                  <a:schemeClr val="dk1"/>
                </a:solidFill>
                <a:latin typeface="Calibri"/>
                <a:ea typeface="Calibri"/>
                <a:cs typeface="Calibri"/>
                <a:sym typeface="Calibri"/>
              </a:rPr>
              <a:t>Unix systems: Code is typically compiled as a dynamic shared object (DSO)</a:t>
            </a:r>
            <a:endParaRPr/>
          </a:p>
          <a:p>
            <a:pPr marL="342900" indent="-342900">
              <a:lnSpc>
                <a:spcPct val="100000"/>
              </a:lnSpc>
              <a:spcBef>
                <a:spcPts val="560"/>
              </a:spcBef>
              <a:buClr>
                <a:schemeClr val="dk1"/>
              </a:buClr>
              <a:buSzPts val="2800"/>
              <a:buFont typeface="Arial"/>
              <a:buChar char="•"/>
            </a:pPr>
            <a:r>
              <a:rPr lang="en-US">
                <a:solidFill>
                  <a:schemeClr val="dk1"/>
                </a:solidFill>
                <a:latin typeface="Calibri"/>
                <a:ea typeface="Calibri"/>
                <a:cs typeface="Calibri"/>
                <a:sym typeface="Calibri"/>
              </a:rPr>
              <a:t>Dynamic vs. static linking resulting size</a:t>
            </a:r>
            <a:br>
              <a:rPr lang="en-US">
                <a:solidFill>
                  <a:schemeClr val="dk1"/>
                </a:solidFill>
                <a:latin typeface="Arimo"/>
                <a:ea typeface="Arimo"/>
                <a:cs typeface="Arimo"/>
                <a:sym typeface="Arimo"/>
              </a:rPr>
            </a:br>
            <a:r>
              <a:rPr lang="en-US" sz="2000" b="1">
                <a:solidFill>
                  <a:schemeClr val="dk1"/>
                </a:solidFill>
                <a:latin typeface="Courier New"/>
                <a:ea typeface="Courier New"/>
                <a:cs typeface="Courier New"/>
                <a:sym typeface="Courier New"/>
              </a:rPr>
              <a:t>$ gcc -static hello.c -o hello-static </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 gcc hello.c -o hello-dynamic </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 ls -l hello</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     80 hello.c </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  13724 hello-dynamic</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1688756 hello-static</a:t>
            </a:r>
            <a:endParaRPr/>
          </a:p>
          <a:p>
            <a:pPr marL="342900" indent="-342900">
              <a:lnSpc>
                <a:spcPct val="100000"/>
              </a:lnSpc>
              <a:spcBef>
                <a:spcPts val="560"/>
              </a:spcBef>
              <a:buClr>
                <a:schemeClr val="dk1"/>
              </a:buClr>
              <a:buSzPts val="3200"/>
              <a:buFont typeface="Arial"/>
              <a:buChar char="•"/>
            </a:pPr>
            <a:r>
              <a:rPr lang="en-US">
                <a:latin typeface="Calibri"/>
                <a:ea typeface="Calibri"/>
                <a:cs typeface="Calibri"/>
                <a:sym typeface="Calibri"/>
              </a:rPr>
              <a:t>Pros and cons?</a:t>
            </a:r>
            <a:endParaRPr u="none" strike="noStrike" cap="none">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Advantages of dynamic linking</a:t>
            </a:r>
            <a:endParaRPr/>
          </a:p>
        </p:txBody>
      </p:sp>
      <p:sp>
        <p:nvSpPr>
          <p:cNvPr id="201" name="Google Shape;201;p35"/>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800"/>
              <a:buFont typeface="Arial"/>
              <a:buChar char="•"/>
            </a:pPr>
            <a:r>
              <a:rPr lang="en-US">
                <a:solidFill>
                  <a:schemeClr val="dk1"/>
                </a:solidFill>
                <a:latin typeface="Calibri"/>
                <a:ea typeface="Calibri"/>
                <a:cs typeface="Calibri"/>
                <a:sym typeface="Calibri"/>
              </a:rPr>
              <a:t>The executable is typically smaller </a:t>
            </a:r>
            <a:endParaRPr/>
          </a:p>
          <a:p>
            <a:pPr marL="342900" indent="-342900">
              <a:lnSpc>
                <a:spcPct val="100000"/>
              </a:lnSpc>
              <a:spcBef>
                <a:spcPts val="560"/>
              </a:spcBef>
              <a:buClr>
                <a:schemeClr val="dk1"/>
              </a:buClr>
              <a:buSzPts val="2800"/>
              <a:buFont typeface="Arial"/>
              <a:buChar char="•"/>
            </a:pPr>
            <a:r>
              <a:rPr lang="en-US">
                <a:solidFill>
                  <a:schemeClr val="dk1"/>
                </a:solidFill>
                <a:latin typeface="Calibri"/>
                <a:ea typeface="Calibri"/>
                <a:cs typeface="Calibri"/>
                <a:sym typeface="Calibri"/>
              </a:rPr>
              <a:t>When the library is changed, the code that references it does not usually need to be recompiled</a:t>
            </a:r>
            <a:endParaRPr/>
          </a:p>
          <a:p>
            <a:pPr marL="342900" indent="-342900">
              <a:lnSpc>
                <a:spcPct val="100000"/>
              </a:lnSpc>
              <a:spcBef>
                <a:spcPts val="560"/>
              </a:spcBef>
              <a:buClr>
                <a:schemeClr val="dk1"/>
              </a:buClr>
              <a:buSzPts val="2800"/>
              <a:buFont typeface="Arial"/>
              <a:buChar char="•"/>
            </a:pPr>
            <a:r>
              <a:rPr lang="en-US">
                <a:solidFill>
                  <a:schemeClr val="dk1"/>
                </a:solidFill>
                <a:latin typeface="Calibri"/>
                <a:ea typeface="Calibri"/>
                <a:cs typeface="Calibri"/>
                <a:sym typeface="Calibri"/>
              </a:rPr>
              <a:t>The executable accesses the .so at run time; therefore, multiple programs can access the same .so at the same time</a:t>
            </a:r>
            <a:endParaRPr/>
          </a:p>
          <a:p>
            <a:pPr marL="742950" lvl="1" indent="-285750">
              <a:lnSpc>
                <a:spcPct val="100000"/>
              </a:lnSpc>
              <a:spcBef>
                <a:spcPts val="480"/>
              </a:spcBef>
              <a:buClr>
                <a:schemeClr val="dk1"/>
              </a:buClr>
              <a:buSzPts val="2400"/>
              <a:buFont typeface="Arial"/>
              <a:buChar char="–"/>
            </a:pPr>
            <a:r>
              <a:rPr lang="en-US">
                <a:solidFill>
                  <a:schemeClr val="dk1"/>
                </a:solidFill>
                <a:latin typeface="Calibri"/>
                <a:ea typeface="Calibri"/>
                <a:cs typeface="Calibri"/>
                <a:sym typeface="Calibri"/>
              </a:rPr>
              <a:t>Memory footprint amortized across all programs using the same .so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Smaller is more efficient</a:t>
            </a:r>
            <a:endParaRPr/>
          </a:p>
        </p:txBody>
      </p:sp>
      <p:sp>
        <p:nvSpPr>
          <p:cNvPr id="207" name="Google Shape;207;p36"/>
          <p:cNvSpPr/>
          <p:nvPr/>
        </p:nvSpPr>
        <p:spPr>
          <a:xfrm>
            <a:off x="2209800" y="17526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08" name="Google Shape;208;p36"/>
          <p:cNvSpPr/>
          <p:nvPr/>
        </p:nvSpPr>
        <p:spPr>
          <a:xfrm>
            <a:off x="2209800" y="2819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sp>
        <p:nvSpPr>
          <p:cNvPr id="209" name="Google Shape;209;p36"/>
          <p:cNvSpPr/>
          <p:nvPr/>
        </p:nvSpPr>
        <p:spPr>
          <a:xfrm>
            <a:off x="2209800" y="4343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10" name="Google Shape;210;p36"/>
          <p:cNvSpPr/>
          <p:nvPr/>
        </p:nvSpPr>
        <p:spPr>
          <a:xfrm>
            <a:off x="3886200" y="2438400"/>
            <a:ext cx="1828800" cy="762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static linking</a:t>
            </a:r>
            <a:endParaRPr/>
          </a:p>
        </p:txBody>
      </p:sp>
      <p:sp>
        <p:nvSpPr>
          <p:cNvPr id="211" name="Google Shape;211;p36"/>
          <p:cNvSpPr/>
          <p:nvPr/>
        </p:nvSpPr>
        <p:spPr>
          <a:xfrm>
            <a:off x="6858000" y="1752601"/>
            <a:ext cx="1447800" cy="2133599"/>
          </a:xfrm>
          <a:prstGeom prst="rect">
            <a:avLst/>
          </a:prstGeom>
          <a:solidFill>
            <a:schemeClr val="folHlink"/>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212" name="Google Shape;212;p36"/>
          <p:cNvSpPr/>
          <p:nvPr/>
        </p:nvSpPr>
        <p:spPr>
          <a:xfrm>
            <a:off x="7162800" y="19050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13" name="Google Shape;213;p36"/>
          <p:cNvSpPr/>
          <p:nvPr/>
        </p:nvSpPr>
        <p:spPr>
          <a:xfrm>
            <a:off x="7162800" y="28956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cxnSp>
        <p:nvCxnSpPr>
          <p:cNvPr id="214" name="Google Shape;214;p36"/>
          <p:cNvCxnSpPr/>
          <p:nvPr/>
        </p:nvCxnSpPr>
        <p:spPr>
          <a:xfrm>
            <a:off x="3124201" y="2209800"/>
            <a:ext cx="838199" cy="457200"/>
          </a:xfrm>
          <a:prstGeom prst="straightConnector1">
            <a:avLst/>
          </a:prstGeom>
          <a:noFill/>
          <a:ln w="9525" cap="flat" cmpd="sng">
            <a:solidFill>
              <a:schemeClr val="dk1"/>
            </a:solidFill>
            <a:prstDash val="solid"/>
            <a:round/>
            <a:headEnd type="none" w="sm" len="sm"/>
            <a:tailEnd type="triangle" w="lg" len="lg"/>
          </a:ln>
        </p:spPr>
      </p:cxnSp>
      <p:cxnSp>
        <p:nvCxnSpPr>
          <p:cNvPr id="215" name="Google Shape;215;p36"/>
          <p:cNvCxnSpPr/>
          <p:nvPr/>
        </p:nvCxnSpPr>
        <p:spPr>
          <a:xfrm rot="10800000" flipH="1">
            <a:off x="3124200" y="2895599"/>
            <a:ext cx="762000" cy="381000"/>
          </a:xfrm>
          <a:prstGeom prst="straightConnector1">
            <a:avLst/>
          </a:prstGeom>
          <a:noFill/>
          <a:ln w="9525" cap="flat" cmpd="sng">
            <a:solidFill>
              <a:schemeClr val="dk1"/>
            </a:solidFill>
            <a:prstDash val="solid"/>
            <a:round/>
            <a:headEnd type="none" w="sm" len="sm"/>
            <a:tailEnd type="triangle" w="lg" len="lg"/>
          </a:ln>
        </p:spPr>
      </p:cxnSp>
      <p:cxnSp>
        <p:nvCxnSpPr>
          <p:cNvPr id="216" name="Google Shape;216;p36"/>
          <p:cNvCxnSpPr/>
          <p:nvPr/>
        </p:nvCxnSpPr>
        <p:spPr>
          <a:xfrm>
            <a:off x="5715000" y="2819400"/>
            <a:ext cx="1143000" cy="0"/>
          </a:xfrm>
          <a:prstGeom prst="straightConnector1">
            <a:avLst/>
          </a:prstGeom>
          <a:noFill/>
          <a:ln w="9525" cap="flat" cmpd="sng">
            <a:solidFill>
              <a:schemeClr val="dk1"/>
            </a:solidFill>
            <a:prstDash val="solid"/>
            <a:round/>
            <a:headEnd type="none" w="sm" len="sm"/>
            <a:tailEnd type="triangle" w="lg" len="lg"/>
          </a:ln>
        </p:spPr>
      </p:cxnSp>
      <p:sp>
        <p:nvSpPr>
          <p:cNvPr id="217" name="Google Shape;217;p36"/>
          <p:cNvSpPr/>
          <p:nvPr/>
        </p:nvSpPr>
        <p:spPr>
          <a:xfrm>
            <a:off x="3810000" y="4876800"/>
            <a:ext cx="1828800" cy="762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dynamic linking</a:t>
            </a:r>
            <a:endParaRPr/>
          </a:p>
        </p:txBody>
      </p:sp>
      <p:cxnSp>
        <p:nvCxnSpPr>
          <p:cNvPr id="218" name="Google Shape;218;p36"/>
          <p:cNvCxnSpPr/>
          <p:nvPr/>
        </p:nvCxnSpPr>
        <p:spPr>
          <a:xfrm>
            <a:off x="3124200" y="4800601"/>
            <a:ext cx="762000" cy="304799"/>
          </a:xfrm>
          <a:prstGeom prst="straightConnector1">
            <a:avLst/>
          </a:prstGeom>
          <a:noFill/>
          <a:ln w="9525" cap="flat" cmpd="sng">
            <a:solidFill>
              <a:schemeClr val="dk1"/>
            </a:solidFill>
            <a:prstDash val="solid"/>
            <a:round/>
            <a:headEnd type="none" w="sm" len="sm"/>
            <a:tailEnd type="triangle" w="lg" len="lg"/>
          </a:ln>
        </p:spPr>
      </p:cxnSp>
      <p:cxnSp>
        <p:nvCxnSpPr>
          <p:cNvPr id="219" name="Google Shape;219;p36"/>
          <p:cNvCxnSpPr/>
          <p:nvPr/>
        </p:nvCxnSpPr>
        <p:spPr>
          <a:xfrm rot="10800000" flipH="1">
            <a:off x="3124201" y="5333999"/>
            <a:ext cx="685799" cy="228600"/>
          </a:xfrm>
          <a:prstGeom prst="straightConnector1">
            <a:avLst/>
          </a:prstGeom>
          <a:noFill/>
          <a:ln w="9525" cap="flat" cmpd="sng">
            <a:solidFill>
              <a:schemeClr val="dk1"/>
            </a:solidFill>
            <a:prstDash val="solid"/>
            <a:round/>
            <a:headEnd type="none" w="sm" len="sm"/>
            <a:tailEnd type="triangle" w="lg" len="lg"/>
          </a:ln>
        </p:spPr>
      </p:cxnSp>
      <p:sp>
        <p:nvSpPr>
          <p:cNvPr id="220" name="Google Shape;220;p36"/>
          <p:cNvSpPr/>
          <p:nvPr/>
        </p:nvSpPr>
        <p:spPr>
          <a:xfrm>
            <a:off x="6858000" y="4267200"/>
            <a:ext cx="1447800" cy="1447800"/>
          </a:xfrm>
          <a:prstGeom prst="rect">
            <a:avLst/>
          </a:prstGeom>
          <a:solidFill>
            <a:schemeClr val="folHlink"/>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221" name="Google Shape;221;p36"/>
          <p:cNvSpPr/>
          <p:nvPr/>
        </p:nvSpPr>
        <p:spPr>
          <a:xfrm>
            <a:off x="7162800" y="4343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22" name="Google Shape;222;p36"/>
          <p:cNvSpPr/>
          <p:nvPr/>
        </p:nvSpPr>
        <p:spPr>
          <a:xfrm>
            <a:off x="7162800" y="5334001"/>
            <a:ext cx="914400" cy="304799"/>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pointer</a:t>
            </a:r>
            <a:endParaRPr/>
          </a:p>
        </p:txBody>
      </p:sp>
      <p:sp>
        <p:nvSpPr>
          <p:cNvPr id="223" name="Google Shape;223;p36"/>
          <p:cNvSpPr/>
          <p:nvPr/>
        </p:nvSpPr>
        <p:spPr>
          <a:xfrm>
            <a:off x="8991600" y="5715001"/>
            <a:ext cx="1143000" cy="838199"/>
          </a:xfrm>
          <a:prstGeom prst="rect">
            <a:avLst/>
          </a:prstGeom>
          <a:solidFill>
            <a:srgbClr val="FFFF00"/>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shared</a:t>
            </a:r>
            <a:endParaRPr/>
          </a:p>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cxnSp>
        <p:nvCxnSpPr>
          <p:cNvPr id="224" name="Google Shape;224;p36"/>
          <p:cNvCxnSpPr/>
          <p:nvPr/>
        </p:nvCxnSpPr>
        <p:spPr>
          <a:xfrm>
            <a:off x="9448800" y="5486400"/>
            <a:ext cx="0" cy="228600"/>
          </a:xfrm>
          <a:prstGeom prst="straightConnector1">
            <a:avLst/>
          </a:prstGeom>
          <a:noFill/>
          <a:ln w="9525" cap="flat" cmpd="sng">
            <a:solidFill>
              <a:schemeClr val="dk1"/>
            </a:solidFill>
            <a:prstDash val="solid"/>
            <a:round/>
            <a:headEnd type="none" w="sm" len="sm"/>
            <a:tailEnd type="triangle" w="lg" len="lg"/>
          </a:ln>
        </p:spPr>
      </p:cxnSp>
      <p:cxnSp>
        <p:nvCxnSpPr>
          <p:cNvPr id="225" name="Google Shape;225;p36"/>
          <p:cNvCxnSpPr/>
          <p:nvPr/>
        </p:nvCxnSpPr>
        <p:spPr>
          <a:xfrm rot="10800000">
            <a:off x="8000999" y="5486400"/>
            <a:ext cx="1447800" cy="0"/>
          </a:xfrm>
          <a:prstGeom prst="straightConnector1">
            <a:avLst/>
          </a:prstGeom>
          <a:noFill/>
          <a:ln w="9525" cap="flat" cmpd="sng">
            <a:solidFill>
              <a:schemeClr val="dk1"/>
            </a:solidFill>
            <a:prstDash val="solid"/>
            <a:round/>
            <a:headEnd type="none" w="sm" len="sm"/>
            <a:tailEnd type="none" w="sm" len="sm"/>
          </a:ln>
        </p:spPr>
      </p:cxnSp>
      <p:cxnSp>
        <p:nvCxnSpPr>
          <p:cNvPr id="226" name="Google Shape;226;p36"/>
          <p:cNvCxnSpPr/>
          <p:nvPr/>
        </p:nvCxnSpPr>
        <p:spPr>
          <a:xfrm>
            <a:off x="5638801" y="5257800"/>
            <a:ext cx="1219199" cy="0"/>
          </a:xfrm>
          <a:prstGeom prst="straightConnector1">
            <a:avLst/>
          </a:prstGeom>
          <a:noFill/>
          <a:ln w="9525" cap="flat" cmpd="sng">
            <a:solidFill>
              <a:schemeClr val="dk1"/>
            </a:solidFill>
            <a:prstDash val="solid"/>
            <a:round/>
            <a:headEnd type="none" w="sm" len="sm"/>
            <a:tailEnd type="triangle" w="lg" len="lg"/>
          </a:ln>
        </p:spPr>
      </p:cxnSp>
      <p:sp>
        <p:nvSpPr>
          <p:cNvPr id="227" name="Google Shape;227;p36"/>
          <p:cNvSpPr txBox="1"/>
          <p:nvPr/>
        </p:nvSpPr>
        <p:spPr>
          <a:xfrm>
            <a:off x="8915401" y="3657600"/>
            <a:ext cx="1289049" cy="64135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a:solidFill>
                  <a:schemeClr val="dk1"/>
                </a:solidFill>
                <a:latin typeface="Calibri"/>
                <a:ea typeface="Calibri"/>
                <a:cs typeface="Calibri"/>
                <a:sym typeface="Calibri"/>
              </a:rPr>
              <a:t>executable</a:t>
            </a:r>
            <a:endParaRPr/>
          </a:p>
          <a:p>
            <a:pPr>
              <a:buClr>
                <a:schemeClr val="dk1"/>
              </a:buClr>
              <a:buSzPts val="450"/>
            </a:pPr>
            <a:r>
              <a:rPr lang="en-US">
                <a:solidFill>
                  <a:schemeClr val="dk1"/>
                </a:solidFill>
                <a:latin typeface="Calibri"/>
                <a:ea typeface="Calibri"/>
                <a:cs typeface="Calibri"/>
                <a:sym typeface="Calibri"/>
              </a:rPr>
              <a:t>      files</a:t>
            </a:r>
            <a:endParaRPr/>
          </a:p>
        </p:txBody>
      </p:sp>
      <p:cxnSp>
        <p:nvCxnSpPr>
          <p:cNvPr id="228" name="Google Shape;228;p36"/>
          <p:cNvCxnSpPr/>
          <p:nvPr/>
        </p:nvCxnSpPr>
        <p:spPr>
          <a:xfrm rot="10800000">
            <a:off x="8305801" y="3505201"/>
            <a:ext cx="609599" cy="304799"/>
          </a:xfrm>
          <a:prstGeom prst="straightConnector1">
            <a:avLst/>
          </a:prstGeom>
          <a:noFill/>
          <a:ln w="9525" cap="flat" cmpd="sng">
            <a:solidFill>
              <a:schemeClr val="dk1"/>
            </a:solidFill>
            <a:prstDash val="solid"/>
            <a:round/>
            <a:headEnd type="none" w="sm" len="sm"/>
            <a:tailEnd type="triangle" w="lg" len="lg"/>
          </a:ln>
        </p:spPr>
      </p:cxnSp>
      <p:cxnSp>
        <p:nvCxnSpPr>
          <p:cNvPr id="229" name="Google Shape;229;p36"/>
          <p:cNvCxnSpPr/>
          <p:nvPr/>
        </p:nvCxnSpPr>
        <p:spPr>
          <a:xfrm flipH="1">
            <a:off x="8305801" y="4038600"/>
            <a:ext cx="609599" cy="381000"/>
          </a:xfrm>
          <a:prstGeom prst="straightConnector1">
            <a:avLst/>
          </a:prstGeom>
          <a:noFill/>
          <a:ln w="9525" cap="flat" cmpd="sng">
            <a:solidFill>
              <a:schemeClr val="dk1"/>
            </a:solidFill>
            <a:prstDash val="solid"/>
            <a:round/>
            <a:headEnd type="none" w="sm" len="sm"/>
            <a:tailEnd type="triangle" w="lg" len="lg"/>
          </a:ln>
        </p:spPr>
      </p:cxnSp>
      <p:sp>
        <p:nvSpPr>
          <p:cNvPr id="230" name="Google Shape;230;p36"/>
          <p:cNvSpPr/>
          <p:nvPr/>
        </p:nvSpPr>
        <p:spPr>
          <a:xfrm>
            <a:off x="2209800" y="54102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990"/>
            </a:pPr>
            <a:r>
              <a:rPr lang="en-US" sz="3959">
                <a:solidFill>
                  <a:schemeClr val="dk1"/>
                </a:solidFill>
                <a:latin typeface="Calibri"/>
                <a:ea typeface="Calibri"/>
                <a:cs typeface="Calibri"/>
                <a:sym typeface="Calibri"/>
              </a:rPr>
              <a:t>Disadvantages of dynamic linking</a:t>
            </a:r>
            <a:endParaRPr/>
          </a:p>
        </p:txBody>
      </p:sp>
      <p:sp>
        <p:nvSpPr>
          <p:cNvPr id="236" name="Google Shape;236;p37"/>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921"/>
              <a:buFont typeface="Arial"/>
              <a:buChar char="•"/>
            </a:pPr>
            <a:r>
              <a:rPr lang="en-US" sz="2960"/>
              <a:t>(Slight) p</a:t>
            </a:r>
            <a:r>
              <a:rPr lang="en-US" sz="2960">
                <a:solidFill>
                  <a:schemeClr val="dk1"/>
                </a:solidFill>
                <a:latin typeface="Calibri"/>
                <a:ea typeface="Calibri"/>
                <a:cs typeface="Calibri"/>
                <a:sym typeface="Calibri"/>
              </a:rPr>
              <a:t>erformance hit</a:t>
            </a:r>
            <a:endParaRPr/>
          </a:p>
          <a:p>
            <a:pPr marL="742950" lvl="1" indent="-285750">
              <a:lnSpc>
                <a:spcPct val="100000"/>
              </a:lnSpc>
              <a:spcBef>
                <a:spcPts val="518"/>
              </a:spcBef>
              <a:buClr>
                <a:schemeClr val="dk1"/>
              </a:buClr>
              <a:buSzPts val="2580"/>
              <a:buFont typeface="Arial"/>
              <a:buChar char="–"/>
            </a:pPr>
            <a:r>
              <a:rPr lang="en-US" sz="2590">
                <a:solidFill>
                  <a:schemeClr val="dk1"/>
                </a:solidFill>
                <a:latin typeface="Calibri"/>
                <a:ea typeface="Calibri"/>
                <a:cs typeface="Calibri"/>
                <a:sym typeface="Calibri"/>
              </a:rPr>
              <a:t>Need to load shared objects (at least once)</a:t>
            </a:r>
            <a:endParaRPr/>
          </a:p>
          <a:p>
            <a:pPr marL="742950" lvl="1" indent="-285750">
              <a:lnSpc>
                <a:spcPct val="100000"/>
              </a:lnSpc>
              <a:spcBef>
                <a:spcPts val="518"/>
              </a:spcBef>
              <a:buClr>
                <a:schemeClr val="dk1"/>
              </a:buClr>
              <a:buSzPts val="2580"/>
              <a:buFont typeface="Arial"/>
              <a:buChar char="–"/>
            </a:pPr>
            <a:r>
              <a:rPr lang="en-US" sz="2590">
                <a:solidFill>
                  <a:schemeClr val="dk1"/>
                </a:solidFill>
                <a:latin typeface="Calibri"/>
                <a:ea typeface="Calibri"/>
                <a:cs typeface="Calibri"/>
                <a:sym typeface="Calibri"/>
              </a:rPr>
              <a:t>Need to resolve addresses (once or every time)</a:t>
            </a:r>
            <a:endParaRPr/>
          </a:p>
          <a:p>
            <a:pPr marL="742950" lvl="1" indent="-285750">
              <a:lnSpc>
                <a:spcPct val="100000"/>
              </a:lnSpc>
              <a:spcBef>
                <a:spcPts val="518"/>
              </a:spcBef>
              <a:buClr>
                <a:schemeClr val="dk1"/>
              </a:buClr>
              <a:buSzPts val="2580"/>
              <a:buFont typeface="Arial"/>
              <a:buChar char="–"/>
            </a:pPr>
            <a:r>
              <a:rPr lang="en-US" sz="2590">
                <a:solidFill>
                  <a:schemeClr val="dk1"/>
                </a:solidFill>
                <a:latin typeface="Calibri"/>
                <a:ea typeface="Calibri"/>
                <a:cs typeface="Calibri"/>
                <a:sym typeface="Calibri"/>
              </a:rPr>
              <a:t>Remember back to the system call assignment… </a:t>
            </a:r>
            <a:endParaRPr/>
          </a:p>
          <a:p>
            <a:pPr marL="342900" indent="-342900">
              <a:lnSpc>
                <a:spcPct val="100000"/>
              </a:lnSpc>
              <a:spcBef>
                <a:spcPts val="592"/>
              </a:spcBef>
              <a:buClr>
                <a:schemeClr val="dk1"/>
              </a:buClr>
              <a:buSzPts val="2921"/>
              <a:buFont typeface="Arial"/>
              <a:buChar char="•"/>
            </a:pPr>
            <a:r>
              <a:rPr lang="en-US" sz="2960">
                <a:solidFill>
                  <a:schemeClr val="dk1"/>
                </a:solidFill>
                <a:latin typeface="Calibri"/>
                <a:ea typeface="Calibri"/>
                <a:cs typeface="Calibri"/>
                <a:sym typeface="Calibri"/>
              </a:rPr>
              <a:t>What if the necessary dynamic library is missing? </a:t>
            </a:r>
            <a:endParaRPr/>
          </a:p>
          <a:p>
            <a:pPr marL="342900" indent="-342900">
              <a:lnSpc>
                <a:spcPct val="100000"/>
              </a:lnSpc>
              <a:spcBef>
                <a:spcPts val="592"/>
              </a:spcBef>
              <a:buClr>
                <a:schemeClr val="dk1"/>
              </a:buClr>
              <a:buSzPts val="2921"/>
              <a:buFont typeface="Arial"/>
              <a:buChar char="•"/>
            </a:pPr>
            <a:r>
              <a:rPr lang="en-US" sz="2960">
                <a:solidFill>
                  <a:schemeClr val="dk1"/>
                </a:solidFill>
                <a:latin typeface="Calibri"/>
                <a:ea typeface="Calibri"/>
                <a:cs typeface="Calibri"/>
                <a:sym typeface="Calibri"/>
              </a:rPr>
              <a:t>What if we have the library, but it is the wrong version?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1835700" y="593367"/>
            <a:ext cx="8520600" cy="763500"/>
          </a:xfrm>
          <a:prstGeom prst="rect">
            <a:avLst/>
          </a:prstGeom>
        </p:spPr>
        <p:txBody>
          <a:bodyPr spcFirstLastPara="1" vert="horz" wrap="square" lIns="91425" tIns="91425" rIns="91425" bIns="91425" rtlCol="0" anchor="t" anchorCtr="0">
            <a:noAutofit/>
          </a:bodyPr>
          <a:lstStyle/>
          <a:p>
            <a:r>
              <a:rPr lang="en-US"/>
              <a:t>ldd</a:t>
            </a:r>
            <a:endParaRPr/>
          </a:p>
        </p:txBody>
      </p:sp>
      <p:sp>
        <p:nvSpPr>
          <p:cNvPr id="248" name="Google Shape;248;p39"/>
          <p:cNvSpPr txBox="1">
            <a:spLocks noGrp="1"/>
          </p:cNvSpPr>
          <p:nvPr>
            <p:ph type="body" idx="1"/>
          </p:nvPr>
        </p:nvSpPr>
        <p:spPr>
          <a:xfrm>
            <a:off x="1835700" y="1536631"/>
            <a:ext cx="8520600" cy="1198800"/>
          </a:xfrm>
          <a:prstGeom prst="rect">
            <a:avLst/>
          </a:prstGeom>
        </p:spPr>
        <p:txBody>
          <a:bodyPr spcFirstLastPara="1" vert="horz" wrap="square" lIns="91425" tIns="91425" rIns="91425" bIns="91425" rtlCol="0" anchor="t" anchorCtr="0">
            <a:noAutofit/>
          </a:bodyPr>
          <a:lstStyle/>
          <a:p>
            <a:pPr marL="457200" indent="-342900"/>
            <a:r>
              <a:rPr lang="en-US"/>
              <a:t>Usage: ldd ./my_program</a:t>
            </a:r>
            <a:endParaRPr/>
          </a:p>
          <a:p>
            <a:pPr marL="457200" indent="-342900"/>
            <a:r>
              <a:rPr lang="en-US"/>
              <a:t>Prints out the shared libraries used by a program</a:t>
            </a:r>
            <a:endParaRPr/>
          </a:p>
          <a:p>
            <a:pPr marL="457200" indent="0">
              <a:spcBef>
                <a:spcPts val="1600"/>
              </a:spcBef>
              <a:buNone/>
            </a:pPr>
            <a:endParaRPr/>
          </a:p>
          <a:p>
            <a:pPr marL="457200" indent="0">
              <a:spcBef>
                <a:spcPts val="1600"/>
              </a:spcBef>
              <a:spcAft>
                <a:spcPts val="1600"/>
              </a:spcAft>
              <a:buNone/>
            </a:pPr>
            <a:endParaRPr/>
          </a:p>
        </p:txBody>
      </p:sp>
      <p:sp>
        <p:nvSpPr>
          <p:cNvPr id="249" name="Google Shape;249;p39"/>
          <p:cNvSpPr txBox="1"/>
          <p:nvPr/>
        </p:nvSpPr>
        <p:spPr>
          <a:xfrm>
            <a:off x="2030925" y="2764250"/>
            <a:ext cx="7374600" cy="31563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n-US">
                <a:solidFill>
                  <a:schemeClr val="dk1"/>
                </a:solidFill>
                <a:latin typeface="Roboto Mono"/>
                <a:ea typeface="Roboto Mono"/>
                <a:cs typeface="Roboto Mono"/>
                <a:sym typeface="Roboto Mono"/>
              </a:rPr>
              <a:t>[tylerd@lnxsrv07 ~]$ ldd ./sfrob</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linux-vdso.so.1 =&gt;  (0x00007ffe749ec000)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librt.so.1 =&gt; /lib64/librt.so.1 (0x00007fe70f395000)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libdl.so.2 =&gt; /lib64/libdl.so.2 (0x00007fe70f191000)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libpthread.so.0 =&gt; /lib64/libpthread.so.0 (0x00007fe70ef75000)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libm.so.6 =&gt; /lib64/libm.so.6 (0x00007fe70ec73000)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libgcc_s.so.1 =&gt; /lib64/libgcc_s.so.1 (0x00007fe70ea5d000)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libc.so.6 =&gt; /lib64/libc.so.6 (0x00007fe70e68f000)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/lib64/ld-linux-x86-64.so.2 (0x00007fe70f59d000)</a:t>
            </a:r>
            <a:endParaRPr>
              <a:solidFill>
                <a:schemeClr val="dk1"/>
              </a:solidFill>
              <a:latin typeface="Roboto Mono"/>
              <a:ea typeface="Roboto Mono"/>
              <a:cs typeface="Roboto Mono"/>
              <a:sym typeface="Roboto Mono"/>
            </a:endParaRPr>
          </a:p>
          <a:p>
            <a:endParaRPr>
              <a:latin typeface="Roboto Mono"/>
              <a:ea typeface="Roboto Mono"/>
              <a:cs typeface="Roboto Mono"/>
              <a:sym typeface="Roboto Mono"/>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Dynamic Linking</a:t>
            </a:r>
            <a:endParaRPr/>
          </a:p>
        </p:txBody>
      </p:sp>
      <p:sp>
        <p:nvSpPr>
          <p:cNvPr id="151" name="Google Shape;15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Allows a process to add, remove, replace or relocate object modules during its execution.</a:t>
            </a:r>
            <a:endParaRPr/>
          </a:p>
          <a:p>
            <a:pPr marL="228600" lvl="0" indent="-228600" algn="l" rtl="0">
              <a:lnSpc>
                <a:spcPct val="90000"/>
              </a:lnSpc>
              <a:spcBef>
                <a:spcPts val="1000"/>
              </a:spcBef>
              <a:spcAft>
                <a:spcPts val="0"/>
              </a:spcAft>
              <a:buClr>
                <a:schemeClr val="dk1"/>
              </a:buClr>
              <a:buSzPts val="2800"/>
              <a:buChar char="•"/>
            </a:pPr>
            <a:r>
              <a:rPr lang="en-US"/>
              <a:t>If shared libraries are called: </a:t>
            </a:r>
            <a:endParaRPr/>
          </a:p>
          <a:p>
            <a:pPr marL="685800" lvl="1" indent="-228600" algn="l" rtl="0">
              <a:lnSpc>
                <a:spcPct val="90000"/>
              </a:lnSpc>
              <a:spcBef>
                <a:spcPts val="500"/>
              </a:spcBef>
              <a:spcAft>
                <a:spcPts val="0"/>
              </a:spcAft>
              <a:buClr>
                <a:schemeClr val="dk1"/>
              </a:buClr>
              <a:buSzPts val="2400"/>
              <a:buChar char="•"/>
            </a:pPr>
            <a:r>
              <a:rPr lang="en-US"/>
              <a:t>Only copy a little reference information when the executable file is created</a:t>
            </a:r>
            <a:endParaRPr/>
          </a:p>
          <a:p>
            <a:pPr marL="685800" lvl="1" indent="-228600" algn="l" rtl="0">
              <a:lnSpc>
                <a:spcPct val="90000"/>
              </a:lnSpc>
              <a:spcBef>
                <a:spcPts val="500"/>
              </a:spcBef>
              <a:spcAft>
                <a:spcPts val="0"/>
              </a:spcAft>
              <a:buClr>
                <a:schemeClr val="dk1"/>
              </a:buClr>
              <a:buSzPts val="2400"/>
              <a:buChar char="•"/>
            </a:pPr>
            <a:r>
              <a:rPr lang="en-US"/>
              <a:t>Complete the linking during loading time or running time</a:t>
            </a:r>
            <a:endParaRPr/>
          </a:p>
          <a:p>
            <a:pPr marL="228600" lvl="0" indent="-228600" algn="l" rtl="0">
              <a:lnSpc>
                <a:spcPct val="90000"/>
              </a:lnSpc>
              <a:spcBef>
                <a:spcPts val="1000"/>
              </a:spcBef>
              <a:spcAft>
                <a:spcPts val="0"/>
              </a:spcAft>
              <a:buClr>
                <a:schemeClr val="dk1"/>
              </a:buClr>
              <a:buSzPts val="2800"/>
              <a:buChar char="•"/>
            </a:pPr>
            <a:r>
              <a:rPr lang="en-US"/>
              <a:t>Dynamic libraries are typically denoted by the .so (shared object) file extension in Unix system</a:t>
            </a:r>
            <a:endParaRPr/>
          </a:p>
          <a:p>
            <a:pPr marL="685800" lvl="1" indent="-228600" algn="l" rtl="0">
              <a:lnSpc>
                <a:spcPct val="90000"/>
              </a:lnSpc>
              <a:spcBef>
                <a:spcPts val="500"/>
              </a:spcBef>
              <a:spcAft>
                <a:spcPts val="0"/>
              </a:spcAft>
              <a:buClr>
                <a:schemeClr val="dk1"/>
              </a:buClr>
              <a:buSzPts val="2400"/>
              <a:buChar char="•"/>
            </a:pPr>
            <a:r>
              <a:rPr lang="en-US"/>
              <a:t>.dll (dynamically linked library) on Windows</a:t>
            </a:r>
            <a:endParaRPr/>
          </a:p>
          <a:p>
            <a:pPr marL="228600" lvl="0" indent="-228600" algn="l" rtl="0">
              <a:lnSpc>
                <a:spcPct val="90000"/>
              </a:lnSpc>
              <a:spcBef>
                <a:spcPts val="1000"/>
              </a:spcBef>
              <a:spcAft>
                <a:spcPts val="0"/>
              </a:spcAft>
              <a:buClr>
                <a:srgbClr val="FF0000"/>
              </a:buClr>
              <a:buSzPts val="2800"/>
              <a:buChar char="•"/>
            </a:pPr>
            <a:r>
              <a:rPr lang="en-US">
                <a:solidFill>
                  <a:srgbClr val="FF0000"/>
                </a:solidFill>
              </a:rPr>
              <a:t>Why we need shared libraries? </a:t>
            </a:r>
            <a:endParaRPr/>
          </a:p>
        </p:txBody>
      </p:sp>
      <p:sp>
        <p:nvSpPr>
          <p:cNvPr id="152" name="Google Shape;15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Dynamic Loading</a:t>
            </a:r>
            <a:endParaRPr/>
          </a:p>
        </p:txBody>
      </p:sp>
      <p:sp>
        <p:nvSpPr>
          <p:cNvPr id="165" name="Google Shape;165;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 mechanism to load shared library to memory at runtime</a:t>
            </a:r>
            <a:endParaRPr/>
          </a:p>
          <a:p>
            <a:pPr marL="685800" lvl="1" indent="-228600" algn="l" rtl="0">
              <a:lnSpc>
                <a:spcPct val="90000"/>
              </a:lnSpc>
              <a:spcBef>
                <a:spcPts val="500"/>
              </a:spcBef>
              <a:spcAft>
                <a:spcPts val="0"/>
              </a:spcAft>
              <a:buClr>
                <a:schemeClr val="dk1"/>
              </a:buClr>
              <a:buSzPts val="2400"/>
              <a:buChar char="•"/>
            </a:pPr>
            <a:r>
              <a:rPr lang="en-US"/>
              <a:t>E.g. in a C program, use a line of code to load a new library when that line of code is being executed</a:t>
            </a:r>
            <a:endParaRPr/>
          </a:p>
          <a:p>
            <a:pPr marL="228600" lvl="0" indent="-228600" algn="l" rtl="0">
              <a:lnSpc>
                <a:spcPct val="90000"/>
              </a:lnSpc>
              <a:spcBef>
                <a:spcPts val="1000"/>
              </a:spcBef>
              <a:spcAft>
                <a:spcPts val="0"/>
              </a:spcAft>
              <a:buClr>
                <a:schemeClr val="dk1"/>
              </a:buClr>
              <a:buSzPts val="2800"/>
              <a:buChar char="•"/>
            </a:pPr>
            <a:r>
              <a:rPr lang="en-US"/>
              <a:t>You still need to load a shared library</a:t>
            </a:r>
            <a:endParaRPr/>
          </a:p>
          <a:p>
            <a:pPr marL="228600" lvl="0" indent="-228600" algn="l" rtl="0">
              <a:lnSpc>
                <a:spcPct val="90000"/>
              </a:lnSpc>
              <a:spcBef>
                <a:spcPts val="1000"/>
              </a:spcBef>
              <a:spcAft>
                <a:spcPts val="0"/>
              </a:spcAft>
              <a:buClr>
                <a:schemeClr val="dk1"/>
              </a:buClr>
              <a:buSzPts val="2800"/>
              <a:buChar char="•"/>
            </a:pPr>
            <a:r>
              <a:rPr lang="en-US"/>
              <a:t>What’re the advantages?</a:t>
            </a:r>
            <a:endParaRPr/>
          </a:p>
          <a:p>
            <a:pPr marL="685800" lvl="1" indent="-228600" algn="l" rtl="0">
              <a:lnSpc>
                <a:spcPct val="90000"/>
              </a:lnSpc>
              <a:spcBef>
                <a:spcPts val="500"/>
              </a:spcBef>
              <a:spcAft>
                <a:spcPts val="0"/>
              </a:spcAft>
              <a:buClr>
                <a:schemeClr val="dk1"/>
              </a:buClr>
              <a:buSzPts val="2400"/>
              <a:buChar char="•"/>
            </a:pPr>
            <a:r>
              <a:rPr lang="en-US"/>
              <a:t>Allow start up in the absence of some library</a:t>
            </a:r>
            <a:endParaRPr/>
          </a:p>
          <a:p>
            <a:pPr marL="685800" lvl="1" indent="-228600" algn="l" rtl="0">
              <a:lnSpc>
                <a:spcPct val="90000"/>
              </a:lnSpc>
              <a:spcBef>
                <a:spcPts val="500"/>
              </a:spcBef>
              <a:spcAft>
                <a:spcPts val="0"/>
              </a:spcAft>
              <a:buClr>
                <a:schemeClr val="dk1"/>
              </a:buClr>
              <a:buSzPts val="2400"/>
              <a:buChar char="•"/>
            </a:pPr>
            <a:r>
              <a:rPr lang="en-US"/>
              <a:t>Avoid linking unnecessary libraries</a:t>
            </a:r>
            <a:endParaRPr/>
          </a:p>
        </p:txBody>
      </p:sp>
      <p:sp>
        <p:nvSpPr>
          <p:cNvPr id="166" name="Google Shape;16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Big Picture</a:t>
            </a:r>
            <a:endParaRPr/>
          </a:p>
        </p:txBody>
      </p:sp>
      <p:sp>
        <p:nvSpPr>
          <p:cNvPr id="179" name="Google Shape;17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1. Create a static/shared library</a:t>
            </a:r>
            <a:endParaRPr/>
          </a:p>
          <a:p>
            <a:pPr marL="685800" lvl="1" indent="-228600" algn="l" rtl="0">
              <a:lnSpc>
                <a:spcPct val="90000"/>
              </a:lnSpc>
              <a:spcBef>
                <a:spcPts val="500"/>
              </a:spcBef>
              <a:spcAft>
                <a:spcPts val="0"/>
              </a:spcAft>
              <a:buClr>
                <a:schemeClr val="dk1"/>
              </a:buClr>
              <a:buSzPts val="2400"/>
              <a:buChar char="•"/>
            </a:pPr>
            <a:r>
              <a:rPr lang="en-US"/>
              <a:t>Use ar (for static) or gcc (for dynamic)</a:t>
            </a:r>
            <a:endParaRPr/>
          </a:p>
          <a:p>
            <a:pPr marL="228600" lvl="0" indent="-228600" algn="l" rtl="0">
              <a:lnSpc>
                <a:spcPct val="90000"/>
              </a:lnSpc>
              <a:spcBef>
                <a:spcPts val="1000"/>
              </a:spcBef>
              <a:spcAft>
                <a:spcPts val="0"/>
              </a:spcAft>
              <a:buClr>
                <a:schemeClr val="dk1"/>
              </a:buClr>
              <a:buSzPts val="2800"/>
              <a:buChar char="•"/>
            </a:pPr>
            <a:r>
              <a:rPr lang="en-US"/>
              <a:t>2. Link that library when you compile your program</a:t>
            </a:r>
            <a:endParaRPr/>
          </a:p>
          <a:p>
            <a:pPr marL="685800" lvl="1" indent="-228600" algn="l" rtl="0">
              <a:lnSpc>
                <a:spcPct val="90000"/>
              </a:lnSpc>
              <a:spcBef>
                <a:spcPts val="500"/>
              </a:spcBef>
              <a:spcAft>
                <a:spcPts val="0"/>
              </a:spcAft>
              <a:buClr>
                <a:schemeClr val="dk1"/>
              </a:buClr>
              <a:buSzPts val="2400"/>
              <a:buChar char="•"/>
            </a:pPr>
            <a:r>
              <a:rPr lang="en-US"/>
              <a:t>Use gcc (note all the flags)</a:t>
            </a:r>
            <a:endParaRPr/>
          </a:p>
          <a:p>
            <a:pPr marL="228600" lvl="0" indent="-228600" algn="l" rtl="0">
              <a:lnSpc>
                <a:spcPct val="90000"/>
              </a:lnSpc>
              <a:spcBef>
                <a:spcPts val="1000"/>
              </a:spcBef>
              <a:spcAft>
                <a:spcPts val="0"/>
              </a:spcAft>
              <a:buClr>
                <a:schemeClr val="dk1"/>
              </a:buClr>
              <a:buSzPts val="2800"/>
              <a:buChar char="•"/>
            </a:pPr>
            <a:r>
              <a:rPr lang="en-US"/>
              <a:t>3. If necessary, use dynamic load in your program</a:t>
            </a:r>
            <a:endParaRPr/>
          </a:p>
          <a:p>
            <a:pPr marL="685800" lvl="1" indent="-228600" algn="l" rtl="0">
              <a:lnSpc>
                <a:spcPct val="90000"/>
              </a:lnSpc>
              <a:spcBef>
                <a:spcPts val="500"/>
              </a:spcBef>
              <a:spcAft>
                <a:spcPts val="0"/>
              </a:spcAft>
              <a:buClr>
                <a:schemeClr val="dk1"/>
              </a:buClr>
              <a:buSzPts val="2400"/>
              <a:buChar char="•"/>
            </a:pPr>
            <a:r>
              <a:rPr lang="en-US"/>
              <a:t>dlopen(), dlsym(), dlclose()</a:t>
            </a:r>
            <a:endParaRPr/>
          </a:p>
          <a:p>
            <a:pPr marL="228600" lvl="0" indent="-228600" algn="l" rtl="0">
              <a:lnSpc>
                <a:spcPct val="90000"/>
              </a:lnSpc>
              <a:spcBef>
                <a:spcPts val="1000"/>
              </a:spcBef>
              <a:spcAft>
                <a:spcPts val="0"/>
              </a:spcAft>
              <a:buClr>
                <a:schemeClr val="dk1"/>
              </a:buClr>
              <a:buSzPts val="2800"/>
              <a:buChar char="•"/>
            </a:pPr>
            <a:r>
              <a:rPr lang="en-US"/>
              <a:t>4. Automate the process</a:t>
            </a:r>
            <a:endParaRPr/>
          </a:p>
          <a:p>
            <a:pPr marL="685800" lvl="1" indent="-228600" algn="l" rtl="0">
              <a:lnSpc>
                <a:spcPct val="90000"/>
              </a:lnSpc>
              <a:spcBef>
                <a:spcPts val="500"/>
              </a:spcBef>
              <a:spcAft>
                <a:spcPts val="0"/>
              </a:spcAft>
              <a:buClr>
                <a:schemeClr val="dk1"/>
              </a:buClr>
              <a:buSzPts val="2400"/>
              <a:buChar char="•"/>
            </a:pPr>
            <a:r>
              <a:rPr lang="en-US"/>
              <a:t>make </a:t>
            </a:r>
            <a:endParaRPr/>
          </a:p>
          <a:p>
            <a:pPr marL="685800" lvl="1" indent="-76200" algn="l" rtl="0">
              <a:lnSpc>
                <a:spcPct val="90000"/>
              </a:lnSpc>
              <a:spcBef>
                <a:spcPts val="500"/>
              </a:spcBef>
              <a:spcAft>
                <a:spcPts val="0"/>
              </a:spcAft>
              <a:buClr>
                <a:schemeClr val="dk1"/>
              </a:buClr>
              <a:buSzPts val="2400"/>
              <a:buNone/>
            </a:pPr>
            <a:endParaRPr/>
          </a:p>
        </p:txBody>
      </p:sp>
      <p:sp>
        <p:nvSpPr>
          <p:cNvPr id="180" name="Google Shape;18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Dynamic Loading</a:t>
            </a:r>
            <a:endParaRPr/>
          </a:p>
        </p:txBody>
      </p:sp>
      <p:sp>
        <p:nvSpPr>
          <p:cNvPr id="208" name="Google Shape;208;p35"/>
          <p:cNvSpPr txBox="1">
            <a:spLocks noGrp="1"/>
          </p:cNvSpPr>
          <p:nvPr>
            <p:ph type="body" idx="1"/>
          </p:nvPr>
        </p:nvSpPr>
        <p:spPr>
          <a:xfrm>
            <a:off x="838200" y="1825625"/>
            <a:ext cx="4314371"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590"/>
              <a:buChar char="•"/>
            </a:pPr>
            <a:r>
              <a:rPr lang="en-US" sz="2590"/>
              <a:t>A sample program</a:t>
            </a:r>
            <a:endParaRPr/>
          </a:p>
          <a:p>
            <a:pPr marL="228600" lvl="0" indent="-228600" algn="l" rtl="0">
              <a:lnSpc>
                <a:spcPct val="80000"/>
              </a:lnSpc>
              <a:spcBef>
                <a:spcPts val="1000"/>
              </a:spcBef>
              <a:spcAft>
                <a:spcPts val="0"/>
              </a:spcAft>
              <a:buClr>
                <a:schemeClr val="dk1"/>
              </a:buClr>
              <a:buSzPts val="2590"/>
              <a:buChar char="•"/>
            </a:pPr>
            <a:r>
              <a:rPr lang="en-US" sz="2590"/>
              <a:t>On success, </a:t>
            </a:r>
            <a:r>
              <a:rPr lang="en-US" sz="2590" b="1"/>
              <a:t>dlopen</a:t>
            </a:r>
            <a:r>
              <a:rPr lang="en-US" sz="2590"/>
              <a:t>() returns a non-NULL handle for the loaded library. On error, returns NULL.</a:t>
            </a:r>
            <a:endParaRPr/>
          </a:p>
          <a:p>
            <a:pPr marL="228600" lvl="0" indent="-228600" algn="l" rtl="0">
              <a:lnSpc>
                <a:spcPct val="80000"/>
              </a:lnSpc>
              <a:spcBef>
                <a:spcPts val="1000"/>
              </a:spcBef>
              <a:spcAft>
                <a:spcPts val="0"/>
              </a:spcAft>
              <a:buClr>
                <a:schemeClr val="dk1"/>
              </a:buClr>
              <a:buSzPts val="2590"/>
              <a:buChar char="•"/>
            </a:pPr>
            <a:r>
              <a:rPr lang="en-US" sz="2590" b="1"/>
              <a:t>dlsym</a:t>
            </a:r>
            <a:r>
              <a:rPr lang="en-US" sz="2590"/>
              <a:t>() returns NULL for error</a:t>
            </a:r>
            <a:endParaRPr sz="2590"/>
          </a:p>
          <a:p>
            <a:pPr marL="228600" lvl="0" indent="-228600" algn="l" rtl="0">
              <a:lnSpc>
                <a:spcPct val="80000"/>
              </a:lnSpc>
              <a:spcBef>
                <a:spcPts val="1000"/>
              </a:spcBef>
              <a:spcAft>
                <a:spcPts val="0"/>
              </a:spcAft>
              <a:buClr>
                <a:schemeClr val="dk1"/>
              </a:buClr>
              <a:buSzPts val="2590"/>
              <a:buChar char="•"/>
            </a:pPr>
            <a:r>
              <a:rPr lang="en-US" sz="2590"/>
              <a:t>On success, </a:t>
            </a:r>
            <a:r>
              <a:rPr lang="en-US" sz="2590" b="1"/>
              <a:t>dlclose</a:t>
            </a:r>
            <a:r>
              <a:rPr lang="en-US" sz="2590"/>
              <a:t>() returns 0; on error, it returns a nonzero value</a:t>
            </a:r>
            <a:endParaRPr/>
          </a:p>
          <a:p>
            <a:pPr marL="228600" lvl="0" indent="-228600" algn="l" rtl="0">
              <a:lnSpc>
                <a:spcPct val="80000"/>
              </a:lnSpc>
              <a:spcBef>
                <a:spcPts val="1000"/>
              </a:spcBef>
              <a:spcAft>
                <a:spcPts val="0"/>
              </a:spcAft>
              <a:buClr>
                <a:schemeClr val="dk1"/>
              </a:buClr>
              <a:buSzPts val="2590"/>
              <a:buChar char="•"/>
            </a:pPr>
            <a:r>
              <a:rPr lang="en-US" sz="2590"/>
              <a:t>Saves error to </a:t>
            </a:r>
            <a:r>
              <a:rPr lang="en-US" sz="2590" b="1"/>
              <a:t>dlerror(</a:t>
            </a:r>
            <a:r>
              <a:rPr lang="en-US" sz="2590"/>
              <a:t>) </a:t>
            </a:r>
            <a:endParaRPr/>
          </a:p>
          <a:p>
            <a:pPr marL="228600" lvl="0" indent="-64135" algn="l" rtl="0">
              <a:lnSpc>
                <a:spcPct val="80000"/>
              </a:lnSpc>
              <a:spcBef>
                <a:spcPts val="1000"/>
              </a:spcBef>
              <a:spcAft>
                <a:spcPts val="0"/>
              </a:spcAft>
              <a:buClr>
                <a:schemeClr val="dk1"/>
              </a:buClr>
              <a:buSzPts val="2590"/>
              <a:buNone/>
            </a:pPr>
            <a:endParaRPr sz="2590"/>
          </a:p>
          <a:p>
            <a:pPr marL="0" lvl="0" indent="0" algn="l" rtl="0">
              <a:lnSpc>
                <a:spcPct val="80000"/>
              </a:lnSpc>
              <a:spcBef>
                <a:spcPts val="1000"/>
              </a:spcBef>
              <a:spcAft>
                <a:spcPts val="0"/>
              </a:spcAft>
              <a:buClr>
                <a:schemeClr val="dk1"/>
              </a:buClr>
              <a:buSzPts val="2590"/>
              <a:buNone/>
            </a:pPr>
            <a:endParaRPr sz="2590"/>
          </a:p>
        </p:txBody>
      </p:sp>
      <p:graphicFrame>
        <p:nvGraphicFramePr>
          <p:cNvPr id="209" name="Google Shape;209;p35"/>
          <p:cNvGraphicFramePr/>
          <p:nvPr/>
        </p:nvGraphicFramePr>
        <p:xfrm>
          <a:off x="5325762" y="968803"/>
          <a:ext cx="6734425" cy="4663450"/>
        </p:xfrm>
        <a:graphic>
          <a:graphicData uri="http://schemas.openxmlformats.org/drawingml/2006/table">
            <a:tbl>
              <a:tblPr>
                <a:noFill/>
              </a:tblPr>
              <a:tblGrid>
                <a:gridCol w="6734425">
                  <a:extLst>
                    <a:ext uri="{9D8B030D-6E8A-4147-A177-3AD203B41FA5}">
                      <a16:colId xmlns:a16="http://schemas.microsoft.com/office/drawing/2014/main" val="20000"/>
                    </a:ext>
                  </a:extLst>
                </a:gridCol>
              </a:tblGrid>
              <a:tr h="4005950">
                <a:tc>
                  <a:txBody>
                    <a:bodyPr/>
                    <a:lstStyle/>
                    <a:p>
                      <a:pPr marL="0" marR="0" lvl="0" indent="0" algn="l" rtl="0">
                        <a:spcBef>
                          <a:spcPts val="0"/>
                        </a:spcBef>
                        <a:spcAft>
                          <a:spcPts val="0"/>
                        </a:spcAft>
                        <a:buNone/>
                      </a:pPr>
                      <a:r>
                        <a:rPr lang="en-US" sz="2000" u="none" strike="noStrike" cap="none">
                          <a:solidFill>
                            <a:srgbClr val="B00040"/>
                          </a:solidFill>
                          <a:latin typeface="Consolas"/>
                          <a:ea typeface="Consolas"/>
                          <a:cs typeface="Consolas"/>
                          <a:sym typeface="Consolas"/>
                        </a:rPr>
                        <a:t>void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handle;</a:t>
                      </a:r>
                      <a:br>
                        <a:rPr lang="en-US" sz="2000" u="none" strike="noStrike" cap="none">
                          <a:solidFill>
                            <a:srgbClr val="333333"/>
                          </a:solidFill>
                          <a:latin typeface="Consolas"/>
                          <a:ea typeface="Consolas"/>
                          <a:cs typeface="Consolas"/>
                          <a:sym typeface="Consolas"/>
                        </a:rPr>
                      </a:br>
                      <a:r>
                        <a:rPr lang="en-US" sz="2000" u="none" strike="noStrike" cap="none">
                          <a:solidFill>
                            <a:srgbClr val="B00040"/>
                          </a:solidFill>
                          <a:latin typeface="Consolas"/>
                          <a:ea typeface="Consolas"/>
                          <a:cs typeface="Consolas"/>
                          <a:sym typeface="Consolas"/>
                        </a:rPr>
                        <a:t>double</a:t>
                      </a:r>
                      <a:r>
                        <a:rPr lang="en-US" sz="2000" u="none" strike="noStrike" cap="none">
                          <a:solidFill>
                            <a:srgbClr val="333333"/>
                          </a:solidFill>
                          <a:latin typeface="Consolas"/>
                          <a:ea typeface="Consolas"/>
                          <a:cs typeface="Consolas"/>
                          <a:sym typeface="Consolas"/>
                        </a:rPr>
                        <a:t>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cosine)(</a:t>
                      </a:r>
                      <a:r>
                        <a:rPr lang="en-US" sz="2000" u="none" strike="noStrike" cap="none">
                          <a:solidFill>
                            <a:srgbClr val="B00040"/>
                          </a:solidFill>
                          <a:latin typeface="Consolas"/>
                          <a:ea typeface="Consolas"/>
                          <a:cs typeface="Consolas"/>
                          <a:sym typeface="Consolas"/>
                        </a:rPr>
                        <a:t>double</a:t>
                      </a: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B00040"/>
                          </a:solidFill>
                          <a:latin typeface="Consolas"/>
                          <a:ea typeface="Consolas"/>
                          <a:cs typeface="Consolas"/>
                          <a:sym typeface="Consolas"/>
                        </a:rPr>
                        <a:t>char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error;</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handle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dlopen (</a:t>
                      </a:r>
                      <a:r>
                        <a:rPr lang="en-US" sz="2000" u="none" strike="noStrike" cap="none">
                          <a:solidFill>
                            <a:srgbClr val="BA2121"/>
                          </a:solidFill>
                          <a:latin typeface="Consolas"/>
                          <a:ea typeface="Consolas"/>
                          <a:cs typeface="Consolas"/>
                          <a:sym typeface="Consolas"/>
                        </a:rPr>
                        <a:t>"/lib/libm.so.6"</a:t>
                      </a:r>
                      <a:r>
                        <a:rPr lang="en-US" sz="2000" u="none" strike="noStrike" cap="none">
                          <a:solidFill>
                            <a:srgbClr val="333333"/>
                          </a:solidFill>
                          <a:latin typeface="Consolas"/>
                          <a:ea typeface="Consolas"/>
                          <a:cs typeface="Consolas"/>
                          <a:sym typeface="Consolas"/>
                        </a:rPr>
                        <a:t>, RTLD_LAZY);</a:t>
                      </a:r>
                      <a:br>
                        <a:rPr lang="en-US" sz="2000" u="none" strike="noStrike" cap="none">
                          <a:solidFill>
                            <a:srgbClr val="333333"/>
                          </a:solidFill>
                          <a:latin typeface="Consolas"/>
                          <a:ea typeface="Consolas"/>
                          <a:cs typeface="Consolas"/>
                          <a:sym typeface="Consolas"/>
                        </a:rPr>
                      </a:br>
                      <a:r>
                        <a:rPr lang="en-US" sz="2000" b="1" u="none" strike="noStrike" cap="none">
                          <a:solidFill>
                            <a:srgbClr val="008000"/>
                          </a:solidFill>
                          <a:latin typeface="Consolas"/>
                          <a:ea typeface="Consolas"/>
                          <a:cs typeface="Consolas"/>
                          <a:sym typeface="Consolas"/>
                        </a:rPr>
                        <a:t>if</a:t>
                      </a:r>
                      <a:r>
                        <a:rPr lang="en-US" sz="2000" u="none" strike="noStrike" cap="none">
                          <a:solidFill>
                            <a:srgbClr val="333333"/>
                          </a:solidFill>
                          <a:latin typeface="Consolas"/>
                          <a:ea typeface="Consolas"/>
                          <a:cs typeface="Consolas"/>
                          <a:sym typeface="Consolas"/>
                        </a:rPr>
                        <a:t>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handle) {</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Handle error</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exit(1);</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cosine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dlsym(handle, </a:t>
                      </a:r>
                      <a:r>
                        <a:rPr lang="en-US" sz="2000" u="none" strike="noStrike" cap="none">
                          <a:solidFill>
                            <a:srgbClr val="BA2121"/>
                          </a:solidFill>
                          <a:latin typeface="Consolas"/>
                          <a:ea typeface="Consolas"/>
                          <a:cs typeface="Consolas"/>
                          <a:sym typeface="Consolas"/>
                        </a:rPr>
                        <a:t>"cos"</a:t>
                      </a: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b="1" u="none" strike="noStrike" cap="none">
                          <a:solidFill>
                            <a:srgbClr val="008000"/>
                          </a:solidFill>
                          <a:latin typeface="Consolas"/>
                          <a:ea typeface="Consolas"/>
                          <a:cs typeface="Consolas"/>
                          <a:sym typeface="Consolas"/>
                        </a:rPr>
                        <a:t>if</a:t>
                      </a:r>
                      <a:r>
                        <a:rPr lang="en-US" sz="2000" u="none" strike="noStrike" cap="none">
                          <a:solidFill>
                            <a:srgbClr val="333333"/>
                          </a:solidFill>
                          <a:latin typeface="Consolas"/>
                          <a:ea typeface="Consolas"/>
                          <a:cs typeface="Consolas"/>
                          <a:sym typeface="Consolas"/>
                        </a:rPr>
                        <a:t> ((error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dlerror()) </a:t>
                      </a:r>
                      <a:r>
                        <a:rPr lang="en-US" sz="2000" u="none" strike="noStrike" cap="none">
                          <a:solidFill>
                            <a:srgbClr val="666666"/>
                          </a:solidFill>
                          <a:latin typeface="Consolas"/>
                          <a:ea typeface="Consolas"/>
                          <a:cs typeface="Consolas"/>
                          <a:sym typeface="Consolas"/>
                        </a:rPr>
                        <a:t>!= </a:t>
                      </a:r>
                      <a:r>
                        <a:rPr lang="en-US" sz="2000" u="none" strike="noStrike" cap="none">
                          <a:solidFill>
                            <a:srgbClr val="008000"/>
                          </a:solidFill>
                          <a:latin typeface="Consolas"/>
                          <a:ea typeface="Consolas"/>
                          <a:cs typeface="Consolas"/>
                          <a:sym typeface="Consolas"/>
                        </a:rPr>
                        <a:t>NULL</a:t>
                      </a:r>
                      <a:r>
                        <a:rPr lang="en-US" sz="2000" u="none" strike="noStrike" cap="none">
                          <a:solidFill>
                            <a:srgbClr val="333333"/>
                          </a:solidFill>
                          <a:latin typeface="Consolas"/>
                          <a:ea typeface="Consolas"/>
                          <a:cs typeface="Consolas"/>
                          <a:sym typeface="Consolas"/>
                        </a:rPr>
                        <a:t>)  {</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Handle error</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exit(1);</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printf (</a:t>
                      </a:r>
                      <a:r>
                        <a:rPr lang="en-US" sz="2000" u="none" strike="noStrike" cap="none">
                          <a:solidFill>
                            <a:srgbClr val="BA2121"/>
                          </a:solidFill>
                          <a:latin typeface="Consolas"/>
                          <a:ea typeface="Consolas"/>
                          <a:cs typeface="Consolas"/>
                          <a:sym typeface="Consolas"/>
                        </a:rPr>
                        <a:t>"%f</a:t>
                      </a:r>
                      <a:r>
                        <a:rPr lang="en-US" sz="2000" b="1" u="none" strike="noStrike" cap="none">
                          <a:solidFill>
                            <a:srgbClr val="BB6622"/>
                          </a:solidFill>
                          <a:latin typeface="Consolas"/>
                          <a:ea typeface="Consolas"/>
                          <a:cs typeface="Consolas"/>
                          <a:sym typeface="Consolas"/>
                        </a:rPr>
                        <a:t>\n</a:t>
                      </a:r>
                      <a:r>
                        <a:rPr lang="en-US" sz="2000" u="none" strike="noStrike" cap="none">
                          <a:solidFill>
                            <a:srgbClr val="BA2121"/>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cosine)(</a:t>
                      </a:r>
                      <a:r>
                        <a:rPr lang="en-US" sz="2000" u="none" strike="noStrike" cap="none">
                          <a:solidFill>
                            <a:srgbClr val="666666"/>
                          </a:solidFill>
                          <a:latin typeface="Consolas"/>
                          <a:ea typeface="Consolas"/>
                          <a:cs typeface="Consolas"/>
                          <a:sym typeface="Consolas"/>
                        </a:rPr>
                        <a:t>2.0</a:t>
                      </a: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dlclose(handle);</a:t>
                      </a:r>
                      <a:endParaRPr sz="2000" u="none" strike="noStrike" cap="none">
                        <a:latin typeface="Consolas"/>
                        <a:ea typeface="Consolas"/>
                        <a:cs typeface="Consolas"/>
                        <a:sym typeface="Consolas"/>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bl>
          </a:graphicData>
        </a:graphic>
      </p:graphicFrame>
      <p:sp>
        <p:nvSpPr>
          <p:cNvPr id="210" name="Google Shape;21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Makefile Example</a:t>
            </a:r>
            <a:endParaRPr/>
          </a:p>
        </p:txBody>
      </p:sp>
      <p:sp>
        <p:nvSpPr>
          <p:cNvPr id="216" name="Google Shape;2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149</a:t>
            </a:fld>
            <a:endParaRPr/>
          </a:p>
        </p:txBody>
      </p:sp>
      <p:sp>
        <p:nvSpPr>
          <p:cNvPr id="217" name="Google Shape;217;p36"/>
          <p:cNvSpPr txBox="1">
            <a:spLocks noGrp="1"/>
          </p:cNvSpPr>
          <p:nvPr>
            <p:ph type="body" idx="1"/>
          </p:nvPr>
        </p:nvSpPr>
        <p:spPr>
          <a:xfrm>
            <a:off x="2107978" y="1594003"/>
            <a:ext cx="8229600" cy="45259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B050"/>
              </a:buClr>
              <a:buSzPts val="500"/>
              <a:buNone/>
            </a:pPr>
            <a:r>
              <a:rPr lang="en-US" sz="2000">
                <a:solidFill>
                  <a:srgbClr val="00B050"/>
                </a:solidFill>
                <a:latin typeface="Calibri"/>
                <a:ea typeface="Calibri"/>
                <a:cs typeface="Calibri"/>
                <a:sym typeface="Calibri"/>
              </a:rPr>
              <a:t># Makefile - A Basic Example</a:t>
            </a:r>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all </a:t>
            </a:r>
            <a:r>
              <a:rPr lang="en-US" sz="2000">
                <a:solidFill>
                  <a:schemeClr val="dk1"/>
                </a:solidFill>
                <a:latin typeface="Calibri"/>
                <a:ea typeface="Calibri"/>
                <a:cs typeface="Calibri"/>
                <a:sym typeface="Calibri"/>
              </a:rPr>
              <a:t>: </a:t>
            </a:r>
            <a:r>
              <a:rPr lang="en-US" sz="2000">
                <a:solidFill>
                  <a:srgbClr val="7030A0"/>
                </a:solidFill>
                <a:latin typeface="Calibri"/>
                <a:ea typeface="Calibri"/>
                <a:cs typeface="Calibri"/>
                <a:sym typeface="Calibri"/>
              </a:rPr>
              <a:t>shop  </a:t>
            </a:r>
            <a:r>
              <a:rPr lang="en-US" sz="2000">
                <a:solidFill>
                  <a:srgbClr val="00B050"/>
                </a:solidFill>
                <a:latin typeface="Calibri"/>
                <a:ea typeface="Calibri"/>
                <a:cs typeface="Calibri"/>
                <a:sym typeface="Calibri"/>
              </a:rPr>
              <a:t>#usually first</a:t>
            </a:r>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shop</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item.o shoppingList.o shop.o</a:t>
            </a:r>
            <a:endParaRPr sz="2000">
              <a:solidFill>
                <a:srgbClr val="7030A0"/>
              </a:solidFill>
              <a:latin typeface="Calibri"/>
              <a:ea typeface="Calibri"/>
              <a:cs typeface="Calibri"/>
              <a:sym typeface="Calibri"/>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-o shop item.o shoppingList.o shop.o </a:t>
            </a:r>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item.o</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item.cpp item.h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-c item.cpp</a:t>
            </a:r>
            <a:endParaRPr sz="2000">
              <a:solidFill>
                <a:srgbClr val="974806"/>
              </a:solidFill>
              <a:latin typeface="Calibri"/>
              <a:ea typeface="Calibri"/>
              <a:cs typeface="Calibri"/>
              <a:sym typeface="Calibri"/>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shoppingList.o</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shoppingList.cpp shoppingList.h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-c shoppingList.cpp</a:t>
            </a:r>
            <a:endParaRPr sz="2000">
              <a:solidFill>
                <a:srgbClr val="974806"/>
              </a:solidFill>
              <a:latin typeface="Calibri"/>
              <a:ea typeface="Calibri"/>
              <a:cs typeface="Calibri"/>
              <a:sym typeface="Calibri"/>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shop.o</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shop.cpp item.h shoppingList.h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-c shop.cpp</a:t>
            </a:r>
            <a:endParaRPr sz="2000">
              <a:solidFill>
                <a:srgbClr val="974806"/>
              </a:solidFill>
              <a:latin typeface="Calibri"/>
              <a:ea typeface="Calibri"/>
              <a:cs typeface="Calibri"/>
              <a:sym typeface="Calibri"/>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clean</a:t>
            </a:r>
            <a:r>
              <a:rPr lang="en-US" sz="2000">
                <a:solidFill>
                  <a:schemeClr val="dk1"/>
                </a:solidFill>
                <a:latin typeface="Calibri"/>
                <a:ea typeface="Calibri"/>
                <a:cs typeface="Calibri"/>
                <a:sym typeface="Calibri"/>
              </a:rPr>
              <a:t>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rm -f item.o shoppingList.o shop.o shop</a:t>
            </a:r>
            <a:endParaRPr/>
          </a:p>
        </p:txBody>
      </p:sp>
      <p:pic>
        <p:nvPicPr>
          <p:cNvPr id="218" name="Google Shape;218;p36"/>
          <p:cNvPicPr preferRelativeResize="0"/>
          <p:nvPr/>
        </p:nvPicPr>
        <p:blipFill rotWithShape="1">
          <a:blip r:embed="rId3">
            <a:alphaModFix/>
          </a:blip>
          <a:srcRect/>
          <a:stretch/>
        </p:blipFill>
        <p:spPr>
          <a:xfrm>
            <a:off x="7289578" y="4800600"/>
            <a:ext cx="3048000" cy="1379386"/>
          </a:xfrm>
          <a:prstGeom prst="rect">
            <a:avLst/>
          </a:prstGeom>
          <a:noFill/>
          <a:ln>
            <a:noFill/>
          </a:ln>
        </p:spPr>
      </p:pic>
      <p:sp>
        <p:nvSpPr>
          <p:cNvPr id="219" name="Google Shape;219;p36"/>
          <p:cNvSpPr/>
          <p:nvPr/>
        </p:nvSpPr>
        <p:spPr>
          <a:xfrm>
            <a:off x="8077200" y="2435302"/>
            <a:ext cx="381000" cy="521259"/>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0" name="Google Shape;220;p36"/>
          <p:cNvSpPr txBox="1"/>
          <p:nvPr/>
        </p:nvSpPr>
        <p:spPr>
          <a:xfrm>
            <a:off x="8656320" y="2511264"/>
            <a:ext cx="868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 Rule</a:t>
            </a:r>
            <a:endParaRPr/>
          </a:p>
        </p:txBody>
      </p:sp>
      <p:sp>
        <p:nvSpPr>
          <p:cNvPr id="221" name="Google Shape;221;p36"/>
          <p:cNvSpPr txBox="1"/>
          <p:nvPr/>
        </p:nvSpPr>
        <p:spPr>
          <a:xfrm>
            <a:off x="421254" y="2511264"/>
            <a:ext cx="134100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Tab here</a:t>
            </a:r>
            <a:endParaRPr sz="1800" b="0" i="0" u="none" strike="noStrike" cap="none">
              <a:solidFill>
                <a:schemeClr val="dk1"/>
              </a:solidFill>
              <a:latin typeface="Calibri"/>
              <a:ea typeface="Calibri"/>
              <a:cs typeface="Calibri"/>
              <a:sym typeface="Calibri"/>
            </a:endParaRPr>
          </a:p>
        </p:txBody>
      </p:sp>
      <p:cxnSp>
        <p:nvCxnSpPr>
          <p:cNvPr id="222" name="Google Shape;222;p36"/>
          <p:cNvCxnSpPr/>
          <p:nvPr/>
        </p:nvCxnSpPr>
        <p:spPr>
          <a:xfrm>
            <a:off x="1389452" y="2695930"/>
            <a:ext cx="745611" cy="0"/>
          </a:xfrm>
          <a:prstGeom prst="straightConnector1">
            <a:avLst/>
          </a:prstGeom>
          <a:noFill/>
          <a:ln w="19050" cap="flat" cmpd="sng">
            <a:solidFill>
              <a:srgbClr val="FF0000"/>
            </a:solidFill>
            <a:prstDash val="solid"/>
            <a:miter lim="800000"/>
            <a:headEnd type="none" w="sm" len="sm"/>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Redirection</a:t>
            </a:r>
            <a:endParaRPr/>
          </a:p>
        </p:txBody>
      </p:sp>
      <p:sp>
        <p:nvSpPr>
          <p:cNvPr id="260" name="Google Shape;260;p38"/>
          <p:cNvSpPr txBox="1">
            <a:spLocks noGrp="1"/>
          </p:cNvSpPr>
          <p:nvPr>
            <p:ph type="body" idx="1"/>
          </p:nvPr>
        </p:nvSpPr>
        <p:spPr>
          <a:xfrm>
            <a:off x="1524002" y="1828800"/>
            <a:ext cx="896448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4000" b="1" dirty="0"/>
              <a:t>&gt; </a:t>
            </a:r>
            <a:r>
              <a:rPr lang="en-US" sz="4000" b="1" i="1" dirty="0"/>
              <a:t>file</a:t>
            </a:r>
            <a:r>
              <a:rPr lang="en-US" sz="4000" b="1" dirty="0"/>
              <a:t>: </a:t>
            </a:r>
            <a:r>
              <a:rPr lang="en-US" sz="4000" dirty="0"/>
              <a:t>write </a:t>
            </a:r>
            <a:r>
              <a:rPr lang="en-US" sz="4000" dirty="0" err="1"/>
              <a:t>stdout</a:t>
            </a:r>
            <a:r>
              <a:rPr lang="en-US" sz="4000" dirty="0"/>
              <a:t> to a file</a:t>
            </a:r>
            <a:endParaRPr sz="4000" dirty="0"/>
          </a:p>
          <a:p>
            <a:pPr marL="228531" indent="-228531">
              <a:buClr>
                <a:schemeClr val="dk1"/>
              </a:buClr>
              <a:buSzPts val="2700"/>
            </a:pPr>
            <a:r>
              <a:rPr lang="en-US" sz="4000" b="1" dirty="0"/>
              <a:t>&gt;&gt; </a:t>
            </a:r>
            <a:r>
              <a:rPr lang="en-US" sz="4000" b="1" i="1" dirty="0"/>
              <a:t>file</a:t>
            </a:r>
            <a:r>
              <a:rPr lang="en-US" sz="4000" b="1" dirty="0"/>
              <a:t>: </a:t>
            </a:r>
            <a:r>
              <a:rPr lang="en-US" sz="4000" dirty="0"/>
              <a:t>append </a:t>
            </a:r>
            <a:r>
              <a:rPr lang="en-US" sz="4000" dirty="0" err="1"/>
              <a:t>stdout</a:t>
            </a:r>
            <a:r>
              <a:rPr lang="en-US" sz="4000" dirty="0"/>
              <a:t> to a file</a:t>
            </a:r>
            <a:endParaRPr sz="4000" dirty="0"/>
          </a:p>
          <a:p>
            <a:pPr marL="228531" indent="-228531">
              <a:buClr>
                <a:schemeClr val="dk1"/>
              </a:buClr>
              <a:buSzPts val="2700"/>
            </a:pPr>
            <a:r>
              <a:rPr lang="en-US" sz="4000" b="1" dirty="0"/>
              <a:t>&lt; </a:t>
            </a:r>
            <a:r>
              <a:rPr lang="en-US" sz="4000" b="1" i="1" dirty="0"/>
              <a:t>file</a:t>
            </a:r>
            <a:r>
              <a:rPr lang="en-US" sz="4000" b="1" dirty="0"/>
              <a:t>: </a:t>
            </a:r>
            <a:r>
              <a:rPr lang="en-US" sz="4000" dirty="0"/>
              <a:t>use contents of a file as stdin </a:t>
            </a:r>
            <a:endParaRPr sz="4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Makefile Structure and Logic</a:t>
            </a:r>
            <a:endParaRPr/>
          </a:p>
        </p:txBody>
      </p:sp>
      <p:sp>
        <p:nvSpPr>
          <p:cNvPr id="228" name="Google Shape;228;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 </a:t>
            </a:r>
            <a:r>
              <a:rPr lang="en-US" i="1"/>
              <a:t>target</a:t>
            </a:r>
            <a:r>
              <a:rPr lang="en-US"/>
              <a:t> is usually the name of a file that is generated by a program</a:t>
            </a:r>
            <a:endParaRPr/>
          </a:p>
          <a:p>
            <a:pPr marL="228600" lvl="0" indent="-228600" algn="l" rtl="0">
              <a:lnSpc>
                <a:spcPct val="90000"/>
              </a:lnSpc>
              <a:spcBef>
                <a:spcPts val="1000"/>
              </a:spcBef>
              <a:spcAft>
                <a:spcPts val="0"/>
              </a:spcAft>
              <a:buClr>
                <a:schemeClr val="dk1"/>
              </a:buClr>
              <a:buSzPts val="2800"/>
              <a:buChar char="•"/>
            </a:pPr>
            <a:r>
              <a:rPr lang="en-US"/>
              <a:t>A </a:t>
            </a:r>
            <a:r>
              <a:rPr lang="en-US" i="1"/>
              <a:t>prerequisite</a:t>
            </a:r>
            <a:r>
              <a:rPr lang="en-US"/>
              <a:t> is a file that is used as input to create the target</a:t>
            </a:r>
            <a:endParaRPr/>
          </a:p>
          <a:p>
            <a:pPr marL="228600" lvl="0" indent="-228600" algn="l" rtl="0">
              <a:lnSpc>
                <a:spcPct val="90000"/>
              </a:lnSpc>
              <a:spcBef>
                <a:spcPts val="1000"/>
              </a:spcBef>
              <a:spcAft>
                <a:spcPts val="0"/>
              </a:spcAft>
              <a:buClr>
                <a:schemeClr val="dk1"/>
              </a:buClr>
              <a:buSzPts val="2800"/>
              <a:buChar char="•"/>
            </a:pPr>
            <a:r>
              <a:rPr lang="en-US"/>
              <a:t>A </a:t>
            </a:r>
            <a:r>
              <a:rPr lang="en-US" i="1"/>
              <a:t>recipe</a:t>
            </a:r>
            <a:r>
              <a:rPr lang="en-US"/>
              <a:t> is an action that make carries out</a:t>
            </a:r>
            <a:endParaRPr/>
          </a:p>
          <a:p>
            <a:pPr marL="228600" lvl="0" indent="-228600" algn="l" rtl="0">
              <a:lnSpc>
                <a:spcPct val="90000"/>
              </a:lnSpc>
              <a:spcBef>
                <a:spcPts val="1000"/>
              </a:spcBef>
              <a:spcAft>
                <a:spcPts val="0"/>
              </a:spcAft>
              <a:buClr>
                <a:schemeClr val="dk1"/>
              </a:buClr>
              <a:buSzPts val="2800"/>
              <a:buChar char="•"/>
            </a:pPr>
            <a:r>
              <a:rPr lang="en-US"/>
              <a:t>Before make can fully process this rule, it must process the rules for the files that it depends on (the prerequisites)</a:t>
            </a:r>
            <a:endParaRPr/>
          </a:p>
          <a:p>
            <a:pPr marL="228600" lvl="0" indent="-228600" algn="l" rtl="0">
              <a:lnSpc>
                <a:spcPct val="90000"/>
              </a:lnSpc>
              <a:spcBef>
                <a:spcPts val="1000"/>
              </a:spcBef>
              <a:spcAft>
                <a:spcPts val="0"/>
              </a:spcAft>
              <a:buClr>
                <a:schemeClr val="dk1"/>
              </a:buClr>
              <a:buSzPts val="2800"/>
              <a:buChar char="•"/>
            </a:pPr>
            <a:r>
              <a:rPr lang="en-US"/>
              <a:t>The recipe will be carried out if</a:t>
            </a:r>
            <a:endParaRPr/>
          </a:p>
          <a:p>
            <a:pPr marL="685800" lvl="1" indent="-228600" algn="l" rtl="0">
              <a:lnSpc>
                <a:spcPct val="90000"/>
              </a:lnSpc>
              <a:spcBef>
                <a:spcPts val="500"/>
              </a:spcBef>
              <a:spcAft>
                <a:spcPts val="0"/>
              </a:spcAft>
              <a:buClr>
                <a:schemeClr val="dk1"/>
              </a:buClr>
              <a:buSzPts val="2400"/>
              <a:buChar char="•"/>
            </a:pPr>
            <a:r>
              <a:rPr lang="en-US"/>
              <a:t>Any file named as prerequisites is more recent than the target file</a:t>
            </a:r>
            <a:endParaRPr/>
          </a:p>
          <a:p>
            <a:pPr marL="685800" lvl="1" indent="-228600" algn="l" rtl="0">
              <a:lnSpc>
                <a:spcPct val="90000"/>
              </a:lnSpc>
              <a:spcBef>
                <a:spcPts val="500"/>
              </a:spcBef>
              <a:spcAft>
                <a:spcPts val="0"/>
              </a:spcAft>
              <a:buClr>
                <a:schemeClr val="dk1"/>
              </a:buClr>
              <a:buSzPts val="2400"/>
              <a:buChar char="•"/>
            </a:pPr>
            <a:r>
              <a:rPr lang="en-US"/>
              <a:t>If the target file does not exist at all</a:t>
            </a:r>
            <a:endParaRPr/>
          </a:p>
        </p:txBody>
      </p:sp>
      <p:sp>
        <p:nvSpPr>
          <p:cNvPr id="229" name="Google Shape;22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Executing Makefile</a:t>
            </a:r>
            <a:endParaRPr/>
          </a:p>
        </p:txBody>
      </p:sp>
      <p:sp>
        <p:nvSpPr>
          <p:cNvPr id="235" name="Google Shape;235;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When you run `make` command, </a:t>
            </a:r>
            <a:r>
              <a:rPr lang="en-US" i="1"/>
              <a:t>the first target </a:t>
            </a:r>
            <a:r>
              <a:rPr lang="en-US"/>
              <a:t>in your Makefile</a:t>
            </a:r>
            <a:endParaRPr/>
          </a:p>
          <a:p>
            <a:pPr marL="685800" lvl="1" indent="-228600" algn="l" rtl="0">
              <a:lnSpc>
                <a:spcPct val="90000"/>
              </a:lnSpc>
              <a:spcBef>
                <a:spcPts val="500"/>
              </a:spcBef>
              <a:spcAft>
                <a:spcPts val="0"/>
              </a:spcAft>
              <a:buClr>
                <a:schemeClr val="dk1"/>
              </a:buClr>
              <a:buSzPts val="2400"/>
              <a:buChar char="•"/>
            </a:pPr>
            <a:r>
              <a:rPr lang="en-US"/>
              <a:t>By default, it will look for a file called “Makefile”, use –f to override</a:t>
            </a:r>
            <a:endParaRPr/>
          </a:p>
          <a:p>
            <a:pPr marL="228600" lvl="0" indent="-228600" algn="l" rtl="0">
              <a:lnSpc>
                <a:spcPct val="90000"/>
              </a:lnSpc>
              <a:spcBef>
                <a:spcPts val="1000"/>
              </a:spcBef>
              <a:spcAft>
                <a:spcPts val="0"/>
              </a:spcAft>
              <a:buClr>
                <a:schemeClr val="dk1"/>
              </a:buClr>
              <a:buSzPts val="2800"/>
              <a:buChar char="•"/>
            </a:pPr>
            <a:r>
              <a:rPr lang="en-US"/>
              <a:t>To run a specific target instead of the first, use $ make [target name] </a:t>
            </a:r>
            <a:endParaRPr/>
          </a:p>
          <a:p>
            <a:pPr marL="685800" lvl="1" indent="-228600" algn="l" rtl="0">
              <a:lnSpc>
                <a:spcPct val="90000"/>
              </a:lnSpc>
              <a:spcBef>
                <a:spcPts val="500"/>
              </a:spcBef>
              <a:spcAft>
                <a:spcPts val="0"/>
              </a:spcAft>
              <a:buClr>
                <a:schemeClr val="dk1"/>
              </a:buClr>
              <a:buSzPts val="2400"/>
              <a:buChar char="•"/>
            </a:pPr>
            <a:r>
              <a:rPr lang="en-US"/>
              <a:t>Example: make install</a:t>
            </a:r>
            <a:endParaRPr/>
          </a:p>
          <a:p>
            <a:pPr marL="228600" lvl="0" indent="-228600" algn="l" rtl="0">
              <a:lnSpc>
                <a:spcPct val="90000"/>
              </a:lnSpc>
              <a:spcBef>
                <a:spcPts val="1000"/>
              </a:spcBef>
              <a:spcAft>
                <a:spcPts val="0"/>
              </a:spcAft>
              <a:buClr>
                <a:schemeClr val="dk1"/>
              </a:buClr>
              <a:buSzPts val="2800"/>
              <a:buChar char="•"/>
            </a:pPr>
            <a:r>
              <a:rPr lang="en-US"/>
              <a:t>.PHONY target</a:t>
            </a:r>
            <a:endParaRPr/>
          </a:p>
          <a:p>
            <a:pPr marL="685800" lvl="1" indent="-228600" algn="l" rtl="0">
              <a:lnSpc>
                <a:spcPct val="90000"/>
              </a:lnSpc>
              <a:spcBef>
                <a:spcPts val="500"/>
              </a:spcBef>
              <a:spcAft>
                <a:spcPts val="0"/>
              </a:spcAft>
              <a:buClr>
                <a:schemeClr val="dk1"/>
              </a:buClr>
              <a:buSzPts val="2400"/>
              <a:buChar char="•"/>
            </a:pPr>
            <a:r>
              <a:rPr lang="en-US"/>
              <a:t>By default, make thinks that the target name is a file</a:t>
            </a:r>
            <a:endParaRPr/>
          </a:p>
          <a:p>
            <a:pPr marL="685800" lvl="1" indent="-228600" algn="l" rtl="0">
              <a:lnSpc>
                <a:spcPct val="90000"/>
              </a:lnSpc>
              <a:spcBef>
                <a:spcPts val="500"/>
              </a:spcBef>
              <a:spcAft>
                <a:spcPts val="0"/>
              </a:spcAft>
              <a:buClr>
                <a:schemeClr val="dk1"/>
              </a:buClr>
              <a:buSzPts val="2400"/>
              <a:buChar char="•"/>
            </a:pPr>
            <a:r>
              <a:rPr lang="en-US"/>
              <a:t>Imagine you have a rule `make clean` to delete files, yet you have a file named “clean” in your directory</a:t>
            </a:r>
            <a:endParaRPr/>
          </a:p>
          <a:p>
            <a:pPr marL="685800" lvl="1" indent="-228600" algn="l" rtl="0">
              <a:lnSpc>
                <a:spcPct val="90000"/>
              </a:lnSpc>
              <a:spcBef>
                <a:spcPts val="500"/>
              </a:spcBef>
              <a:spcAft>
                <a:spcPts val="0"/>
              </a:spcAft>
              <a:buClr>
                <a:schemeClr val="dk1"/>
              </a:buClr>
              <a:buSzPts val="2400"/>
              <a:buChar char="•"/>
            </a:pPr>
            <a:r>
              <a:rPr lang="en-US"/>
              <a:t>Now `make clean` will tell you nothing to make (why?)</a:t>
            </a:r>
            <a:endParaRPr/>
          </a:p>
          <a:p>
            <a:pPr marL="685800" lvl="1" indent="-228600" algn="l" rtl="0">
              <a:lnSpc>
                <a:spcPct val="90000"/>
              </a:lnSpc>
              <a:spcBef>
                <a:spcPts val="500"/>
              </a:spcBef>
              <a:spcAft>
                <a:spcPts val="0"/>
              </a:spcAft>
              <a:buClr>
                <a:schemeClr val="dk1"/>
              </a:buClr>
              <a:buSzPts val="2400"/>
              <a:buChar char="•"/>
            </a:pPr>
            <a:r>
              <a:rPr lang="en-US"/>
              <a:t>Use phony target to enforce `make clean`</a:t>
            </a:r>
            <a:endParaRPr/>
          </a:p>
          <a:p>
            <a:pPr marL="228600" lvl="0" indent="-50800" algn="l" rtl="0">
              <a:lnSpc>
                <a:spcPct val="90000"/>
              </a:lnSpc>
              <a:spcBef>
                <a:spcPts val="1000"/>
              </a:spcBef>
              <a:spcAft>
                <a:spcPts val="0"/>
              </a:spcAft>
              <a:buClr>
                <a:schemeClr val="dk1"/>
              </a:buClr>
              <a:buSzPts val="2800"/>
              <a:buNone/>
            </a:pPr>
            <a:endParaRPr/>
          </a:p>
        </p:txBody>
      </p:sp>
      <p:sp>
        <p:nvSpPr>
          <p:cNvPr id="236" name="Google Shape;23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[name] = [value]</a:t>
            </a:r>
            <a:endParaRPr/>
          </a:p>
          <a:p>
            <a:pPr marL="228600" lvl="0" indent="-228600" algn="l" rtl="0">
              <a:lnSpc>
                <a:spcPct val="90000"/>
              </a:lnSpc>
              <a:spcBef>
                <a:spcPts val="1000"/>
              </a:spcBef>
              <a:spcAft>
                <a:spcPts val="0"/>
              </a:spcAft>
              <a:buClr>
                <a:schemeClr val="dk1"/>
              </a:buClr>
              <a:buSzPts val="2800"/>
              <a:buChar char="•"/>
            </a:pPr>
            <a:r>
              <a:rPr lang="en-US"/>
              <a:t>To use it later, use $(name)</a:t>
            </a:r>
            <a:endParaRPr/>
          </a:p>
          <a:p>
            <a:pPr marL="685800" lvl="1" indent="-228600" algn="l" rtl="0">
              <a:lnSpc>
                <a:spcPct val="90000"/>
              </a:lnSpc>
              <a:spcBef>
                <a:spcPts val="500"/>
              </a:spcBef>
              <a:spcAft>
                <a:spcPts val="0"/>
              </a:spcAft>
              <a:buClr>
                <a:schemeClr val="dk1"/>
              </a:buClr>
              <a:buSzPts val="2400"/>
              <a:buChar char="•"/>
            </a:pPr>
            <a:r>
              <a:rPr lang="en-US"/>
              <a:t>It is conventional to have variables like CC, CFLAGS, etc. </a:t>
            </a:r>
            <a:endParaRPr/>
          </a:p>
          <a:p>
            <a:pPr marL="228600" lvl="0" indent="-228600" algn="l" rtl="0">
              <a:lnSpc>
                <a:spcPct val="90000"/>
              </a:lnSpc>
              <a:spcBef>
                <a:spcPts val="1000"/>
              </a:spcBef>
              <a:spcAft>
                <a:spcPts val="0"/>
              </a:spcAft>
              <a:buClr>
                <a:schemeClr val="dk1"/>
              </a:buClr>
              <a:buSzPts val="2800"/>
              <a:buChar char="•"/>
            </a:pPr>
            <a:r>
              <a:rPr lang="en-US"/>
              <a:t>Automatic variables</a:t>
            </a:r>
            <a:endParaRPr/>
          </a:p>
          <a:p>
            <a:pPr marL="685800" lvl="1" indent="-228600" algn="l" rtl="0">
              <a:lnSpc>
                <a:spcPct val="90000"/>
              </a:lnSpc>
              <a:spcBef>
                <a:spcPts val="500"/>
              </a:spcBef>
              <a:spcAft>
                <a:spcPts val="0"/>
              </a:spcAft>
              <a:buClr>
                <a:schemeClr val="dk1"/>
              </a:buClr>
              <a:buSzPts val="2400"/>
              <a:buChar char="•"/>
            </a:pPr>
            <a:r>
              <a:rPr lang="en-US"/>
              <a:t>$@: Target name</a:t>
            </a:r>
            <a:endParaRPr/>
          </a:p>
          <a:p>
            <a:pPr marL="685800" lvl="1" indent="-228600" algn="l" rtl="0">
              <a:lnSpc>
                <a:spcPct val="90000"/>
              </a:lnSpc>
              <a:spcBef>
                <a:spcPts val="500"/>
              </a:spcBef>
              <a:spcAft>
                <a:spcPts val="0"/>
              </a:spcAft>
              <a:buClr>
                <a:schemeClr val="dk1"/>
              </a:buClr>
              <a:buSzPts val="2400"/>
              <a:buChar char="•"/>
            </a:pPr>
            <a:r>
              <a:rPr lang="en-US"/>
              <a:t>$&lt;: First prerequisite</a:t>
            </a:r>
            <a:endParaRPr/>
          </a:p>
          <a:p>
            <a:pPr marL="685800" lvl="1" indent="-228600" algn="l" rtl="0">
              <a:lnSpc>
                <a:spcPct val="90000"/>
              </a:lnSpc>
              <a:spcBef>
                <a:spcPts val="500"/>
              </a:spcBef>
              <a:spcAft>
                <a:spcPts val="0"/>
              </a:spcAft>
              <a:buClr>
                <a:schemeClr val="dk1"/>
              </a:buClr>
              <a:buSzPts val="2400"/>
              <a:buChar char="•"/>
            </a:pPr>
            <a:r>
              <a:rPr lang="en-US"/>
              <a:t>$?: All prerequisites newer than the target</a:t>
            </a:r>
            <a:endParaRPr/>
          </a:p>
          <a:p>
            <a:pPr marL="685800" lvl="1" indent="-228600" algn="l" rtl="0">
              <a:lnSpc>
                <a:spcPct val="90000"/>
              </a:lnSpc>
              <a:spcBef>
                <a:spcPts val="500"/>
              </a:spcBef>
              <a:spcAft>
                <a:spcPts val="0"/>
              </a:spcAft>
              <a:buClr>
                <a:schemeClr val="dk1"/>
              </a:buClr>
              <a:buSzPts val="2400"/>
              <a:buChar char="•"/>
            </a:pPr>
            <a:r>
              <a:rPr lang="en-US"/>
              <a:t>$^: All prerequisites</a:t>
            </a:r>
            <a:br>
              <a:rPr lang="en-US"/>
            </a:br>
            <a:endParaRPr/>
          </a:p>
          <a:p>
            <a:pPr marL="228600" lvl="0" indent="-50800" algn="l" rtl="0">
              <a:lnSpc>
                <a:spcPct val="90000"/>
              </a:lnSpc>
              <a:spcBef>
                <a:spcPts val="1000"/>
              </a:spcBef>
              <a:spcAft>
                <a:spcPts val="0"/>
              </a:spcAft>
              <a:buClr>
                <a:schemeClr val="dk1"/>
              </a:buClr>
              <a:buSzPts val="2800"/>
              <a:buNone/>
            </a:pPr>
            <a:endParaRPr/>
          </a:p>
        </p:txBody>
      </p:sp>
      <p:sp>
        <p:nvSpPr>
          <p:cNvPr id="242" name="Google Shape;24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152</a:t>
            </a:fld>
            <a:endParaRPr/>
          </a:p>
        </p:txBody>
      </p:sp>
      <p:sp>
        <p:nvSpPr>
          <p:cNvPr id="243" name="Google Shape;24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Makefile Variable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Basics</a:t>
            </a:r>
            <a:endParaRPr/>
          </a:p>
        </p:txBody>
      </p:sp>
      <p:sp>
        <p:nvSpPr>
          <p:cNvPr id="176" name="Google Shape;176;p3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Check out some code</a:t>
            </a:r>
            <a:endParaRPr/>
          </a:p>
          <a:p>
            <a:pPr lvl="1">
              <a:spcBef>
                <a:spcPts val="0"/>
              </a:spcBef>
            </a:pPr>
            <a:r>
              <a:rPr lang="en"/>
              <a:t>Get a copy of the files</a:t>
            </a:r>
            <a:endParaRPr/>
          </a:p>
          <a:p>
            <a:pPr lvl="2">
              <a:spcBef>
                <a:spcPts val="0"/>
              </a:spcBef>
            </a:pPr>
            <a:r>
              <a:rPr lang="en"/>
              <a:t>Could be from your machine</a:t>
            </a:r>
            <a:endParaRPr/>
          </a:p>
          <a:p>
            <a:pPr lvl="2">
              <a:spcBef>
                <a:spcPts val="0"/>
              </a:spcBef>
            </a:pPr>
            <a:r>
              <a:rPr lang="en"/>
              <a:t>Could be from someone else’s</a:t>
            </a:r>
            <a:endParaRPr/>
          </a:p>
          <a:p>
            <a:r>
              <a:rPr lang="en"/>
              <a:t>Make your changes</a:t>
            </a:r>
            <a:endParaRPr/>
          </a:p>
          <a:p>
            <a:r>
              <a:rPr lang="en"/>
              <a:t>Stage the changes you want to commit</a:t>
            </a:r>
            <a:endParaRPr/>
          </a:p>
          <a:p>
            <a:pPr lvl="1">
              <a:spcBef>
                <a:spcPts val="0"/>
              </a:spcBef>
            </a:pPr>
            <a:r>
              <a:rPr lang="en"/>
              <a:t>Which changes you want to track</a:t>
            </a:r>
            <a:endParaRPr/>
          </a:p>
          <a:p>
            <a:r>
              <a:rPr lang="en"/>
              <a:t>Commit your staged changes</a:t>
            </a:r>
            <a:endParaRPr/>
          </a:p>
          <a:p>
            <a:pPr lvl="1">
              <a:spcBef>
                <a:spcPts val="0"/>
              </a:spcBef>
            </a:pPr>
            <a:r>
              <a:rPr lang="en"/>
              <a:t>Like hitting “save”</a:t>
            </a:r>
            <a:endParaRPr/>
          </a:p>
          <a:p>
            <a:r>
              <a:rPr lang="en"/>
              <a:t>Share your changes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Autofit/>
          </a:bodyPr>
          <a:lstStyle/>
          <a:p>
            <a:r>
              <a:rPr lang="en"/>
              <a:t>Git States</a:t>
            </a:r>
            <a:endParaRPr/>
          </a:p>
        </p:txBody>
      </p:sp>
      <p:sp>
        <p:nvSpPr>
          <p:cNvPr id="182" name="Google Shape;182;p37"/>
          <p:cNvSpPr txBox="1">
            <a:spLocks noGrp="1"/>
          </p:cNvSpPr>
          <p:nvPr>
            <p:ph type="body" idx="1"/>
          </p:nvPr>
        </p:nvSpPr>
        <p:spPr>
          <a:xfrm>
            <a:off x="415600" y="1852800"/>
            <a:ext cx="4864400" cy="4239200"/>
          </a:xfrm>
          <a:prstGeom prst="rect">
            <a:avLst/>
          </a:prstGeom>
        </p:spPr>
        <p:txBody>
          <a:bodyPr spcFirstLastPara="1" vert="horz" wrap="square" lIns="121900" tIns="121900" rIns="121900" bIns="121900" rtlCol="0" anchor="t" anchorCtr="0">
            <a:noAutofit/>
          </a:bodyPr>
          <a:lstStyle/>
          <a:p>
            <a:r>
              <a:rPr lang="en"/>
              <a:t>Files can exist in three main states</a:t>
            </a:r>
            <a:endParaRPr/>
          </a:p>
          <a:p>
            <a:pPr lvl="1">
              <a:spcBef>
                <a:spcPts val="0"/>
              </a:spcBef>
            </a:pPr>
            <a:r>
              <a:rPr lang="en"/>
              <a:t>Modified</a:t>
            </a:r>
            <a:endParaRPr/>
          </a:p>
          <a:p>
            <a:pPr lvl="2">
              <a:spcBef>
                <a:spcPts val="0"/>
              </a:spcBef>
            </a:pPr>
            <a:r>
              <a:rPr lang="en"/>
              <a:t>File changed but not committed</a:t>
            </a:r>
            <a:endParaRPr/>
          </a:p>
          <a:p>
            <a:pPr lvl="1">
              <a:spcBef>
                <a:spcPts val="0"/>
              </a:spcBef>
            </a:pPr>
            <a:r>
              <a:rPr lang="en"/>
              <a:t>Staged</a:t>
            </a:r>
            <a:endParaRPr/>
          </a:p>
          <a:p>
            <a:pPr lvl="2">
              <a:spcBef>
                <a:spcPts val="0"/>
              </a:spcBef>
            </a:pPr>
            <a:r>
              <a:rPr lang="en"/>
              <a:t>Modified and marked to be committed</a:t>
            </a:r>
            <a:endParaRPr/>
          </a:p>
          <a:p>
            <a:pPr lvl="1">
              <a:spcBef>
                <a:spcPts val="0"/>
              </a:spcBef>
            </a:pPr>
            <a:r>
              <a:rPr lang="en"/>
              <a:t>Committed</a:t>
            </a:r>
            <a:endParaRPr/>
          </a:p>
          <a:p>
            <a:pPr lvl="2">
              <a:spcBef>
                <a:spcPts val="0"/>
              </a:spcBef>
            </a:pPr>
            <a:r>
              <a:rPr lang="en"/>
              <a:t>Safely stored in database</a:t>
            </a:r>
            <a:endParaRPr/>
          </a:p>
        </p:txBody>
      </p:sp>
      <p:pic>
        <p:nvPicPr>
          <p:cNvPr id="183" name="Google Shape;183;p37"/>
          <p:cNvPicPr preferRelativeResize="0"/>
          <p:nvPr/>
        </p:nvPicPr>
        <p:blipFill>
          <a:blip r:embed="rId3">
            <a:alphaModFix/>
          </a:blip>
          <a:stretch>
            <a:fillRect/>
          </a:stretch>
        </p:blipFill>
        <p:spPr>
          <a:xfrm>
            <a:off x="5624134" y="1362500"/>
            <a:ext cx="6339165" cy="4203800"/>
          </a:xfrm>
          <a:prstGeom prst="rect">
            <a:avLst/>
          </a:prstGeom>
          <a:noFill/>
          <a:ln>
            <a:noFill/>
          </a:ln>
        </p:spPr>
      </p:pic>
      <p:sp>
        <p:nvSpPr>
          <p:cNvPr id="184" name="Google Shape;184;p37"/>
          <p:cNvSpPr txBox="1"/>
          <p:nvPr/>
        </p:nvSpPr>
        <p:spPr>
          <a:xfrm>
            <a:off x="6274533" y="6376133"/>
            <a:ext cx="5165200" cy="344400"/>
          </a:xfrm>
          <a:prstGeom prst="rect">
            <a:avLst/>
          </a:prstGeom>
          <a:noFill/>
          <a:ln>
            <a:noFill/>
          </a:ln>
        </p:spPr>
        <p:txBody>
          <a:bodyPr spcFirstLastPara="1" wrap="square" lIns="121900" tIns="121900" rIns="121900" bIns="121900" anchor="t" anchorCtr="0">
            <a:noAutofit/>
          </a:bodyPr>
          <a:lstStyle/>
          <a:p>
            <a:r>
              <a:rPr lang="en" sz="1333">
                <a:solidFill>
                  <a:srgbClr val="B7B7B7"/>
                </a:solidFill>
              </a:rPr>
              <a:t>git-scm.org</a:t>
            </a:r>
            <a:endParaRPr sz="1333">
              <a:solidFill>
                <a:srgbClr val="B7B7B7"/>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Commands</a:t>
            </a:r>
            <a:endParaRPr/>
          </a:p>
        </p:txBody>
      </p:sp>
      <p:sp>
        <p:nvSpPr>
          <p:cNvPr id="196" name="Google Shape;196;p3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Repository creation</a:t>
            </a:r>
            <a:endParaRPr/>
          </a:p>
          <a:p>
            <a:pPr lvl="1">
              <a:spcBef>
                <a:spcPts val="0"/>
              </a:spcBef>
            </a:pPr>
            <a:r>
              <a:rPr lang="en"/>
              <a:t>$ git init (Create a new repository)</a:t>
            </a:r>
            <a:endParaRPr/>
          </a:p>
          <a:p>
            <a:pPr lvl="1">
              <a:spcBef>
                <a:spcPts val="0"/>
              </a:spcBef>
            </a:pPr>
            <a:r>
              <a:rPr lang="en"/>
              <a:t>$ git clone (Create a copy of an existing repo)</a:t>
            </a:r>
            <a:endParaRPr/>
          </a:p>
          <a:p>
            <a:r>
              <a:rPr lang="en"/>
              <a:t>Branching</a:t>
            </a:r>
            <a:endParaRPr/>
          </a:p>
          <a:p>
            <a:pPr lvl="1">
              <a:spcBef>
                <a:spcPts val="0"/>
              </a:spcBef>
            </a:pPr>
            <a:r>
              <a:rPr lang="en"/>
              <a:t>$ git branch &lt;new_branch_name&gt;</a:t>
            </a:r>
            <a:endParaRPr/>
          </a:p>
          <a:p>
            <a:pPr lvl="1">
              <a:spcBef>
                <a:spcPts val="0"/>
              </a:spcBef>
            </a:pPr>
            <a:r>
              <a:rPr lang="en"/>
              <a:t>$ git checkout &lt;tag/commit&gt; -b &lt;new_branch_name&gt;</a:t>
            </a:r>
            <a:endParaRPr/>
          </a:p>
          <a:p>
            <a:r>
              <a:rPr lang="en"/>
              <a:t>Commits</a:t>
            </a:r>
            <a:endParaRPr/>
          </a:p>
          <a:p>
            <a:pPr lvl="1">
              <a:spcBef>
                <a:spcPts val="0"/>
              </a:spcBef>
            </a:pPr>
            <a:r>
              <a:rPr lang="en"/>
              <a:t>$ git add (Stage modified/new/deleted files)</a:t>
            </a:r>
            <a:endParaRPr/>
          </a:p>
          <a:p>
            <a:pPr lvl="1">
              <a:spcBef>
                <a:spcPts val="0"/>
              </a:spcBef>
            </a:pPr>
            <a:r>
              <a:rPr lang="en"/>
              <a:t>$ git commit (Save changes to repository)</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Commands</a:t>
            </a:r>
            <a:endParaRPr/>
          </a:p>
        </p:txBody>
      </p:sp>
      <p:sp>
        <p:nvSpPr>
          <p:cNvPr id="202" name="Google Shape;202;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Getting information</a:t>
            </a:r>
            <a:endParaRPr/>
          </a:p>
          <a:p>
            <a:pPr lvl="1">
              <a:spcBef>
                <a:spcPts val="0"/>
              </a:spcBef>
            </a:pPr>
            <a:r>
              <a:rPr lang="en"/>
              <a:t>$ git status (Shows state of modified files, new files, etc.)</a:t>
            </a:r>
            <a:endParaRPr/>
          </a:p>
          <a:p>
            <a:pPr lvl="1">
              <a:spcBef>
                <a:spcPts val="0"/>
              </a:spcBef>
            </a:pPr>
            <a:r>
              <a:rPr lang="en"/>
              <a:t>$ git diff (Compare different versions of files)</a:t>
            </a:r>
            <a:endParaRPr/>
          </a:p>
          <a:p>
            <a:pPr lvl="1">
              <a:spcBef>
                <a:spcPts val="0"/>
              </a:spcBef>
            </a:pPr>
            <a:r>
              <a:rPr lang="en"/>
              <a:t>$ git log (Shows history of commits)</a:t>
            </a:r>
            <a:endParaRPr/>
          </a:p>
          <a:p>
            <a:pPr lvl="1">
              <a:spcBef>
                <a:spcPts val="0"/>
              </a:spcBef>
            </a:pPr>
            <a:r>
              <a:rPr lang="en"/>
              <a:t>$ git show (Shows object in the repository)</a:t>
            </a:r>
            <a:endParaRPr/>
          </a:p>
          <a:p>
            <a:r>
              <a:rPr lang="en"/>
              <a:t>Help</a:t>
            </a:r>
            <a:endParaRPr/>
          </a:p>
          <a:p>
            <a:pPr lvl="1">
              <a:spcBef>
                <a:spcPts val="0"/>
              </a:spcBef>
            </a:pPr>
            <a:r>
              <a:rPr lang="en"/>
              <a:t>$ git help</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5"/>
          <p:cNvPicPr preferRelativeResize="0"/>
          <p:nvPr/>
        </p:nvPicPr>
        <p:blipFill rotWithShape="1">
          <a:blip r:embed="rId3">
            <a:alphaModFix/>
          </a:blip>
          <a:srcRect/>
          <a:stretch/>
        </p:blipFill>
        <p:spPr>
          <a:xfrm>
            <a:off x="5780687" y="1672097"/>
            <a:ext cx="6306767" cy="4050300"/>
          </a:xfrm>
          <a:prstGeom prst="rect">
            <a:avLst/>
          </a:prstGeom>
          <a:noFill/>
          <a:ln>
            <a:noFill/>
          </a:ln>
        </p:spPr>
      </p:pic>
      <p:sp>
        <p:nvSpPr>
          <p:cNvPr id="232" name="Google Shape;232;p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Repo Structure</a:t>
            </a:r>
            <a:endParaRPr/>
          </a:p>
        </p:txBody>
      </p:sp>
      <p:sp>
        <p:nvSpPr>
          <p:cNvPr id="233" name="Google Shape;233;p45"/>
          <p:cNvSpPr txBox="1">
            <a:spLocks noGrp="1"/>
          </p:cNvSpPr>
          <p:nvPr>
            <p:ph type="body" idx="1"/>
          </p:nvPr>
        </p:nvSpPr>
        <p:spPr>
          <a:xfrm>
            <a:off x="415600" y="1536633"/>
            <a:ext cx="5680400" cy="5321200"/>
          </a:xfrm>
          <a:prstGeom prst="rect">
            <a:avLst/>
          </a:prstGeom>
        </p:spPr>
        <p:txBody>
          <a:bodyPr spcFirstLastPara="1" vert="horz" wrap="square" lIns="121900" tIns="121900" rIns="121900" bIns="121900" rtlCol="0" anchor="t" anchorCtr="0">
            <a:noAutofit/>
          </a:bodyPr>
          <a:lstStyle/>
          <a:p>
            <a:r>
              <a:rPr lang="en"/>
              <a:t>A commit corresponds to a snapshot</a:t>
            </a:r>
            <a:endParaRPr/>
          </a:p>
          <a:p>
            <a:r>
              <a:rPr lang="en"/>
              <a:t>Snapshot is a picture of your repo at the time you commit</a:t>
            </a:r>
            <a:endParaRPr/>
          </a:p>
          <a:p>
            <a:pPr lvl="1">
              <a:spcBef>
                <a:spcPts val="0"/>
              </a:spcBef>
            </a:pPr>
            <a:r>
              <a:rPr lang="en"/>
              <a:t>If file is unchanged since last snapshot, just point at its last version</a:t>
            </a:r>
            <a:endParaRPr/>
          </a:p>
          <a:p>
            <a:r>
              <a:rPr lang="en"/>
              <a:t>Tree</a:t>
            </a:r>
            <a:endParaRPr/>
          </a:p>
          <a:p>
            <a:pPr lvl="1">
              <a:spcBef>
                <a:spcPts val="0"/>
              </a:spcBef>
            </a:pPr>
            <a:r>
              <a:rPr lang="en"/>
              <a:t>Think a “collection of files”</a:t>
            </a:r>
            <a:endParaRPr/>
          </a:p>
          <a:p>
            <a:r>
              <a:rPr lang="en"/>
              <a:t>Blob</a:t>
            </a:r>
            <a:endParaRPr/>
          </a:p>
          <a:p>
            <a:pPr lvl="1">
              <a:spcBef>
                <a:spcPts val="0"/>
              </a:spcBef>
            </a:pPr>
            <a:r>
              <a:rPr lang="en"/>
              <a:t>A version of a file</a:t>
            </a:r>
            <a:endParaRPr/>
          </a:p>
          <a:p>
            <a:r>
              <a:rPr lang="en"/>
              <a:t>Checksum</a:t>
            </a:r>
            <a:endParaRPr/>
          </a:p>
          <a:p>
            <a:pPr lvl="1">
              <a:spcBef>
                <a:spcPts val="0"/>
              </a:spcBef>
            </a:pPr>
            <a:r>
              <a:rPr lang="en"/>
              <a:t>Run SHA1 on object to get an identifier</a:t>
            </a:r>
            <a:endParaRPr/>
          </a:p>
          <a:p>
            <a:pPr lvl="1">
              <a:spcBef>
                <a:spcPts val="0"/>
              </a:spcBef>
            </a:pPr>
            <a:r>
              <a:rPr lang="en"/>
              <a:t>This is how git refers to the object</a:t>
            </a:r>
            <a:endParaRPr/>
          </a:p>
        </p:txBody>
      </p:sp>
      <p:graphicFrame>
        <p:nvGraphicFramePr>
          <p:cNvPr id="234" name="Google Shape;234;p45"/>
          <p:cNvGraphicFramePr/>
          <p:nvPr/>
        </p:nvGraphicFramePr>
        <p:xfrm>
          <a:off x="8129708" y="3362689"/>
          <a:ext cx="2010867" cy="1167252"/>
        </p:xfrm>
        <a:graphic>
          <a:graphicData uri="http://schemas.openxmlformats.org/drawingml/2006/table">
            <a:tbl>
              <a:tblPr firstRow="1" bandRow="1">
                <a:noFill/>
              </a:tblPr>
              <a:tblGrid>
                <a:gridCol w="601867">
                  <a:extLst>
                    <a:ext uri="{9D8B030D-6E8A-4147-A177-3AD203B41FA5}">
                      <a16:colId xmlns:a16="http://schemas.microsoft.com/office/drawing/2014/main" val="20000"/>
                    </a:ext>
                  </a:extLst>
                </a:gridCol>
                <a:gridCol w="650300">
                  <a:extLst>
                    <a:ext uri="{9D8B030D-6E8A-4147-A177-3AD203B41FA5}">
                      <a16:colId xmlns:a16="http://schemas.microsoft.com/office/drawing/2014/main" val="20001"/>
                    </a:ext>
                  </a:extLst>
                </a:gridCol>
                <a:gridCol w="758700">
                  <a:extLst>
                    <a:ext uri="{9D8B030D-6E8A-4147-A177-3AD203B41FA5}">
                      <a16:colId xmlns:a16="http://schemas.microsoft.com/office/drawing/2014/main" val="20002"/>
                    </a:ext>
                  </a:extLst>
                </a:gridCol>
              </a:tblGrid>
              <a:tr h="337533">
                <a:tc gridSpan="2">
                  <a:txBody>
                    <a:bodyPr/>
                    <a:lstStyle/>
                    <a:p>
                      <a:pPr marL="0" marR="0" lvl="0" indent="0" algn="l" rtl="0">
                        <a:spcBef>
                          <a:spcPts val="0"/>
                        </a:spcBef>
                        <a:spcAft>
                          <a:spcPts val="0"/>
                        </a:spcAft>
                        <a:buNone/>
                      </a:pPr>
                      <a:r>
                        <a:rPr lang="en" sz="1300" u="none" strike="noStrike" cap="none">
                          <a:solidFill>
                            <a:srgbClr val="000000"/>
                          </a:solidFill>
                        </a:rPr>
                        <a:t>tree</a:t>
                      </a:r>
                      <a:endParaRPr sz="13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hMerge="1">
                  <a:txBody>
                    <a:bodyPr/>
                    <a:lstStyle/>
                    <a:p>
                      <a:endParaRPr lang="en-US"/>
                    </a:p>
                  </a:txBody>
                  <a:tcPr/>
                </a:tc>
                <a:tc>
                  <a:txBody>
                    <a:bodyPr/>
                    <a:lstStyle/>
                    <a:p>
                      <a:pPr marL="0" marR="0" lvl="0" indent="0" algn="l" rtl="0">
                        <a:spcBef>
                          <a:spcPts val="0"/>
                        </a:spcBef>
                        <a:spcAft>
                          <a:spcPts val="0"/>
                        </a:spcAft>
                        <a:buNone/>
                      </a:pPr>
                      <a:r>
                        <a:rPr lang="en" sz="1300">
                          <a:solidFill>
                            <a:srgbClr val="7F7F7F"/>
                          </a:solidFill>
                        </a:rPr>
                        <a:t>size</a:t>
                      </a:r>
                      <a:endParaRPr sz="13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0"/>
                  </a:ext>
                </a:extLst>
              </a:tr>
              <a:tr h="276573">
                <a:tc>
                  <a:txBody>
                    <a:bodyPr/>
                    <a:lstStyle/>
                    <a:p>
                      <a:pPr marL="0" marR="0" lvl="0" indent="0" algn="l" rtl="0">
                        <a:spcBef>
                          <a:spcPts val="0"/>
                        </a:spcBef>
                        <a:spcAft>
                          <a:spcPts val="0"/>
                        </a:spcAft>
                        <a:buNone/>
                      </a:pPr>
                      <a:r>
                        <a:rPr lang="en" sz="900">
                          <a:solidFill>
                            <a:srgbClr val="000000"/>
                          </a:solidFill>
                        </a:rPr>
                        <a:t>blob</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5b1d3</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README</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1"/>
                  </a:ext>
                </a:extLst>
              </a:tr>
              <a:tr h="276573">
                <a:tc>
                  <a:txBody>
                    <a:bodyPr/>
                    <a:lstStyle/>
                    <a:p>
                      <a:pPr marL="0" marR="0" lvl="0" indent="0" algn="l" rtl="0">
                        <a:spcBef>
                          <a:spcPts val="0"/>
                        </a:spcBef>
                        <a:spcAft>
                          <a:spcPts val="0"/>
                        </a:spcAft>
                        <a:buNone/>
                      </a:pPr>
                      <a:r>
                        <a:rPr lang="en" sz="900">
                          <a:solidFill>
                            <a:srgbClr val="000000"/>
                          </a:solidFill>
                        </a:rPr>
                        <a:t>blob</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911e7</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pacman.c</a:t>
                      </a:r>
                      <a:endParaRPr sz="900">
                        <a:solidFill>
                          <a:srgbClr val="000000"/>
                        </a:solidFill>
                      </a:endParaRPr>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2"/>
                  </a:ext>
                </a:extLst>
              </a:tr>
              <a:tr h="276573">
                <a:tc>
                  <a:txBody>
                    <a:bodyPr/>
                    <a:lstStyle/>
                    <a:p>
                      <a:pPr marL="0" marR="0" lvl="0" indent="0" algn="l" rtl="0">
                        <a:spcBef>
                          <a:spcPts val="0"/>
                        </a:spcBef>
                        <a:spcAft>
                          <a:spcPts val="0"/>
                        </a:spcAft>
                        <a:buNone/>
                      </a:pPr>
                      <a:r>
                        <a:rPr lang="en" sz="900">
                          <a:solidFill>
                            <a:srgbClr val="000000"/>
                          </a:solidFill>
                        </a:rPr>
                        <a:t>blob</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cba0a</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pacman.h</a:t>
                      </a:r>
                      <a:endParaRPr sz="900">
                        <a:solidFill>
                          <a:srgbClr val="000000"/>
                        </a:solidFill>
                      </a:endParaRPr>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3"/>
                  </a:ext>
                </a:extLst>
              </a:tr>
            </a:tbl>
          </a:graphicData>
        </a:graphic>
      </p:graphicFrame>
      <p:sp>
        <p:nvSpPr>
          <p:cNvPr id="235" name="Google Shape;235;p45"/>
          <p:cNvSpPr/>
          <p:nvPr/>
        </p:nvSpPr>
        <p:spPr>
          <a:xfrm>
            <a:off x="7900400" y="1672100"/>
            <a:ext cx="4291600" cy="4291600"/>
          </a:xfrm>
          <a:prstGeom prst="roundRect">
            <a:avLst>
              <a:gd name="adj" fmla="val 16667"/>
            </a:avLst>
          </a:prstGeom>
          <a:noFill/>
          <a:ln w="9525" cap="flat" cmpd="sng">
            <a:solidFill>
              <a:srgbClr val="C0504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6" name="Google Shape;236;p45"/>
          <p:cNvSpPr txBox="1"/>
          <p:nvPr/>
        </p:nvSpPr>
        <p:spPr>
          <a:xfrm>
            <a:off x="9543329" y="1095835"/>
            <a:ext cx="1211200" cy="440800"/>
          </a:xfrm>
          <a:prstGeom prst="rect">
            <a:avLst/>
          </a:prstGeom>
          <a:noFill/>
          <a:ln>
            <a:noFill/>
          </a:ln>
        </p:spPr>
        <p:txBody>
          <a:bodyPr spcFirstLastPara="1" wrap="square" lIns="121900" tIns="60933" rIns="121900" bIns="60933" anchor="t" anchorCtr="0">
            <a:noAutofit/>
          </a:bodyPr>
          <a:lstStyle/>
          <a:p>
            <a:r>
              <a:rPr lang="en" sz="2400" b="1">
                <a:solidFill>
                  <a:srgbClr val="000000"/>
                </a:solidFill>
                <a:latin typeface="Calibri"/>
                <a:ea typeface="Calibri"/>
                <a:cs typeface="Calibri"/>
                <a:sym typeface="Calibri"/>
              </a:rPr>
              <a:t>Snapshot</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After Two More Commits</a:t>
            </a:r>
            <a:endParaRPr/>
          </a:p>
        </p:txBody>
      </p:sp>
      <p:pic>
        <p:nvPicPr>
          <p:cNvPr id="242" name="Google Shape;242;p46"/>
          <p:cNvPicPr preferRelativeResize="0"/>
          <p:nvPr/>
        </p:nvPicPr>
        <p:blipFill rotWithShape="1">
          <a:blip r:embed="rId3">
            <a:alphaModFix/>
          </a:blip>
          <a:srcRect/>
          <a:stretch/>
        </p:blipFill>
        <p:spPr>
          <a:xfrm>
            <a:off x="415617" y="1975938"/>
            <a:ext cx="10608569" cy="475846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What is a branch?</a:t>
            </a:r>
            <a:endParaRPr/>
          </a:p>
        </p:txBody>
      </p:sp>
      <p:sp>
        <p:nvSpPr>
          <p:cNvPr id="248" name="Google Shape;248;p4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dirty="0"/>
              <a:t>A pointer to a commit in your repo + its history</a:t>
            </a:r>
            <a:endParaRPr dirty="0"/>
          </a:p>
          <a:p>
            <a:r>
              <a:rPr lang="en" dirty="0"/>
              <a:t>“Master” branch automatically created when repo is created</a:t>
            </a:r>
            <a:endParaRPr dirty="0"/>
          </a:p>
        </p:txBody>
      </p:sp>
      <p:pic>
        <p:nvPicPr>
          <p:cNvPr id="6" name="Google Shape;256;p48">
            <a:extLst>
              <a:ext uri="{FF2B5EF4-FFF2-40B4-BE49-F238E27FC236}">
                <a16:creationId xmlns:a16="http://schemas.microsoft.com/office/drawing/2014/main" id="{DAF658D7-4F78-4EAA-89E9-5BFDCB7D2BC0}"/>
              </a:ext>
            </a:extLst>
          </p:cNvPr>
          <p:cNvPicPr preferRelativeResize="0"/>
          <p:nvPr/>
        </p:nvPicPr>
        <p:blipFill rotWithShape="1">
          <a:blip r:embed="rId3">
            <a:alphaModFix/>
          </a:blip>
          <a:srcRect/>
          <a:stretch/>
        </p:blipFill>
        <p:spPr>
          <a:xfrm>
            <a:off x="4183031" y="2872861"/>
            <a:ext cx="8008967" cy="3985139"/>
          </a:xfrm>
          <a:prstGeom prst="rect">
            <a:avLst/>
          </a:prstGeom>
          <a:noFill/>
          <a:ln>
            <a:noFill/>
          </a:ln>
        </p:spPr>
      </p:pic>
      <p:pic>
        <p:nvPicPr>
          <p:cNvPr id="7" name="Google Shape;257;p48">
            <a:extLst>
              <a:ext uri="{FF2B5EF4-FFF2-40B4-BE49-F238E27FC236}">
                <a16:creationId xmlns:a16="http://schemas.microsoft.com/office/drawing/2014/main" id="{1DEB5306-D710-42D2-925C-DC3C61F8B032}"/>
              </a:ext>
            </a:extLst>
          </p:cNvPr>
          <p:cNvPicPr preferRelativeResize="0"/>
          <p:nvPr/>
        </p:nvPicPr>
        <p:blipFill rotWithShape="1">
          <a:blip r:embed="rId4">
            <a:alphaModFix/>
          </a:blip>
          <a:srcRect/>
          <a:stretch/>
        </p:blipFill>
        <p:spPr>
          <a:xfrm>
            <a:off x="10234784" y="1276500"/>
            <a:ext cx="1890680" cy="1596387"/>
          </a:xfrm>
          <a:prstGeom prst="rect">
            <a:avLst/>
          </a:prstGeom>
          <a:noFill/>
          <a:ln>
            <a:noFill/>
          </a:ln>
        </p:spPr>
      </p:pic>
      <p:sp>
        <p:nvSpPr>
          <p:cNvPr id="5" name="Google Shape;255;p48">
            <a:extLst>
              <a:ext uri="{FF2B5EF4-FFF2-40B4-BE49-F238E27FC236}">
                <a16:creationId xmlns:a16="http://schemas.microsoft.com/office/drawing/2014/main" id="{EB6D7628-66C7-4BD9-9C48-74FB34CD27E6}"/>
              </a:ext>
            </a:extLst>
          </p:cNvPr>
          <p:cNvSpPr txBox="1">
            <a:spLocks/>
          </p:cNvSpPr>
          <p:nvPr/>
        </p:nvSpPr>
        <p:spPr>
          <a:xfrm>
            <a:off x="415600" y="3233291"/>
            <a:ext cx="11360800" cy="4555200"/>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dirty="0"/>
              <a:t>Creating a new branch = creating a new pointer</a:t>
            </a:r>
          </a:p>
          <a:p>
            <a:pPr>
              <a:buFont typeface="Roboto Mono"/>
              <a:buChar char="●"/>
            </a:pPr>
            <a:r>
              <a:rPr lang="en-US" dirty="0">
                <a:latin typeface="Roboto Mono"/>
                <a:ea typeface="Roboto Mono"/>
                <a:cs typeface="Roboto Mono"/>
                <a:sym typeface="Roboto Mono"/>
              </a:rPr>
              <a:t>$ git branch testing</a:t>
            </a:r>
          </a:p>
          <a:p>
            <a:pPr lvl="1">
              <a:spcBef>
                <a:spcPts val="0"/>
              </a:spcBef>
            </a:pPr>
            <a:r>
              <a:rPr lang="en-US" dirty="0"/>
              <a:t>Creates a branch off of the current commit</a:t>
            </a:r>
          </a:p>
          <a:p>
            <a:pPr lvl="2">
              <a:spcBef>
                <a:spcPts val="0"/>
              </a:spcBef>
            </a:pPr>
            <a:r>
              <a:rPr lang="en-US" dirty="0"/>
              <a:t>Aka HEAD</a:t>
            </a:r>
          </a:p>
          <a:p>
            <a:endParaRPr lang="en-US" dirty="0"/>
          </a:p>
          <a:p>
            <a:endParaRPr lang="en-US" dirty="0"/>
          </a:p>
          <a:p>
            <a:r>
              <a:rPr lang="en-US" dirty="0"/>
              <a:t>Switch with $ git checkout &lt;</a:t>
            </a:r>
            <a:r>
              <a:rPr lang="en-US" dirty="0" err="1"/>
              <a:t>branch_name</a:t>
            </a:r>
            <a:r>
              <a:rPr lang="en-US" dirty="0"/>
              <a:t>&gt;</a:t>
            </a:r>
          </a:p>
          <a:p>
            <a:pPr marL="1405431" lvl="2" indent="0">
              <a:spcBef>
                <a:spcPts val="0"/>
              </a:spcBef>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find command</a:t>
            </a:r>
            <a:endParaRPr/>
          </a:p>
        </p:txBody>
      </p:sp>
      <p:sp>
        <p:nvSpPr>
          <p:cNvPr id="266" name="Google Shape;266;p39"/>
          <p:cNvSpPr txBox="1">
            <a:spLocks noGrp="1"/>
          </p:cNvSpPr>
          <p:nvPr>
            <p:ph type="body" idx="1"/>
          </p:nvPr>
        </p:nvSpPr>
        <p:spPr>
          <a:xfrm>
            <a:off x="1524002" y="1828800"/>
            <a:ext cx="9252518"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600" dirty="0"/>
              <a:t>-type: type of a file (</a:t>
            </a:r>
            <a:r>
              <a:rPr lang="en-US" sz="3600" dirty="0" err="1"/>
              <a:t>e.g</a:t>
            </a:r>
            <a:r>
              <a:rPr lang="en-US" sz="3600" dirty="0"/>
              <a:t>: directory, symbolic link) </a:t>
            </a:r>
            <a:endParaRPr sz="3600" dirty="0"/>
          </a:p>
          <a:p>
            <a:pPr marL="228531" indent="-228531">
              <a:buClr>
                <a:schemeClr val="dk1"/>
              </a:buClr>
              <a:buSzPts val="2700"/>
            </a:pPr>
            <a:r>
              <a:rPr lang="en-US" sz="3600" dirty="0"/>
              <a:t>-perm: permission of a file </a:t>
            </a:r>
            <a:endParaRPr sz="3600" dirty="0"/>
          </a:p>
          <a:p>
            <a:pPr marL="228531" indent="-228531">
              <a:buClr>
                <a:schemeClr val="dk1"/>
              </a:buClr>
              <a:buSzPts val="2700"/>
            </a:pPr>
            <a:r>
              <a:rPr lang="en-US" sz="3600" dirty="0"/>
              <a:t>-name: name of a file</a:t>
            </a:r>
            <a:endParaRPr sz="3600" dirty="0"/>
          </a:p>
          <a:p>
            <a:pPr marL="228531" indent="-228531">
              <a:buClr>
                <a:schemeClr val="dk1"/>
              </a:buClr>
              <a:buSzPts val="2700"/>
            </a:pPr>
            <a:r>
              <a:rPr lang="en-US" sz="3600" dirty="0"/>
              <a:t>-user: owner of a file </a:t>
            </a:r>
            <a:endParaRPr sz="3600" dirty="0"/>
          </a:p>
          <a:p>
            <a:pPr marL="228531" indent="-228531">
              <a:buClr>
                <a:schemeClr val="dk1"/>
              </a:buClr>
              <a:buSzPts val="2700"/>
            </a:pPr>
            <a:r>
              <a:rPr lang="en-US" sz="3600" dirty="0"/>
              <a:t>-</a:t>
            </a:r>
            <a:r>
              <a:rPr lang="en-US" sz="3600" dirty="0" err="1"/>
              <a:t>maxdepth</a:t>
            </a:r>
            <a:r>
              <a:rPr lang="en-US" sz="3600" dirty="0"/>
              <a:t>: how many levels to search</a:t>
            </a:r>
            <a:endParaRPr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Merge</a:t>
            </a:r>
            <a:endParaRPr/>
          </a:p>
        </p:txBody>
      </p:sp>
      <p:sp>
        <p:nvSpPr>
          <p:cNvPr id="320" name="Google Shape;320;p5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Puts a merge commit in your history</a:t>
            </a:r>
            <a:endParaRPr/>
          </a:p>
          <a:p>
            <a:r>
              <a:rPr lang="en"/>
              <a:t>Created via 3 way merge between common ancestor and snapshots C4 and C5</a:t>
            </a:r>
            <a:endParaRPr/>
          </a:p>
          <a:p>
            <a:r>
              <a:rPr lang="en"/>
              <a:t>Con: Merge commits everywhere</a:t>
            </a:r>
            <a:endParaRPr/>
          </a:p>
        </p:txBody>
      </p:sp>
      <p:pic>
        <p:nvPicPr>
          <p:cNvPr id="321" name="Google Shape;321;p56"/>
          <p:cNvPicPr preferRelativeResize="0"/>
          <p:nvPr/>
        </p:nvPicPr>
        <p:blipFill>
          <a:blip r:embed="rId3">
            <a:alphaModFix/>
          </a:blip>
          <a:stretch>
            <a:fillRect/>
          </a:stretch>
        </p:blipFill>
        <p:spPr>
          <a:xfrm>
            <a:off x="1227900" y="2235200"/>
            <a:ext cx="10160000" cy="40132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Rebase</a:t>
            </a:r>
            <a:endParaRPr/>
          </a:p>
        </p:txBody>
      </p:sp>
      <p:sp>
        <p:nvSpPr>
          <p:cNvPr id="327" name="Google Shape;327;p5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Moves the “base” the branch you’re integrating with from the common ancestor to HEAD</a:t>
            </a:r>
            <a:endParaRPr/>
          </a:p>
          <a:p>
            <a:r>
              <a:rPr lang="en"/>
              <a:t>Cleaner, but you rewrite history</a:t>
            </a:r>
            <a:endParaRPr/>
          </a:p>
        </p:txBody>
      </p:sp>
      <p:pic>
        <p:nvPicPr>
          <p:cNvPr id="328" name="Google Shape;328;p57"/>
          <p:cNvPicPr preferRelativeResize="0"/>
          <p:nvPr/>
        </p:nvPicPr>
        <p:blipFill rotWithShape="1">
          <a:blip r:embed="rId3">
            <a:alphaModFix/>
          </a:blip>
          <a:srcRect/>
          <a:stretch/>
        </p:blipFill>
        <p:spPr>
          <a:xfrm>
            <a:off x="6997682" y="3164867"/>
            <a:ext cx="5210852" cy="3693133"/>
          </a:xfrm>
          <a:prstGeom prst="rect">
            <a:avLst/>
          </a:prstGeom>
          <a:noFill/>
          <a:ln>
            <a:noFill/>
          </a:ln>
        </p:spPr>
      </p:pic>
      <p:pic>
        <p:nvPicPr>
          <p:cNvPr id="329" name="Google Shape;329;p57"/>
          <p:cNvPicPr preferRelativeResize="0"/>
          <p:nvPr/>
        </p:nvPicPr>
        <p:blipFill rotWithShape="1">
          <a:blip r:embed="rId4">
            <a:alphaModFix/>
          </a:blip>
          <a:srcRect/>
          <a:stretch/>
        </p:blipFill>
        <p:spPr>
          <a:xfrm>
            <a:off x="3" y="3164868"/>
            <a:ext cx="6096000" cy="369313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Remote Repositories</a:t>
            </a:r>
            <a:endParaRPr/>
          </a:p>
        </p:txBody>
      </p:sp>
      <p:sp>
        <p:nvSpPr>
          <p:cNvPr id="335" name="Google Shape;335;p5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You might want to interact with a repository elsewhere</a:t>
            </a:r>
            <a:endParaRPr/>
          </a:p>
          <a:p>
            <a:pPr lvl="1">
              <a:spcBef>
                <a:spcPts val="0"/>
              </a:spcBef>
            </a:pPr>
            <a:r>
              <a:rPr lang="en"/>
              <a:t>On the local network</a:t>
            </a:r>
            <a:endParaRPr/>
          </a:p>
          <a:p>
            <a:pPr lvl="1">
              <a:spcBef>
                <a:spcPts val="0"/>
              </a:spcBef>
            </a:pPr>
            <a:r>
              <a:rPr lang="en"/>
              <a:t>On GitHub</a:t>
            </a:r>
            <a:endParaRPr/>
          </a:p>
          <a:p>
            <a:r>
              <a:rPr lang="en"/>
              <a:t>Good for collaboration</a:t>
            </a:r>
            <a:endParaRPr/>
          </a:p>
          <a:p>
            <a:r>
              <a:rPr lang="en"/>
              <a:t>A bit of an offsite backup</a:t>
            </a:r>
            <a:endParaRPr/>
          </a:p>
          <a:p>
            <a:r>
              <a:rPr lang="en"/>
              <a:t>Git clone automatically adds an “origin” repository</a:t>
            </a:r>
            <a:endParaRPr/>
          </a:p>
          <a:p>
            <a:r>
              <a:rPr lang="en"/>
              <a:t>$ git remote</a:t>
            </a:r>
            <a:endParaRPr/>
          </a:p>
          <a:p>
            <a:pPr lvl="1">
              <a:spcBef>
                <a:spcPts val="0"/>
              </a:spcBef>
            </a:pPr>
            <a:r>
              <a:rPr lang="en"/>
              <a:t>List info about remotes</a:t>
            </a:r>
            <a:endParaRPr/>
          </a:p>
          <a:p>
            <a:pPr lvl="1">
              <a:spcBef>
                <a:spcPts val="0"/>
              </a:spcBef>
            </a:pPr>
            <a:r>
              <a:rPr lang="en"/>
              <a:t>Lets you manage them</a:t>
            </a:r>
            <a:endParaRPr/>
          </a:p>
          <a:p>
            <a:pPr lvl="2">
              <a:spcBef>
                <a:spcPts val="0"/>
              </a:spcBef>
            </a:pPr>
            <a:r>
              <a:rPr lang="en"/>
              <a:t>Add</a:t>
            </a:r>
            <a:endParaRPr/>
          </a:p>
          <a:p>
            <a:pPr lvl="2">
              <a:spcBef>
                <a:spcPts val="0"/>
              </a:spcBef>
            </a:pPr>
            <a:r>
              <a:rPr lang="en"/>
              <a:t>Remove</a:t>
            </a:r>
            <a:endParaRPr/>
          </a:p>
          <a:p>
            <a:pPr lvl="1">
              <a:spcBef>
                <a:spcPts val="0"/>
              </a:spcBef>
            </a:pPr>
            <a:r>
              <a:rPr lang="en"/>
              <a:t>$ git remote show origin</a:t>
            </a:r>
            <a:endParaRPr/>
          </a:p>
          <a:p>
            <a:pPr lvl="2">
              <a:spcBef>
                <a:spcPts val="0"/>
              </a:spcBef>
            </a:pPr>
            <a:r>
              <a:rPr lang="en"/>
              <a:t>Shows info about origin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Remote Branches</a:t>
            </a:r>
            <a:endParaRPr/>
          </a:p>
        </p:txBody>
      </p:sp>
      <p:sp>
        <p:nvSpPr>
          <p:cNvPr id="341" name="Google Shape;341;p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Branches that correspond to remote branches</a:t>
            </a:r>
            <a:endParaRPr/>
          </a:p>
          <a:p>
            <a:r>
              <a:rPr lang="en"/>
              <a:t>Git helps you keep them in sync</a:t>
            </a:r>
            <a:endParaRPr/>
          </a:p>
          <a:p>
            <a:r>
              <a:rPr lang="en"/>
              <a:t>Take the form &lt;remote&gt;/&lt;branch&gt;</a:t>
            </a:r>
            <a:endParaRPr/>
          </a:p>
          <a:p>
            <a:pPr lvl="1">
              <a:spcBef>
                <a:spcPts val="0"/>
              </a:spcBef>
            </a:pPr>
            <a:r>
              <a:rPr lang="en"/>
              <a:t>E.g. origin/master</a:t>
            </a:r>
            <a:endParaRPr/>
          </a:p>
          <a:p>
            <a:r>
              <a:rPr lang="en"/>
              <a:t>Can make new branches that track remote as well</a:t>
            </a:r>
            <a:endParaRPr/>
          </a:p>
          <a:p>
            <a:pPr lvl="1">
              <a:spcBef>
                <a:spcPts val="0"/>
              </a:spcBef>
            </a:pPr>
            <a:r>
              <a:rPr lang="en"/>
              <a:t>$git checkout -b &lt;branch&gt; &lt;remote/branch&gt;</a:t>
            </a:r>
            <a:endParaRPr/>
          </a:p>
          <a:p>
            <a:pPr lvl="1">
              <a:spcBef>
                <a:spcPts val="0"/>
              </a:spcBef>
            </a:pPr>
            <a:r>
              <a:rPr lang="en"/>
              <a:t>$git checkout --track &lt;remote&gt;/&lt;branch?</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Working With Remotes</a:t>
            </a:r>
            <a:endParaRPr/>
          </a:p>
        </p:txBody>
      </p:sp>
      <p:sp>
        <p:nvSpPr>
          <p:cNvPr id="347" name="Google Shape;347;p6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$git fetch &lt;remote&gt;</a:t>
            </a:r>
            <a:endParaRPr/>
          </a:p>
          <a:p>
            <a:pPr lvl="1">
              <a:spcBef>
                <a:spcPts val="0"/>
              </a:spcBef>
            </a:pPr>
            <a:r>
              <a:rPr lang="en"/>
              <a:t>Pull all the info about &lt;remote&gt; to your local</a:t>
            </a:r>
            <a:endParaRPr/>
          </a:p>
          <a:p>
            <a:pPr lvl="2">
              <a:spcBef>
                <a:spcPts val="0"/>
              </a:spcBef>
            </a:pPr>
            <a:r>
              <a:rPr lang="en"/>
              <a:t>Doesn’t do any merging</a:t>
            </a:r>
            <a:endParaRPr/>
          </a:p>
          <a:p>
            <a:pPr lvl="1">
              <a:spcBef>
                <a:spcPts val="0"/>
              </a:spcBef>
            </a:pPr>
            <a:r>
              <a:rPr lang="en"/>
              <a:t>&lt;remote&gt; is origin if not specified</a:t>
            </a:r>
            <a:endParaRPr/>
          </a:p>
          <a:p>
            <a:r>
              <a:rPr lang="en"/>
              <a:t>$git pull &lt;remote&gt; &lt;branch&gt;</a:t>
            </a:r>
            <a:endParaRPr/>
          </a:p>
          <a:p>
            <a:pPr lvl="1">
              <a:spcBef>
                <a:spcPts val="0"/>
              </a:spcBef>
            </a:pPr>
            <a:r>
              <a:rPr lang="en"/>
              <a:t>$git pull origin master</a:t>
            </a:r>
            <a:endParaRPr/>
          </a:p>
          <a:p>
            <a:pPr lvl="1">
              <a:spcBef>
                <a:spcPts val="0"/>
              </a:spcBef>
            </a:pPr>
            <a:r>
              <a:rPr lang="en"/>
              <a:t>Grabs changes from the remote, and merges them into</a:t>
            </a:r>
            <a:r>
              <a:rPr lang="en" b="1"/>
              <a:t> current</a:t>
            </a:r>
            <a:r>
              <a:rPr lang="en"/>
              <a:t> branch</a:t>
            </a:r>
            <a:endParaRPr/>
          </a:p>
          <a:p>
            <a:pPr lvl="2">
              <a:spcBef>
                <a:spcPts val="0"/>
              </a:spcBef>
            </a:pPr>
            <a:r>
              <a:rPr lang="en"/>
              <a:t>Like </a:t>
            </a:r>
            <a:r>
              <a:rPr lang="en">
                <a:latin typeface="Roboto Mono"/>
                <a:ea typeface="Roboto Mono"/>
                <a:cs typeface="Roboto Mono"/>
                <a:sym typeface="Roboto Mono"/>
              </a:rPr>
              <a:t>git fetch</a:t>
            </a:r>
            <a:r>
              <a:rPr lang="en"/>
              <a:t> followed by </a:t>
            </a:r>
            <a:r>
              <a:rPr lang="en">
                <a:latin typeface="Roboto Mono"/>
                <a:ea typeface="Roboto Mono"/>
                <a:cs typeface="Roboto Mono"/>
                <a:sym typeface="Roboto Mono"/>
              </a:rPr>
              <a:t>git merge</a:t>
            </a:r>
            <a:endParaRPr>
              <a:latin typeface="Roboto Mono"/>
              <a:ea typeface="Roboto Mono"/>
              <a:cs typeface="Roboto Mono"/>
              <a:sym typeface="Roboto Mono"/>
            </a:endParaRPr>
          </a:p>
        </p:txBody>
      </p:sp>
      <p:sp>
        <p:nvSpPr>
          <p:cNvPr id="4" name="Google Shape;353;p61">
            <a:extLst>
              <a:ext uri="{FF2B5EF4-FFF2-40B4-BE49-F238E27FC236}">
                <a16:creationId xmlns:a16="http://schemas.microsoft.com/office/drawing/2014/main" id="{EB7F5CDE-3DC8-4D00-AC52-3A74C4F69755}"/>
              </a:ext>
            </a:extLst>
          </p:cNvPr>
          <p:cNvSpPr txBox="1">
            <a:spLocks/>
          </p:cNvSpPr>
          <p:nvPr/>
        </p:nvSpPr>
        <p:spPr>
          <a:xfrm>
            <a:off x="415600" y="4163292"/>
            <a:ext cx="11360800" cy="4555200"/>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a:t>You’ve made changes locally, how do you send them to the remote?</a:t>
            </a:r>
          </a:p>
          <a:p>
            <a:pPr lvl="1">
              <a:spcBef>
                <a:spcPts val="0"/>
              </a:spcBef>
              <a:buFont typeface="Roboto Mono"/>
              <a:buChar char="○"/>
            </a:pPr>
            <a:r>
              <a:rPr lang="en-US">
                <a:latin typeface="Roboto Mono"/>
                <a:ea typeface="Roboto Mono"/>
                <a:cs typeface="Roboto Mono"/>
                <a:sym typeface="Roboto Mono"/>
              </a:rPr>
              <a:t>$ git push</a:t>
            </a:r>
          </a:p>
          <a:p>
            <a:r>
              <a:rPr lang="en-US"/>
              <a:t>Sends all your changes to the remote repository</a:t>
            </a:r>
          </a:p>
          <a:p>
            <a:pPr lvl="1">
              <a:spcBef>
                <a:spcPts val="0"/>
              </a:spcBef>
            </a:pPr>
            <a:r>
              <a:rPr lang="en-US"/>
              <a:t>If there is a conflict, will alert you</a:t>
            </a:r>
          </a:p>
          <a:p>
            <a:pPr lvl="1">
              <a:spcBef>
                <a:spcPts val="0"/>
              </a:spcBef>
            </a:pPr>
            <a:r>
              <a:rPr lang="en-US"/>
              <a:t>Need to resolve conflicts locally, then reattempt push</a:t>
            </a:r>
          </a:p>
          <a:p>
            <a:r>
              <a:rPr lang="en-US"/>
              <a:t>Push might be restricted</a:t>
            </a:r>
          </a:p>
          <a:p>
            <a:pPr lvl="1">
              <a:spcBef>
                <a:spcPts val="0"/>
              </a:spcBef>
            </a:pPr>
            <a:r>
              <a:rPr lang="en-US"/>
              <a:t>Only certain users can push to a repo/branch</a:t>
            </a:r>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More Git Commands</a:t>
            </a:r>
            <a:endParaRPr/>
          </a:p>
        </p:txBody>
      </p:sp>
      <p:sp>
        <p:nvSpPr>
          <p:cNvPr id="386" name="Google Shape;386;p66"/>
          <p:cNvSpPr txBox="1">
            <a:spLocks noGrp="1"/>
          </p:cNvSpPr>
          <p:nvPr>
            <p:ph type="body" idx="1"/>
          </p:nvPr>
        </p:nvSpPr>
        <p:spPr>
          <a:xfrm>
            <a:off x="415600" y="1536633"/>
            <a:ext cx="11360800" cy="4878400"/>
          </a:xfrm>
          <a:prstGeom prst="rect">
            <a:avLst/>
          </a:prstGeom>
        </p:spPr>
        <p:txBody>
          <a:bodyPr spcFirstLastPara="1" vert="horz" wrap="square" lIns="121900" tIns="121900" rIns="121900" bIns="121900" rtlCol="0" anchor="t" anchorCtr="0">
            <a:noAutofit/>
          </a:bodyPr>
          <a:lstStyle/>
          <a:p>
            <a:r>
              <a:rPr lang="en"/>
              <a:t>Reverting</a:t>
            </a:r>
            <a:endParaRPr/>
          </a:p>
          <a:p>
            <a:pPr lvl="1">
              <a:spcBef>
                <a:spcPts val="0"/>
              </a:spcBef>
            </a:pPr>
            <a:r>
              <a:rPr lang="en"/>
              <a:t>$ git checkout HEAD main.cpp</a:t>
            </a:r>
            <a:endParaRPr/>
          </a:p>
          <a:p>
            <a:pPr lvl="2">
              <a:spcBef>
                <a:spcPts val="0"/>
              </a:spcBef>
            </a:pPr>
            <a:r>
              <a:rPr lang="en"/>
              <a:t>Gets the HEAD revision for the working copy</a:t>
            </a:r>
            <a:endParaRPr/>
          </a:p>
          <a:p>
            <a:pPr lvl="1">
              <a:spcBef>
                <a:spcPts val="0"/>
              </a:spcBef>
            </a:pPr>
            <a:r>
              <a:rPr lang="en"/>
              <a:t>$ git checkout -- main.cpp</a:t>
            </a:r>
            <a:endParaRPr/>
          </a:p>
          <a:p>
            <a:pPr lvl="2">
              <a:spcBef>
                <a:spcPts val="0"/>
              </a:spcBef>
            </a:pPr>
            <a:r>
              <a:rPr lang="en"/>
              <a:t>Reverts the changes in the working copy</a:t>
            </a:r>
            <a:endParaRPr/>
          </a:p>
          <a:p>
            <a:pPr lvl="1">
              <a:spcBef>
                <a:spcPts val="0"/>
              </a:spcBef>
            </a:pPr>
            <a:r>
              <a:rPr lang="en"/>
              <a:t>$ git revert</a:t>
            </a:r>
            <a:endParaRPr/>
          </a:p>
          <a:p>
            <a:pPr lvl="2">
              <a:spcBef>
                <a:spcPts val="0"/>
              </a:spcBef>
            </a:pPr>
            <a:r>
              <a:rPr lang="en"/>
              <a:t>Reverts a commit with a new commit</a:t>
            </a:r>
            <a:endParaRPr/>
          </a:p>
          <a:p>
            <a:r>
              <a:rPr lang="en"/>
              <a:t>Cleaning up untracked files</a:t>
            </a:r>
            <a:endParaRPr/>
          </a:p>
          <a:p>
            <a:pPr lvl="1">
              <a:spcBef>
                <a:spcPts val="0"/>
              </a:spcBef>
            </a:pPr>
            <a:r>
              <a:rPr lang="en"/>
              <a:t>$ git clean</a:t>
            </a:r>
            <a:endParaRPr/>
          </a:p>
          <a:p>
            <a:r>
              <a:rPr lang="en"/>
              <a:t>Tags</a:t>
            </a:r>
            <a:endParaRPr/>
          </a:p>
          <a:p>
            <a:pPr lvl="1">
              <a:spcBef>
                <a:spcPts val="0"/>
              </a:spcBef>
            </a:pPr>
            <a:r>
              <a:rPr lang="en"/>
              <a:t>Human readable pointers to specific commits</a:t>
            </a:r>
            <a:endParaRPr/>
          </a:p>
          <a:p>
            <a:pPr lvl="1">
              <a:spcBef>
                <a:spcPts val="0"/>
              </a:spcBef>
            </a:pPr>
            <a:r>
              <a:rPr lang="en"/>
              <a:t>$git tag -a v1.0 -m ‘Version 1.0’</a:t>
            </a:r>
            <a:endParaRPr/>
          </a:p>
          <a:p>
            <a:pPr lvl="2">
              <a:spcBef>
                <a:spcPts val="0"/>
              </a:spcBef>
            </a:pPr>
            <a:r>
              <a:rPr lang="en"/>
              <a:t>Names the current HEAD commit as v1.0</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GitK</a:t>
            </a:r>
            <a:endParaRPr dirty="0"/>
          </a:p>
        </p:txBody>
      </p:sp>
      <p:sp>
        <p:nvSpPr>
          <p:cNvPr id="410" name="Google Shape;410;p70"/>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a:t>Git is great, but the command line can be a real pain</a:t>
            </a:r>
            <a:endParaRPr/>
          </a:p>
          <a:p>
            <a:r>
              <a:rPr lang="en"/>
              <a:t>GitK helps</a:t>
            </a:r>
            <a:endParaRPr/>
          </a:p>
          <a:p>
            <a:pPr lvl="1">
              <a:spcBef>
                <a:spcPts val="0"/>
              </a:spcBef>
            </a:pPr>
            <a:r>
              <a:rPr lang="en"/>
              <a:t>Visualize commit graphs</a:t>
            </a:r>
            <a:endParaRPr/>
          </a:p>
          <a:p>
            <a:pPr lvl="1">
              <a:spcBef>
                <a:spcPts val="0"/>
              </a:spcBef>
            </a:pPr>
            <a:r>
              <a:rPr lang="en"/>
              <a:t>Understand repo structure</a:t>
            </a:r>
            <a:endParaRPr/>
          </a:p>
          <a:p>
            <a:r>
              <a:rPr lang="en"/>
              <a:t>Here’s a </a:t>
            </a:r>
            <a:r>
              <a:rPr lang="en" u="sng">
                <a:solidFill>
                  <a:schemeClr val="hlink"/>
                </a:solidFill>
                <a:hlinkClick r:id="rId3"/>
              </a:rPr>
              <a:t>tutorial</a:t>
            </a:r>
            <a:endParaRPr/>
          </a:p>
          <a:p>
            <a:r>
              <a:rPr lang="en"/>
              <a:t>And some </a:t>
            </a:r>
            <a:r>
              <a:rPr lang="en" u="sng">
                <a:solidFill>
                  <a:schemeClr val="hlink"/>
                </a:solidFill>
                <a:hlinkClick r:id="rId4"/>
              </a:rPr>
              <a:t>missing documentation</a:t>
            </a:r>
            <a:endParaRPr/>
          </a:p>
          <a:p>
            <a:r>
              <a:rPr lang="en" u="sng">
                <a:solidFill>
                  <a:schemeClr val="hlink"/>
                </a:solidFill>
                <a:hlinkClick r:id="rId5"/>
              </a:rPr>
              <a:t>Other GUIs exist!</a:t>
            </a:r>
            <a:endParaRPr/>
          </a:p>
          <a:p>
            <a:pPr lvl="1">
              <a:spcBef>
                <a:spcPts val="0"/>
              </a:spcBef>
            </a:pPr>
            <a:r>
              <a:rPr lang="en"/>
              <a:t>Github Desktop, Git Kraken, and Git Tower all popular</a:t>
            </a:r>
            <a:endParaRPr/>
          </a:p>
          <a:p>
            <a:r>
              <a:rPr lang="en"/>
              <a:t>Github does some of this too</a:t>
            </a:r>
            <a:endParaRPr/>
          </a:p>
        </p:txBody>
      </p:sp>
      <p:pic>
        <p:nvPicPr>
          <p:cNvPr id="411" name="Google Shape;411;p70"/>
          <p:cNvPicPr preferRelativeResize="0"/>
          <p:nvPr/>
        </p:nvPicPr>
        <p:blipFill rotWithShape="1">
          <a:blip r:embed="rId6">
            <a:alphaModFix/>
          </a:blip>
          <a:srcRect/>
          <a:stretch/>
        </p:blipFill>
        <p:spPr>
          <a:xfrm>
            <a:off x="6292365" y="744536"/>
            <a:ext cx="5899633" cy="567766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a:t>Communication Over the Internet</a:t>
            </a:r>
            <a:endParaRPr/>
          </a:p>
        </p:txBody>
      </p:sp>
      <p:sp>
        <p:nvSpPr>
          <p:cNvPr id="95" name="Google Shape;95;p1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latin typeface="Calibri"/>
                <a:ea typeface="Calibri"/>
                <a:cs typeface="Calibri"/>
                <a:sym typeface="Calibri"/>
              </a:rPr>
              <a:t>What type of guarantees do we want?</a:t>
            </a:r>
            <a:endParaRPr/>
          </a:p>
          <a:p>
            <a:pPr marL="742950" lvl="1" indent="-285750">
              <a:spcBef>
                <a:spcPts val="560"/>
              </a:spcBef>
              <a:buClr>
                <a:schemeClr val="dk1"/>
              </a:buClr>
              <a:buSzPts val="2800"/>
              <a:buChar char="–"/>
            </a:pPr>
            <a:r>
              <a:rPr lang="en-US" b="1">
                <a:latin typeface="Calibri"/>
                <a:ea typeface="Calibri"/>
                <a:cs typeface="Calibri"/>
                <a:sym typeface="Calibri"/>
              </a:rPr>
              <a:t>Confidentiality</a:t>
            </a:r>
            <a:endParaRPr/>
          </a:p>
          <a:p>
            <a:pPr lvl="2">
              <a:spcBef>
                <a:spcPts val="480"/>
              </a:spcBef>
              <a:buClr>
                <a:schemeClr val="dk1"/>
              </a:buClr>
              <a:buSzPts val="2400"/>
            </a:pPr>
            <a:r>
              <a:rPr lang="en-US">
                <a:latin typeface="Calibri"/>
                <a:ea typeface="Calibri"/>
                <a:cs typeface="Calibri"/>
                <a:sym typeface="Calibri"/>
              </a:rPr>
              <a:t>Message secrecy</a:t>
            </a:r>
            <a:endParaRPr/>
          </a:p>
          <a:p>
            <a:pPr marL="742950" lvl="1" indent="-285750">
              <a:spcBef>
                <a:spcPts val="560"/>
              </a:spcBef>
              <a:buClr>
                <a:schemeClr val="dk1"/>
              </a:buClr>
              <a:buSzPts val="2800"/>
              <a:buChar char="–"/>
            </a:pPr>
            <a:r>
              <a:rPr lang="en-US" b="1"/>
              <a:t>(</a:t>
            </a:r>
            <a:r>
              <a:rPr lang="en-US" b="1">
                <a:latin typeface="Calibri"/>
                <a:ea typeface="Calibri"/>
                <a:cs typeface="Calibri"/>
                <a:sym typeface="Calibri"/>
              </a:rPr>
              <a:t>Data) </a:t>
            </a:r>
            <a:r>
              <a:rPr lang="en-US" b="1"/>
              <a:t>I</a:t>
            </a:r>
            <a:r>
              <a:rPr lang="en-US" b="1">
                <a:latin typeface="Calibri"/>
                <a:ea typeface="Calibri"/>
                <a:cs typeface="Calibri"/>
                <a:sym typeface="Calibri"/>
              </a:rPr>
              <a:t>ntegrity</a:t>
            </a:r>
            <a:endParaRPr/>
          </a:p>
          <a:p>
            <a:pPr lvl="2">
              <a:spcBef>
                <a:spcPts val="480"/>
              </a:spcBef>
              <a:buClr>
                <a:schemeClr val="dk1"/>
              </a:buClr>
              <a:buSzPts val="2400"/>
            </a:pPr>
            <a:r>
              <a:rPr lang="en-US">
                <a:latin typeface="Calibri"/>
                <a:ea typeface="Calibri"/>
                <a:cs typeface="Calibri"/>
                <a:sym typeface="Calibri"/>
              </a:rPr>
              <a:t>Message consistency</a:t>
            </a:r>
            <a:endParaRPr/>
          </a:p>
          <a:p>
            <a:pPr marL="742950" lvl="1" indent="-285750">
              <a:spcBef>
                <a:spcPts val="560"/>
              </a:spcBef>
              <a:buClr>
                <a:schemeClr val="dk1"/>
              </a:buClr>
              <a:buSzPts val="2800"/>
              <a:buChar char="–"/>
            </a:pPr>
            <a:r>
              <a:rPr lang="en-US" b="1">
                <a:latin typeface="Calibri"/>
                <a:ea typeface="Calibri"/>
                <a:cs typeface="Calibri"/>
                <a:sym typeface="Calibri"/>
              </a:rPr>
              <a:t>Authentication</a:t>
            </a:r>
            <a:endParaRPr/>
          </a:p>
          <a:p>
            <a:pPr lvl="2">
              <a:spcBef>
                <a:spcPts val="480"/>
              </a:spcBef>
              <a:buClr>
                <a:schemeClr val="dk1"/>
              </a:buClr>
              <a:buSzPts val="2400"/>
            </a:pPr>
            <a:r>
              <a:rPr lang="en-US">
                <a:latin typeface="Calibri"/>
                <a:ea typeface="Calibri"/>
                <a:cs typeface="Calibri"/>
                <a:sym typeface="Calibri"/>
              </a:rPr>
              <a:t>Identity confirmation</a:t>
            </a:r>
            <a:endParaRPr/>
          </a:p>
          <a:p>
            <a:pPr marL="742950" lvl="1" indent="-285750">
              <a:spcBef>
                <a:spcPts val="560"/>
              </a:spcBef>
              <a:buClr>
                <a:schemeClr val="dk1"/>
              </a:buClr>
              <a:buSzPts val="2800"/>
              <a:buChar char="–"/>
            </a:pPr>
            <a:r>
              <a:rPr lang="en-US" b="1"/>
              <a:t>Also a</a:t>
            </a:r>
            <a:r>
              <a:rPr lang="en-US" b="1">
                <a:latin typeface="Calibri"/>
                <a:ea typeface="Calibri"/>
                <a:cs typeface="Calibri"/>
                <a:sym typeface="Calibri"/>
              </a:rPr>
              <a:t>uthorization</a:t>
            </a:r>
            <a:endParaRPr/>
          </a:p>
          <a:p>
            <a:pPr lvl="2">
              <a:spcBef>
                <a:spcPts val="480"/>
              </a:spcBef>
              <a:buClr>
                <a:schemeClr val="dk1"/>
              </a:buClr>
              <a:buSzPts val="2400"/>
            </a:pPr>
            <a:r>
              <a:rPr lang="en-US">
                <a:latin typeface="Calibri"/>
                <a:ea typeface="Calibri"/>
                <a:cs typeface="Calibri"/>
                <a:sym typeface="Calibri"/>
              </a:rPr>
              <a:t>Specifying access rights to resources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a:t>Encryption Types</a:t>
            </a:r>
            <a:endParaRPr/>
          </a:p>
        </p:txBody>
      </p:sp>
      <p:sp>
        <p:nvSpPr>
          <p:cNvPr id="101" name="Google Shape;101;p15"/>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800"/>
            </a:pPr>
            <a:r>
              <a:rPr lang="en-US" b="1">
                <a:latin typeface="Calibri"/>
                <a:ea typeface="Calibri"/>
                <a:cs typeface="Calibri"/>
                <a:sym typeface="Calibri"/>
              </a:rPr>
              <a:t>Symmetric Key Encryption</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a.k.a shared/secret key</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Key used to encrypt is the same as key used to decrypt</a:t>
            </a:r>
            <a:endParaRPr/>
          </a:p>
          <a:p>
            <a:pPr marL="457200" lvl="1" indent="0">
              <a:lnSpc>
                <a:spcPct val="80000"/>
              </a:lnSpc>
              <a:spcBef>
                <a:spcPts val="480"/>
              </a:spcBef>
              <a:buClr>
                <a:schemeClr val="dk1"/>
              </a:buClr>
              <a:buSzPts val="2400"/>
              <a:buNone/>
            </a:pPr>
            <a:endParaRPr>
              <a:latin typeface="Calibri"/>
              <a:ea typeface="Calibri"/>
              <a:cs typeface="Calibri"/>
              <a:sym typeface="Calibri"/>
            </a:endParaRPr>
          </a:p>
          <a:p>
            <a:pPr marL="342900" indent="-342900">
              <a:lnSpc>
                <a:spcPct val="80000"/>
              </a:lnSpc>
              <a:spcBef>
                <a:spcPts val="560"/>
              </a:spcBef>
              <a:buClr>
                <a:schemeClr val="dk1"/>
              </a:buClr>
              <a:buSzPts val="2800"/>
            </a:pPr>
            <a:r>
              <a:rPr lang="en-US" b="1">
                <a:latin typeface="Calibri"/>
                <a:ea typeface="Calibri"/>
                <a:cs typeface="Calibri"/>
                <a:sym typeface="Calibri"/>
              </a:rPr>
              <a:t>Asymmetric Key Encryption: Public/Private</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2 different (but related) keys: public and private </a:t>
            </a:r>
            <a:endParaRPr/>
          </a:p>
          <a:p>
            <a:pPr lvl="2">
              <a:lnSpc>
                <a:spcPct val="80000"/>
              </a:lnSpc>
              <a:spcBef>
                <a:spcPts val="480"/>
              </a:spcBef>
              <a:buClr>
                <a:schemeClr val="dk1"/>
              </a:buClr>
              <a:buSzPts val="2400"/>
            </a:pPr>
            <a:r>
              <a:rPr lang="en-US" sz="2400">
                <a:latin typeface="Calibri"/>
                <a:ea typeface="Calibri"/>
                <a:cs typeface="Calibri"/>
                <a:sym typeface="Calibri"/>
              </a:rPr>
              <a:t>Only creator knows the relation. Private key cannot be derived from public key</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Data encrypted with public key can only be decrypted by private key and vice versa</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Public key can be seen by anyone</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Never publish private key!!!</a:t>
            </a:r>
            <a:endParaRPr/>
          </a:p>
          <a:p>
            <a:pPr marL="742950" lvl="1" indent="-241300">
              <a:lnSpc>
                <a:spcPct val="80000"/>
              </a:lnSpc>
              <a:spcBef>
                <a:spcPts val="140"/>
              </a:spcBef>
              <a:buClr>
                <a:schemeClr val="dk1"/>
              </a:buClr>
              <a:buSzPts val="700"/>
              <a:buNone/>
            </a:pPr>
            <a:endParaRPr sz="7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Secret Key (symmetric) Cryptography</a:t>
            </a:r>
            <a:endParaRPr/>
          </a:p>
        </p:txBody>
      </p:sp>
      <p:sp>
        <p:nvSpPr>
          <p:cNvPr id="135" name="Google Shape;135;p17"/>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A single key is used to both encrypt and decrypt a message</a:t>
            </a:r>
            <a:endParaRPr/>
          </a:p>
          <a:p>
            <a:pPr marL="0" indent="0">
              <a:spcBef>
                <a:spcPts val="640"/>
              </a:spcBef>
              <a:buClr>
                <a:schemeClr val="dk1"/>
              </a:buClr>
              <a:buSzPts val="3200"/>
              <a:buNone/>
            </a:pPr>
            <a:endParaRPr/>
          </a:p>
        </p:txBody>
      </p:sp>
      <p:pic>
        <p:nvPicPr>
          <p:cNvPr id="136" name="Google Shape;136;p17"/>
          <p:cNvPicPr preferRelativeResize="0"/>
          <p:nvPr/>
        </p:nvPicPr>
        <p:blipFill rotWithShape="1">
          <a:blip r:embed="rId3">
            <a:alphaModFix/>
          </a:blip>
          <a:srcRect/>
          <a:stretch/>
        </p:blipFill>
        <p:spPr>
          <a:xfrm>
            <a:off x="2133600" y="2682481"/>
            <a:ext cx="7848602" cy="37959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find contd…</a:t>
            </a:r>
            <a:endParaRPr/>
          </a:p>
        </p:txBody>
      </p:sp>
      <p:sp>
        <p:nvSpPr>
          <p:cNvPr id="272" name="Google Shape;272;p40"/>
          <p:cNvSpPr txBox="1">
            <a:spLocks noGrp="1"/>
          </p:cNvSpPr>
          <p:nvPr>
            <p:ph type="body" idx="1"/>
          </p:nvPr>
        </p:nvSpPr>
        <p:spPr>
          <a:xfrm>
            <a:off x="1246096" y="1568823"/>
            <a:ext cx="932452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200" dirty="0"/>
              <a:t>?: matches any single character in a filename </a:t>
            </a:r>
            <a:endParaRPr sz="3200" dirty="0"/>
          </a:p>
          <a:p>
            <a:pPr marL="228531" indent="-228531">
              <a:buClr>
                <a:schemeClr val="dk1"/>
              </a:buClr>
              <a:buSzPts val="2700"/>
            </a:pPr>
            <a:r>
              <a:rPr lang="en-US" sz="3200" dirty="0"/>
              <a:t>*: matches one or more characters in a filename </a:t>
            </a:r>
            <a:endParaRPr sz="3200" dirty="0"/>
          </a:p>
          <a:p>
            <a:pPr marL="228531" indent="-228531">
              <a:buClr>
                <a:schemeClr val="dk1"/>
              </a:buClr>
              <a:buSzPts val="2700"/>
            </a:pPr>
            <a:r>
              <a:rPr lang="en-US" sz="3200" dirty="0"/>
              <a:t>[]</a:t>
            </a:r>
            <a:r>
              <a:rPr lang="en-US" sz="3200" i="1" dirty="0"/>
              <a:t>: </a:t>
            </a:r>
            <a:r>
              <a:rPr lang="en-US" sz="3200" dirty="0"/>
              <a:t>matches any one of the characters between the brackets. Use ‘-’ to separate a range of consecutive characters. </a:t>
            </a:r>
            <a:endParaRPr sz="3200" dirty="0"/>
          </a:p>
          <a:p>
            <a:pPr marL="228531" indent="-228531">
              <a:buClr>
                <a:schemeClr val="dk1"/>
              </a:buClr>
              <a:buSzPts val="2700"/>
            </a:pPr>
            <a:r>
              <a:rPr lang="en-US" sz="3200" dirty="0"/>
              <a:t>Examples:</a:t>
            </a:r>
            <a:endParaRPr sz="3200" dirty="0"/>
          </a:p>
          <a:p>
            <a:pPr marL="685594" lvl="1" indent="-228531">
              <a:buClr>
                <a:schemeClr val="dk1"/>
              </a:buClr>
              <a:buSzPts val="2300"/>
              <a:buFont typeface="Courier New"/>
              <a:buChar char="o"/>
            </a:pPr>
            <a:r>
              <a:rPr lang="en-US" sz="2800" dirty="0"/>
              <a:t>find . -name my* </a:t>
            </a:r>
            <a:endParaRPr sz="2800" dirty="0"/>
          </a:p>
          <a:p>
            <a:pPr marL="685594" lvl="1" indent="-228531">
              <a:buClr>
                <a:schemeClr val="dk1"/>
              </a:buClr>
              <a:buSzPts val="2300"/>
              <a:buFont typeface="Courier New"/>
              <a:buChar char="o"/>
            </a:pPr>
            <a:r>
              <a:rPr lang="en-US" sz="2800" dirty="0"/>
              <a:t>find . -name my* -type f </a:t>
            </a:r>
            <a:endParaRPr sz="2800" dirty="0"/>
          </a:p>
          <a:p>
            <a:pPr marL="685594" lvl="1" indent="-228531">
              <a:buClr>
                <a:schemeClr val="dk1"/>
              </a:buClr>
              <a:buSzPts val="2300"/>
              <a:buFont typeface="Courier New"/>
              <a:buChar char="o"/>
            </a:pPr>
            <a:r>
              <a:rPr lang="en-US" sz="2800" dirty="0"/>
              <a:t>find / -type f -name </a:t>
            </a:r>
            <a:r>
              <a:rPr lang="en-US" sz="2800" dirty="0" err="1"/>
              <a:t>myfile</a:t>
            </a:r>
            <a:endParaRPr sz="2800" dirty="0"/>
          </a:p>
          <a:p>
            <a:pPr marL="0" indent="0">
              <a:buClr>
                <a:schemeClr val="dk1"/>
              </a:buClr>
              <a:buSzPts val="2799"/>
              <a:buNone/>
            </a:pPr>
            <a:endParaRPr sz="3200" dirty="0"/>
          </a:p>
          <a:p>
            <a:pPr marL="228531" indent="-50794">
              <a:buClr>
                <a:schemeClr val="dk1"/>
              </a:buClr>
              <a:buSzPts val="2799"/>
              <a:buNone/>
            </a:pPr>
            <a:endParaRPr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Public Key (asymmetric) Cryptography</a:t>
            </a:r>
            <a:endParaRPr/>
          </a:p>
        </p:txBody>
      </p:sp>
      <p:sp>
        <p:nvSpPr>
          <p:cNvPr id="168" name="Google Shape;168;p19"/>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Two keys are used: a public and a private key. If a message is encrypted with one key, it has to be decrypted with the other.</a:t>
            </a:r>
            <a:endParaRPr/>
          </a:p>
          <a:p>
            <a:pPr marL="0" indent="0">
              <a:spcBef>
                <a:spcPts val="640"/>
              </a:spcBef>
              <a:buClr>
                <a:schemeClr val="dk1"/>
              </a:buClr>
              <a:buSzPts val="3200"/>
              <a:buNone/>
            </a:pPr>
            <a:endParaRPr/>
          </a:p>
          <a:p>
            <a:pPr marL="0" indent="0">
              <a:spcBef>
                <a:spcPts val="640"/>
              </a:spcBef>
              <a:buClr>
                <a:schemeClr val="dk1"/>
              </a:buClr>
              <a:buSzPts val="3200"/>
              <a:buNone/>
            </a:pPr>
            <a:endParaRPr/>
          </a:p>
        </p:txBody>
      </p:sp>
      <p:pic>
        <p:nvPicPr>
          <p:cNvPr id="169" name="Google Shape;169;p19"/>
          <p:cNvPicPr preferRelativeResize="0"/>
          <p:nvPr/>
        </p:nvPicPr>
        <p:blipFill rotWithShape="1">
          <a:blip r:embed="rId3">
            <a:alphaModFix/>
          </a:blip>
          <a:srcRect/>
          <a:stretch/>
        </p:blipFill>
        <p:spPr>
          <a:xfrm>
            <a:off x="2133601" y="3124201"/>
            <a:ext cx="8053033" cy="3374839"/>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a:t>What is SSH?</a:t>
            </a:r>
            <a:endParaRPr/>
          </a:p>
        </p:txBody>
      </p:sp>
      <p:sp>
        <p:nvSpPr>
          <p:cNvPr id="176" name="Google Shape;176;p2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pPr>
            <a:r>
              <a:rPr lang="en-US">
                <a:latin typeface="Calibri"/>
                <a:ea typeface="Calibri"/>
                <a:cs typeface="Calibri"/>
                <a:sym typeface="Calibri"/>
              </a:rPr>
              <a:t>Secure Shell</a:t>
            </a:r>
            <a:endParaRPr/>
          </a:p>
          <a:p>
            <a:pPr marL="342900" indent="-342900">
              <a:spcBef>
                <a:spcPts val="560"/>
              </a:spcBef>
              <a:buClr>
                <a:schemeClr val="dk1"/>
              </a:buClr>
              <a:buSzPts val="2800"/>
            </a:pPr>
            <a:r>
              <a:rPr lang="en-US">
                <a:latin typeface="Calibri"/>
                <a:ea typeface="Calibri"/>
                <a:cs typeface="Calibri"/>
                <a:sym typeface="Calibri"/>
              </a:rPr>
              <a:t>Used to remotely access shell</a:t>
            </a:r>
            <a:endParaRPr/>
          </a:p>
          <a:p>
            <a:pPr marL="342900" indent="-342900">
              <a:spcBef>
                <a:spcPts val="560"/>
              </a:spcBef>
              <a:buClr>
                <a:schemeClr val="dk1"/>
              </a:buClr>
              <a:buSzPts val="2800"/>
            </a:pPr>
            <a:r>
              <a:rPr lang="en-US">
                <a:latin typeface="Calibri"/>
                <a:ea typeface="Calibri"/>
                <a:cs typeface="Calibri"/>
                <a:sym typeface="Calibri"/>
              </a:rPr>
              <a:t>Successor of telnet </a:t>
            </a:r>
            <a:endParaRPr/>
          </a:p>
          <a:p>
            <a:pPr marL="342900" indent="-342900">
              <a:spcBef>
                <a:spcPts val="560"/>
              </a:spcBef>
              <a:buClr>
                <a:schemeClr val="dk1"/>
              </a:buClr>
              <a:buSzPts val="2800"/>
            </a:pPr>
            <a:r>
              <a:rPr lang="en-US">
                <a:latin typeface="Calibri"/>
                <a:ea typeface="Calibri"/>
                <a:cs typeface="Calibri"/>
                <a:sym typeface="Calibri"/>
              </a:rPr>
              <a:t>Encrypted and better authenticated session</a:t>
            </a:r>
            <a:endParaRPr/>
          </a:p>
        </p:txBody>
      </p:sp>
      <p:pic>
        <p:nvPicPr>
          <p:cNvPr id="177" name="Google Shape;177;p20"/>
          <p:cNvPicPr preferRelativeResize="0"/>
          <p:nvPr/>
        </p:nvPicPr>
        <p:blipFill rotWithShape="1">
          <a:blip r:embed="rId3">
            <a:alphaModFix/>
          </a:blip>
          <a:srcRect/>
          <a:stretch/>
        </p:blipFill>
        <p:spPr>
          <a:xfrm>
            <a:off x="2133600" y="3839881"/>
            <a:ext cx="3305786" cy="2635986"/>
          </a:xfrm>
          <a:prstGeom prst="rect">
            <a:avLst/>
          </a:prstGeom>
          <a:noFill/>
          <a:ln>
            <a:noFill/>
          </a:ln>
        </p:spPr>
      </p:pic>
      <p:pic>
        <p:nvPicPr>
          <p:cNvPr id="178" name="Google Shape;178;p20"/>
          <p:cNvPicPr preferRelativeResize="0"/>
          <p:nvPr/>
        </p:nvPicPr>
        <p:blipFill rotWithShape="1">
          <a:blip r:embed="rId4">
            <a:alphaModFix/>
          </a:blip>
          <a:srcRect/>
          <a:stretch/>
        </p:blipFill>
        <p:spPr>
          <a:xfrm>
            <a:off x="6172201" y="3839882"/>
            <a:ext cx="3219703" cy="2610183"/>
          </a:xfrm>
          <a:prstGeom prst="rect">
            <a:avLst/>
          </a:prstGeom>
          <a:noFill/>
          <a:ln>
            <a:noFill/>
          </a:ln>
        </p:spPr>
      </p:pic>
      <p:sp>
        <p:nvSpPr>
          <p:cNvPr id="179" name="Google Shape;179;p20"/>
          <p:cNvSpPr txBox="1"/>
          <p:nvPr/>
        </p:nvSpPr>
        <p:spPr>
          <a:xfrm rot="-1013339">
            <a:off x="6520929" y="4760865"/>
            <a:ext cx="2709588" cy="584775"/>
          </a:xfrm>
          <a:prstGeom prst="rect">
            <a:avLst/>
          </a:prstGeom>
          <a:noFill/>
          <a:ln>
            <a:noFill/>
          </a:ln>
        </p:spPr>
        <p:txBody>
          <a:bodyPr spcFirstLastPara="1" wrap="square" lIns="91425" tIns="45700" rIns="91425" bIns="45700" anchor="t" anchorCtr="0">
            <a:noAutofit/>
          </a:bodyPr>
          <a:lstStyle/>
          <a:p>
            <a:r>
              <a:rPr lang="en-US" sz="3200" b="1">
                <a:solidFill>
                  <a:srgbClr val="4F6128"/>
                </a:solidFill>
                <a:latin typeface="Calibri"/>
                <a:ea typeface="Calibri"/>
                <a:cs typeface="Calibri"/>
                <a:sym typeface="Calibri"/>
              </a:rPr>
              <a:t>CONFIDENTIAL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High-Level SSH Protocol</a:t>
            </a:r>
            <a:endParaRPr/>
          </a:p>
        </p:txBody>
      </p:sp>
      <p:sp>
        <p:nvSpPr>
          <p:cNvPr id="185" name="Google Shape;185;p21"/>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800"/>
            </a:pPr>
            <a:r>
              <a:rPr lang="en-US"/>
              <a:t>Client ssh’s to remote server</a:t>
            </a:r>
            <a:endParaRPr/>
          </a:p>
          <a:p>
            <a:pPr marL="742950" lvl="1" indent="-285750">
              <a:lnSpc>
                <a:spcPct val="80000"/>
              </a:lnSpc>
              <a:spcBef>
                <a:spcPts val="560"/>
              </a:spcBef>
              <a:buClr>
                <a:schemeClr val="dk1"/>
              </a:buClr>
              <a:buSzPts val="2800"/>
              <a:buChar char="–"/>
            </a:pPr>
            <a:r>
              <a:rPr lang="en-US" sz="2800">
                <a:latin typeface="Courier New"/>
                <a:ea typeface="Courier New"/>
                <a:cs typeface="Courier New"/>
                <a:sym typeface="Courier New"/>
              </a:rPr>
              <a:t>$ ssh username@somehost</a:t>
            </a:r>
            <a:endParaRPr sz="2800">
              <a:latin typeface="Courier New"/>
              <a:ea typeface="Courier New"/>
              <a:cs typeface="Courier New"/>
              <a:sym typeface="Courier New"/>
            </a:endParaRPr>
          </a:p>
          <a:p>
            <a:pPr marL="742950" lvl="1" indent="-285750">
              <a:lnSpc>
                <a:spcPct val="80000"/>
              </a:lnSpc>
              <a:spcBef>
                <a:spcPts val="560"/>
              </a:spcBef>
              <a:buClr>
                <a:schemeClr val="dk1"/>
              </a:buClr>
              <a:buSzPts val="2800"/>
              <a:buChar char="–"/>
            </a:pPr>
            <a:r>
              <a:rPr lang="en-US" sz="2800"/>
              <a:t>If first time talking to server -&gt; host validation</a:t>
            </a:r>
            <a:endParaRPr/>
          </a:p>
          <a:p>
            <a:pPr marL="742950" lvl="1" indent="-241300">
              <a:lnSpc>
                <a:spcPct val="80000"/>
              </a:lnSpc>
              <a:spcBef>
                <a:spcPts val="140"/>
              </a:spcBef>
              <a:buClr>
                <a:schemeClr val="dk1"/>
              </a:buClr>
              <a:buSzPts val="700"/>
              <a:buNone/>
            </a:pPr>
            <a:endParaRPr sz="700"/>
          </a:p>
          <a:p>
            <a:pPr marL="0" indent="0">
              <a:lnSpc>
                <a:spcPct val="80000"/>
              </a:lnSpc>
              <a:spcBef>
                <a:spcPts val="400"/>
              </a:spcBef>
              <a:buClr>
                <a:schemeClr val="dk1"/>
              </a:buClr>
              <a:buSzPts val="2000"/>
              <a:buNone/>
            </a:pPr>
            <a:r>
              <a:rPr lang="en-US" sz="2000"/>
              <a:t>The authenticity of host 'somehost (192.168.1.1)' can't be established. </a:t>
            </a:r>
            <a:br>
              <a:rPr lang="en-US" sz="2000"/>
            </a:br>
            <a:r>
              <a:rPr lang="en-US" sz="2000"/>
              <a:t>RSA key fingerprint is 90:9c:46:ab:03:1d:30:2c:5c:87:c5:c7:d9:13:5d:75. </a:t>
            </a:r>
            <a:br>
              <a:rPr lang="en-US" sz="2000"/>
            </a:br>
            <a:r>
              <a:rPr lang="en-US" sz="2000"/>
              <a:t>Are you sure you want to continue connecting (yes/no)? </a:t>
            </a:r>
            <a:r>
              <a:rPr lang="en-US" sz="2000" b="1"/>
              <a:t>yes</a:t>
            </a:r>
            <a:r>
              <a:rPr lang="en-US" sz="2000"/>
              <a:t> </a:t>
            </a:r>
            <a:br>
              <a:rPr lang="en-US" sz="2000"/>
            </a:br>
            <a:r>
              <a:rPr lang="en-US" sz="2000"/>
              <a:t>Warning: Permanently added 'somehost' (RSA) to the list of known hosts. </a:t>
            </a:r>
            <a:endParaRPr/>
          </a:p>
          <a:p>
            <a:pPr marL="0" indent="0">
              <a:lnSpc>
                <a:spcPct val="80000"/>
              </a:lnSpc>
              <a:spcBef>
                <a:spcPts val="100"/>
              </a:spcBef>
              <a:buClr>
                <a:schemeClr val="dk1"/>
              </a:buClr>
              <a:buSzPts val="500"/>
              <a:buNone/>
            </a:pPr>
            <a:endParaRPr sz="500"/>
          </a:p>
          <a:p>
            <a:pPr marL="742950" lvl="1" indent="-285750">
              <a:lnSpc>
                <a:spcPct val="80000"/>
              </a:lnSpc>
              <a:spcBef>
                <a:spcPts val="560"/>
              </a:spcBef>
              <a:buClr>
                <a:schemeClr val="dk1"/>
              </a:buClr>
              <a:buSzPts val="2800"/>
              <a:buChar char="–"/>
            </a:pPr>
            <a:r>
              <a:rPr lang="en-US" sz="2800"/>
              <a:t>ssh doesn't know about this host yet</a:t>
            </a:r>
            <a:endParaRPr/>
          </a:p>
          <a:p>
            <a:pPr marL="742950" lvl="1" indent="-285750">
              <a:lnSpc>
                <a:spcPct val="80000"/>
              </a:lnSpc>
              <a:spcBef>
                <a:spcPts val="560"/>
              </a:spcBef>
              <a:buClr>
                <a:schemeClr val="dk1"/>
              </a:buClr>
              <a:buSzPts val="2800"/>
              <a:buChar char="–"/>
            </a:pPr>
            <a:r>
              <a:rPr lang="en-US" sz="2800"/>
              <a:t>shows hostname, IP address and fingerprint of the server’s public key, so you can be sure you're talking  to the correct computer</a:t>
            </a:r>
            <a:endParaRPr/>
          </a:p>
          <a:p>
            <a:pPr marL="742950" lvl="1" indent="-285750">
              <a:lnSpc>
                <a:spcPct val="80000"/>
              </a:lnSpc>
              <a:spcBef>
                <a:spcPts val="560"/>
              </a:spcBef>
              <a:buClr>
                <a:schemeClr val="dk1"/>
              </a:buClr>
              <a:buSzPts val="2800"/>
              <a:buChar char="–"/>
            </a:pPr>
            <a:r>
              <a:rPr lang="en-US" sz="2800"/>
              <a:t>After accepting, public key is saved in </a:t>
            </a:r>
            <a:r>
              <a:rPr lang="en-US" sz="900"/>
              <a:t> </a:t>
            </a:r>
            <a:r>
              <a:rPr lang="en-US" sz="2800"/>
              <a:t>~/.ssh/known_hosts</a:t>
            </a:r>
            <a:br>
              <a:rPr lang="en-US" sz="1000"/>
            </a:br>
            <a:endParaRPr sz="10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body" idx="1"/>
          </p:nvPr>
        </p:nvSpPr>
        <p:spPr>
          <a:xfrm>
            <a:off x="2057400" y="1112838"/>
            <a:ext cx="8229600" cy="57451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3190"/>
            </a:pPr>
            <a:r>
              <a:rPr lang="en-US" sz="3190">
                <a:latin typeface="Calibri"/>
                <a:ea typeface="Calibri"/>
                <a:cs typeface="Calibri"/>
                <a:sym typeface="Calibri"/>
              </a:rPr>
              <a:t>Next time client connects to server </a:t>
            </a:r>
            <a:endParaRPr/>
          </a:p>
          <a:p>
            <a:pPr marL="742950" lvl="1" indent="-285750">
              <a:lnSpc>
                <a:spcPct val="80000"/>
              </a:lnSpc>
              <a:spcBef>
                <a:spcPts val="561"/>
              </a:spcBef>
              <a:buClr>
                <a:schemeClr val="dk1"/>
              </a:buClr>
              <a:buSzPts val="2805"/>
              <a:buChar char="–"/>
            </a:pPr>
            <a:r>
              <a:rPr lang="en-US" sz="2805">
                <a:latin typeface="Calibri"/>
                <a:ea typeface="Calibri"/>
                <a:cs typeface="Calibri"/>
                <a:sym typeface="Calibri"/>
              </a:rPr>
              <a:t>Check host’s public key against saved public key</a:t>
            </a:r>
            <a:endParaRPr/>
          </a:p>
          <a:p>
            <a:pPr marL="742950" lvl="1" indent="-285750">
              <a:lnSpc>
                <a:spcPct val="80000"/>
              </a:lnSpc>
              <a:spcBef>
                <a:spcPts val="561"/>
              </a:spcBef>
              <a:buClr>
                <a:schemeClr val="dk1"/>
              </a:buClr>
              <a:buSzPts val="2805"/>
              <a:buChar char="–"/>
            </a:pPr>
            <a:r>
              <a:rPr lang="en-US" sz="2805">
                <a:latin typeface="Calibri"/>
                <a:ea typeface="Calibri"/>
                <a:cs typeface="Calibri"/>
                <a:sym typeface="Calibri"/>
              </a:rPr>
              <a:t>If they don’t match</a:t>
            </a:r>
            <a:endParaRPr/>
          </a:p>
          <a:p>
            <a:pPr marL="0" indent="0">
              <a:lnSpc>
                <a:spcPct val="80000"/>
              </a:lnSpc>
              <a:spcBef>
                <a:spcPts val="352"/>
              </a:spcBef>
              <a:buClr>
                <a:schemeClr val="dk1"/>
              </a:buClr>
              <a:buSzPts val="1760"/>
              <a:buNone/>
            </a:pPr>
            <a:endParaRPr sz="1760">
              <a:latin typeface="Calibri"/>
              <a:ea typeface="Calibri"/>
              <a:cs typeface="Calibri"/>
              <a:sym typeface="Calibri"/>
            </a:endParaRPr>
          </a:p>
          <a:p>
            <a:pPr marL="0" indent="0">
              <a:lnSpc>
                <a:spcPct val="80000"/>
              </a:lnSpc>
              <a:spcBef>
                <a:spcPts val="352"/>
              </a:spcBef>
              <a:buClr>
                <a:schemeClr val="dk1"/>
              </a:buClr>
              <a:buSzPts val="1760"/>
              <a:buNone/>
            </a:pPr>
            <a:endParaRPr sz="1760">
              <a:latin typeface="Calibri"/>
              <a:ea typeface="Calibri"/>
              <a:cs typeface="Calibri"/>
              <a:sym typeface="Calibri"/>
            </a:endParaRPr>
          </a:p>
          <a:p>
            <a:pPr marL="0" indent="0">
              <a:lnSpc>
                <a:spcPct val="80000"/>
              </a:lnSpc>
              <a:spcBef>
                <a:spcPts val="352"/>
              </a:spcBef>
              <a:buClr>
                <a:schemeClr val="dk1"/>
              </a:buClr>
              <a:buSzPts val="1760"/>
              <a:buNone/>
            </a:pPr>
            <a:r>
              <a:rPr lang="en-US" sz="1760">
                <a:latin typeface="Calibri"/>
                <a:ea typeface="Calibri"/>
                <a:cs typeface="Calibri"/>
                <a:sym typeface="Calibri"/>
              </a:rPr>
              <a:t>$ ssh username@somehost </a:t>
            </a:r>
            <a:br>
              <a:rPr lang="en-US" sz="1760">
                <a:latin typeface="Calibri"/>
                <a:ea typeface="Calibri"/>
                <a:cs typeface="Calibri"/>
                <a:sym typeface="Calibri"/>
              </a:rPr>
            </a:br>
            <a:r>
              <a:rPr lang="en-US" sz="1760">
                <a:latin typeface="Calibri"/>
                <a:ea typeface="Calibri"/>
                <a:cs typeface="Calibri"/>
                <a:sym typeface="Calibri"/>
              </a:rPr>
              <a:t>@@@@@@@@@@@@@@@@@@@@@@@@@@@@@@@</a:t>
            </a:r>
            <a:br>
              <a:rPr lang="en-US" sz="1760">
                <a:latin typeface="Calibri"/>
                <a:ea typeface="Calibri"/>
                <a:cs typeface="Calibri"/>
                <a:sym typeface="Calibri"/>
              </a:rPr>
            </a:br>
            <a:r>
              <a:rPr lang="en-US" sz="1760">
                <a:latin typeface="Calibri"/>
                <a:ea typeface="Calibri"/>
                <a:cs typeface="Calibri"/>
                <a:sym typeface="Calibri"/>
              </a:rPr>
              <a:t>@    WARNING: REMOTE HOST IDENTIFICATION HAS CHANGED!      @ </a:t>
            </a:r>
            <a:br>
              <a:rPr lang="en-US" sz="1760">
                <a:latin typeface="Calibri"/>
                <a:ea typeface="Calibri"/>
                <a:cs typeface="Calibri"/>
                <a:sym typeface="Calibri"/>
              </a:rPr>
            </a:br>
            <a:r>
              <a:rPr lang="en-US" sz="1760">
                <a:latin typeface="Calibri"/>
                <a:ea typeface="Calibri"/>
                <a:cs typeface="Calibri"/>
                <a:sym typeface="Calibri"/>
              </a:rPr>
              <a:t>@@@@@@@@@@@@@@@@@@@@@@@@@@@@@@@</a:t>
            </a:r>
            <a:br>
              <a:rPr lang="en-US" sz="1760">
                <a:latin typeface="Calibri"/>
                <a:ea typeface="Calibri"/>
                <a:cs typeface="Calibri"/>
                <a:sym typeface="Calibri"/>
              </a:rPr>
            </a:br>
            <a:r>
              <a:rPr lang="en-US" sz="1760">
                <a:latin typeface="Calibri"/>
                <a:ea typeface="Calibri"/>
                <a:cs typeface="Calibri"/>
                <a:sym typeface="Calibri"/>
              </a:rPr>
              <a:t>IT IS POSSIBLE THAT SOMEONE IS DOING SOMETHING NASTY! </a:t>
            </a:r>
            <a:br>
              <a:rPr lang="en-US" sz="1760">
                <a:latin typeface="Calibri"/>
                <a:ea typeface="Calibri"/>
                <a:cs typeface="Calibri"/>
                <a:sym typeface="Calibri"/>
              </a:rPr>
            </a:br>
            <a:r>
              <a:rPr lang="en-US" sz="1760">
                <a:latin typeface="Calibri"/>
                <a:ea typeface="Calibri"/>
                <a:cs typeface="Calibri"/>
                <a:sym typeface="Calibri"/>
              </a:rPr>
              <a:t>Someone could be eavesdropping on you right now (man-in-the-middle attack)! </a:t>
            </a:r>
            <a:br>
              <a:rPr lang="en-US" sz="1760">
                <a:latin typeface="Calibri"/>
                <a:ea typeface="Calibri"/>
                <a:cs typeface="Calibri"/>
                <a:sym typeface="Calibri"/>
              </a:rPr>
            </a:br>
            <a:r>
              <a:rPr lang="en-US" sz="1760">
                <a:latin typeface="Calibri"/>
                <a:ea typeface="Calibri"/>
                <a:cs typeface="Calibri"/>
                <a:sym typeface="Calibri"/>
              </a:rPr>
              <a:t>It is also possible that the RSA host key has just been changed. </a:t>
            </a:r>
            <a:br>
              <a:rPr lang="en-US" sz="1760">
                <a:latin typeface="Calibri"/>
                <a:ea typeface="Calibri"/>
                <a:cs typeface="Calibri"/>
                <a:sym typeface="Calibri"/>
              </a:rPr>
            </a:br>
            <a:r>
              <a:rPr lang="en-US" sz="1760">
                <a:latin typeface="Calibri"/>
                <a:ea typeface="Calibri"/>
                <a:cs typeface="Calibri"/>
                <a:sym typeface="Calibri"/>
              </a:rPr>
              <a:t>The fingerprint for the RSA key sent by the remote host is </a:t>
            </a:r>
            <a:br>
              <a:rPr lang="en-US" sz="1760">
                <a:latin typeface="Calibri"/>
                <a:ea typeface="Calibri"/>
                <a:cs typeface="Calibri"/>
                <a:sym typeface="Calibri"/>
              </a:rPr>
            </a:br>
            <a:r>
              <a:rPr lang="en-US" sz="1760">
                <a:latin typeface="Calibri"/>
                <a:ea typeface="Calibri"/>
                <a:cs typeface="Calibri"/>
                <a:sym typeface="Calibri"/>
              </a:rPr>
              <a:t>90:9c:46:ab:03:1d:30:2c:5c:87:c5:c7:d9:13:5d:75. </a:t>
            </a:r>
            <a:br>
              <a:rPr lang="en-US" sz="1760">
                <a:latin typeface="Calibri"/>
                <a:ea typeface="Calibri"/>
                <a:cs typeface="Calibri"/>
                <a:sym typeface="Calibri"/>
              </a:rPr>
            </a:br>
            <a:r>
              <a:rPr lang="en-US" sz="1760">
                <a:latin typeface="Calibri"/>
                <a:ea typeface="Calibri"/>
                <a:cs typeface="Calibri"/>
                <a:sym typeface="Calibri"/>
              </a:rPr>
              <a:t>Please contact your system administrator. </a:t>
            </a:r>
            <a:br>
              <a:rPr lang="en-US" sz="1760">
                <a:latin typeface="Calibri"/>
                <a:ea typeface="Calibri"/>
                <a:cs typeface="Calibri"/>
                <a:sym typeface="Calibri"/>
              </a:rPr>
            </a:br>
            <a:r>
              <a:rPr lang="en-US" sz="1760">
                <a:latin typeface="Calibri"/>
                <a:ea typeface="Calibri"/>
                <a:cs typeface="Calibri"/>
                <a:sym typeface="Calibri"/>
              </a:rPr>
              <a:t>Add correct host key in /home/user/.ssh/known_hosts to get rid of this message. </a:t>
            </a:r>
            <a:br>
              <a:rPr lang="en-US" sz="1760">
                <a:latin typeface="Calibri"/>
                <a:ea typeface="Calibri"/>
                <a:cs typeface="Calibri"/>
                <a:sym typeface="Calibri"/>
              </a:rPr>
            </a:br>
            <a:r>
              <a:rPr lang="en-US" sz="1760">
                <a:latin typeface="Calibri"/>
                <a:ea typeface="Calibri"/>
                <a:cs typeface="Calibri"/>
                <a:sym typeface="Calibri"/>
              </a:rPr>
              <a:t>Offending key in /home/user/.ssh/known_hosts:1 </a:t>
            </a:r>
            <a:br>
              <a:rPr lang="en-US" sz="1760">
                <a:latin typeface="Calibri"/>
                <a:ea typeface="Calibri"/>
                <a:cs typeface="Calibri"/>
                <a:sym typeface="Calibri"/>
              </a:rPr>
            </a:br>
            <a:r>
              <a:rPr lang="en-US" sz="1760">
                <a:latin typeface="Calibri"/>
                <a:ea typeface="Calibri"/>
                <a:cs typeface="Calibri"/>
                <a:sym typeface="Calibri"/>
              </a:rPr>
              <a:t>Password authentication is disabled to avoid man-in-the-middle attacks. </a:t>
            </a:r>
            <a:br>
              <a:rPr lang="en-US" sz="1760">
                <a:latin typeface="Calibri"/>
                <a:ea typeface="Calibri"/>
                <a:cs typeface="Calibri"/>
                <a:sym typeface="Calibri"/>
              </a:rPr>
            </a:br>
            <a:r>
              <a:rPr lang="en-US" sz="1760">
                <a:latin typeface="Calibri"/>
                <a:ea typeface="Calibri"/>
                <a:cs typeface="Calibri"/>
                <a:sym typeface="Calibri"/>
              </a:rPr>
              <a:t>Agent forwarding is disabled to avoid man-in-the-middle attacks. </a:t>
            </a:r>
            <a:br>
              <a:rPr lang="en-US" sz="1760">
                <a:latin typeface="Calibri"/>
                <a:ea typeface="Calibri"/>
                <a:cs typeface="Calibri"/>
                <a:sym typeface="Calibri"/>
              </a:rPr>
            </a:br>
            <a:r>
              <a:rPr lang="en-US" sz="1760">
                <a:latin typeface="Calibri"/>
                <a:ea typeface="Calibri"/>
                <a:cs typeface="Calibri"/>
                <a:sym typeface="Calibri"/>
              </a:rPr>
              <a:t>X11 forwarding is disabled to avoid man-in-the-middle attacks. </a:t>
            </a:r>
            <a:br>
              <a:rPr lang="en-US" sz="1760">
                <a:latin typeface="Calibri"/>
                <a:ea typeface="Calibri"/>
                <a:cs typeface="Calibri"/>
                <a:sym typeface="Calibri"/>
              </a:rPr>
            </a:br>
            <a:r>
              <a:rPr lang="en-US" sz="1760">
                <a:latin typeface="Calibri"/>
                <a:ea typeface="Calibri"/>
                <a:cs typeface="Calibri"/>
                <a:sym typeface="Calibri"/>
              </a:rPr>
              <a:t>Permission denied (publickey,password,keyboard-interactive). </a:t>
            </a:r>
            <a:endParaRPr/>
          </a:p>
        </p:txBody>
      </p:sp>
      <p:sp>
        <p:nvSpPr>
          <p:cNvPr id="191" name="Google Shape;191;p22"/>
          <p:cNvSpPr txBox="1"/>
          <p:nvPr/>
        </p:nvSpPr>
        <p:spPr>
          <a:xfrm>
            <a:off x="2743200" y="228601"/>
            <a:ext cx="6324600" cy="769441"/>
          </a:xfrm>
          <a:prstGeom prst="rect">
            <a:avLst/>
          </a:prstGeom>
          <a:noFill/>
          <a:ln>
            <a:noFill/>
          </a:ln>
        </p:spPr>
        <p:txBody>
          <a:bodyPr spcFirstLastPara="1" wrap="square" lIns="91425" tIns="45700" rIns="91425" bIns="45700" anchor="t" anchorCtr="0">
            <a:noAutofit/>
          </a:bodyPr>
          <a:lstStyle/>
          <a:p>
            <a:pPr algn="ctr"/>
            <a:r>
              <a:rPr lang="en-US" sz="4400" b="1">
                <a:solidFill>
                  <a:schemeClr val="dk1"/>
                </a:solidFill>
                <a:latin typeface="Calibri"/>
                <a:ea typeface="Calibri"/>
                <a:cs typeface="Calibri"/>
                <a:sym typeface="Calibri"/>
              </a:rPr>
              <a:t>Host Validation</a:t>
            </a:r>
            <a:endParaRPr sz="4400">
              <a:solidFill>
                <a:schemeClr val="dk1"/>
              </a:solidFill>
              <a:latin typeface="Calibri"/>
              <a:ea typeface="Calibri"/>
              <a:cs typeface="Calibri"/>
              <a:sym typeface="Calibri"/>
            </a:endParaRPr>
          </a:p>
        </p:txBody>
      </p:sp>
      <p:pic>
        <p:nvPicPr>
          <p:cNvPr id="192" name="Google Shape;192;p22"/>
          <p:cNvPicPr preferRelativeResize="0"/>
          <p:nvPr/>
        </p:nvPicPr>
        <p:blipFill rotWithShape="1">
          <a:blip r:embed="rId3">
            <a:alphaModFix/>
          </a:blip>
          <a:srcRect/>
          <a:stretch/>
        </p:blipFill>
        <p:spPr>
          <a:xfrm>
            <a:off x="2057400" y="2819400"/>
            <a:ext cx="7772400" cy="38250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body" idx="1"/>
          </p:nvPr>
        </p:nvSpPr>
        <p:spPr>
          <a:xfrm>
            <a:off x="2057400" y="1112838"/>
            <a:ext cx="8229600" cy="55165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latin typeface="Calibri"/>
                <a:ea typeface="Calibri"/>
                <a:cs typeface="Calibri"/>
                <a:sym typeface="Calibri"/>
              </a:rPr>
              <a:t>Client asks server to prove that it is the owner of the public key using </a:t>
            </a:r>
            <a:r>
              <a:rPr lang="en-US" b="1">
                <a:latin typeface="Calibri"/>
                <a:ea typeface="Calibri"/>
                <a:cs typeface="Calibri"/>
                <a:sym typeface="Calibri"/>
              </a:rPr>
              <a:t>asymmetric encryption</a:t>
            </a:r>
            <a:endParaRPr/>
          </a:p>
          <a:p>
            <a:pPr marL="742950" lvl="1" indent="-285750">
              <a:spcBef>
                <a:spcPts val="640"/>
              </a:spcBef>
              <a:buClr>
                <a:schemeClr val="dk1"/>
              </a:buClr>
              <a:buSzPts val="3200"/>
              <a:buChar char="–"/>
            </a:pPr>
            <a:r>
              <a:rPr lang="en-US" sz="3200">
                <a:latin typeface="Calibri"/>
                <a:ea typeface="Calibri"/>
                <a:cs typeface="Calibri"/>
                <a:sym typeface="Calibri"/>
              </a:rPr>
              <a:t>Encrypt a message with public key</a:t>
            </a:r>
            <a:endParaRPr/>
          </a:p>
          <a:p>
            <a:pPr marL="742950" lvl="1" indent="-285750">
              <a:spcBef>
                <a:spcPts val="640"/>
              </a:spcBef>
              <a:buClr>
                <a:schemeClr val="dk1"/>
              </a:buClr>
              <a:buSzPts val="3200"/>
              <a:buChar char="–"/>
            </a:pPr>
            <a:r>
              <a:rPr lang="en-US" sz="3200">
                <a:latin typeface="Calibri"/>
                <a:ea typeface="Calibri"/>
                <a:cs typeface="Calibri"/>
                <a:sym typeface="Calibri"/>
              </a:rPr>
              <a:t>If server is true owner, it can decrypt the message with private key</a:t>
            </a:r>
            <a:endParaRPr/>
          </a:p>
          <a:p>
            <a:pPr marL="342900" indent="-342900">
              <a:spcBef>
                <a:spcPts val="640"/>
              </a:spcBef>
              <a:buClr>
                <a:schemeClr val="dk1"/>
              </a:buClr>
              <a:buSzPts val="3200"/>
            </a:pPr>
            <a:r>
              <a:rPr lang="en-US">
                <a:latin typeface="Calibri"/>
                <a:ea typeface="Calibri"/>
                <a:cs typeface="Calibri"/>
                <a:sym typeface="Calibri"/>
              </a:rPr>
              <a:t>If everything works, host is successfully validated</a:t>
            </a:r>
            <a:endParaRPr/>
          </a:p>
        </p:txBody>
      </p:sp>
      <p:sp>
        <p:nvSpPr>
          <p:cNvPr id="198" name="Google Shape;198;p23"/>
          <p:cNvSpPr txBox="1"/>
          <p:nvPr/>
        </p:nvSpPr>
        <p:spPr>
          <a:xfrm>
            <a:off x="2743200" y="228601"/>
            <a:ext cx="6324600" cy="769441"/>
          </a:xfrm>
          <a:prstGeom prst="rect">
            <a:avLst/>
          </a:prstGeom>
          <a:noFill/>
          <a:ln>
            <a:noFill/>
          </a:ln>
        </p:spPr>
        <p:txBody>
          <a:bodyPr spcFirstLastPara="1" wrap="square" lIns="91425" tIns="45700" rIns="91425" bIns="45700" anchor="t" anchorCtr="0">
            <a:noAutofit/>
          </a:bodyPr>
          <a:lstStyle/>
          <a:p>
            <a:pPr algn="ctr"/>
            <a:r>
              <a:rPr lang="en-US" sz="4400" b="1">
                <a:solidFill>
                  <a:schemeClr val="dk1"/>
                </a:solidFill>
                <a:latin typeface="Calibri"/>
                <a:ea typeface="Calibri"/>
                <a:cs typeface="Calibri"/>
                <a:sym typeface="Calibri"/>
              </a:rPr>
              <a:t>Host Validation (cont’d)</a:t>
            </a:r>
            <a:endParaRPr sz="4400">
              <a:solidFill>
                <a:schemeClr val="dk1"/>
              </a:solidFill>
              <a:latin typeface="Calibri"/>
              <a:ea typeface="Calibri"/>
              <a:cs typeface="Calibri"/>
              <a:sym typeface="Calibri"/>
            </a:endParaRPr>
          </a:p>
        </p:txBody>
      </p:sp>
      <p:sp>
        <p:nvSpPr>
          <p:cNvPr id="199" name="Google Shape;199;p23"/>
          <p:cNvSpPr txBox="1"/>
          <p:nvPr/>
        </p:nvSpPr>
        <p:spPr>
          <a:xfrm rot="-1420663">
            <a:off x="3817047" y="2646121"/>
            <a:ext cx="5313606" cy="769469"/>
          </a:xfrm>
          <a:prstGeom prst="rect">
            <a:avLst/>
          </a:prstGeom>
          <a:noFill/>
          <a:ln>
            <a:noFill/>
          </a:ln>
        </p:spPr>
        <p:txBody>
          <a:bodyPr spcFirstLastPara="1" wrap="square" lIns="91425" tIns="45700" rIns="91425" bIns="45700" anchor="t" anchorCtr="0">
            <a:noAutofit/>
          </a:bodyPr>
          <a:lstStyle/>
          <a:p>
            <a:r>
              <a:rPr lang="en-US" sz="4400" b="1">
                <a:solidFill>
                  <a:srgbClr val="4F6128"/>
                </a:solidFill>
                <a:latin typeface="Calibri"/>
                <a:ea typeface="Calibri"/>
                <a:cs typeface="Calibri"/>
                <a:sym typeface="Calibri"/>
              </a:rPr>
              <a:t>AUTHENTICATION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Session Encryption</a:t>
            </a:r>
            <a:endParaRPr/>
          </a:p>
        </p:txBody>
      </p:sp>
      <p:sp>
        <p:nvSpPr>
          <p:cNvPr id="205" name="Google Shape;205;p2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latin typeface="Calibri"/>
                <a:ea typeface="Calibri"/>
                <a:cs typeface="Calibri"/>
                <a:sym typeface="Calibri"/>
              </a:rPr>
              <a:t>Client and server agree on a </a:t>
            </a:r>
            <a:r>
              <a:rPr lang="en-US" b="1">
                <a:latin typeface="Calibri"/>
                <a:ea typeface="Calibri"/>
                <a:cs typeface="Calibri"/>
                <a:sym typeface="Calibri"/>
              </a:rPr>
              <a:t>symmetric encryption </a:t>
            </a:r>
            <a:r>
              <a:rPr lang="en-US">
                <a:latin typeface="Calibri"/>
                <a:ea typeface="Calibri"/>
                <a:cs typeface="Calibri"/>
                <a:sym typeface="Calibri"/>
              </a:rPr>
              <a:t>key (session key)</a:t>
            </a:r>
            <a:endParaRPr/>
          </a:p>
          <a:p>
            <a:pPr marL="342900" indent="-342900">
              <a:spcBef>
                <a:spcPts val="640"/>
              </a:spcBef>
              <a:buClr>
                <a:schemeClr val="dk1"/>
              </a:buClr>
              <a:buSzPts val="3200"/>
            </a:pPr>
            <a:r>
              <a:rPr lang="en-US">
                <a:latin typeface="Calibri"/>
                <a:ea typeface="Calibri"/>
                <a:cs typeface="Calibri"/>
                <a:sym typeface="Calibri"/>
              </a:rPr>
              <a:t>All messages sent between client and server</a:t>
            </a:r>
            <a:endParaRPr/>
          </a:p>
          <a:p>
            <a:pPr marL="742950" lvl="1" indent="-285750">
              <a:spcBef>
                <a:spcPts val="560"/>
              </a:spcBef>
              <a:buClr>
                <a:schemeClr val="dk1"/>
              </a:buClr>
              <a:buSzPts val="2800"/>
              <a:buChar char="–"/>
            </a:pPr>
            <a:r>
              <a:rPr lang="en-US">
                <a:latin typeface="Calibri"/>
                <a:ea typeface="Calibri"/>
                <a:cs typeface="Calibri"/>
                <a:sym typeface="Calibri"/>
              </a:rPr>
              <a:t>encrypted at the sender with session key</a:t>
            </a:r>
            <a:endParaRPr/>
          </a:p>
          <a:p>
            <a:pPr marL="742950" lvl="1" indent="-285750">
              <a:spcBef>
                <a:spcPts val="560"/>
              </a:spcBef>
              <a:buClr>
                <a:schemeClr val="dk1"/>
              </a:buClr>
              <a:buSzPts val="2800"/>
              <a:buChar char="–"/>
            </a:pPr>
            <a:r>
              <a:rPr lang="en-US">
                <a:latin typeface="Calibri"/>
                <a:ea typeface="Calibri"/>
                <a:cs typeface="Calibri"/>
                <a:sym typeface="Calibri"/>
              </a:rPr>
              <a:t>decrypted at the receiver with session key</a:t>
            </a:r>
            <a:endParaRPr/>
          </a:p>
          <a:p>
            <a:pPr marL="342900" indent="-342900">
              <a:spcBef>
                <a:spcPts val="640"/>
              </a:spcBef>
              <a:buClr>
                <a:schemeClr val="dk1"/>
              </a:buClr>
              <a:buSzPts val="3200"/>
            </a:pPr>
            <a:r>
              <a:rPr lang="en-US">
                <a:latin typeface="Calibri"/>
                <a:ea typeface="Calibri"/>
                <a:cs typeface="Calibri"/>
                <a:sym typeface="Calibri"/>
              </a:rPr>
              <a:t>anybody who doesn't know the session key (hopefully, no one but client and server) doesn't know any of the contents of those messages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User Authentication</a:t>
            </a:r>
            <a:endParaRPr/>
          </a:p>
        </p:txBody>
      </p:sp>
      <p:sp>
        <p:nvSpPr>
          <p:cNvPr id="211" name="Google Shape;211;p25"/>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720"/>
            </a:pPr>
            <a:r>
              <a:rPr lang="en-US" sz="2720" b="1"/>
              <a:t>Password-based authentication</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Prompt for password on remote server</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If username specified exists and remote password for it is correct then the system lets you in</a:t>
            </a:r>
            <a:endParaRPr/>
          </a:p>
          <a:p>
            <a:pPr marL="342900" indent="-342900">
              <a:lnSpc>
                <a:spcPct val="80000"/>
              </a:lnSpc>
              <a:spcBef>
                <a:spcPts val="544"/>
              </a:spcBef>
              <a:buClr>
                <a:schemeClr val="dk1"/>
              </a:buClr>
              <a:buSzPts val="2720"/>
            </a:pPr>
            <a:r>
              <a:rPr lang="en-US" sz="2720" b="1"/>
              <a:t>Key-based authentication</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Generate a key pair on the client</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Copy the public key to the server (~/.ssh/authorized_keys)</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Server authenticates client if it can demonstrate that it has the private key</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The private key can be protected with a passphrase</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Every time you ssh to a host, you will be asked for the passphrase (inconvenient!)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ssh-agent (passphrase-less ssh)</a:t>
            </a:r>
            <a:endParaRPr/>
          </a:p>
        </p:txBody>
      </p:sp>
      <p:sp>
        <p:nvSpPr>
          <p:cNvPr id="217" name="Google Shape;217;p2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pPr>
            <a:r>
              <a:rPr lang="en-US" sz="2960">
                <a:latin typeface="Calibri"/>
                <a:ea typeface="Calibri"/>
                <a:cs typeface="Calibri"/>
                <a:sym typeface="Calibri"/>
              </a:rPr>
              <a:t>A program used with OpenSSH that provides a secure way of storing the private key</a:t>
            </a:r>
            <a:endParaRPr/>
          </a:p>
          <a:p>
            <a:pPr marL="342900" indent="-342900">
              <a:spcBef>
                <a:spcPts val="592"/>
              </a:spcBef>
              <a:buClr>
                <a:schemeClr val="dk1"/>
              </a:buClr>
              <a:buSzPts val="2960"/>
            </a:pPr>
            <a:r>
              <a:rPr lang="en-US" sz="2960">
                <a:latin typeface="Calibri"/>
                <a:ea typeface="Calibri"/>
                <a:cs typeface="Calibri"/>
                <a:sym typeface="Calibri"/>
              </a:rPr>
              <a:t>ssh-add prompts user for the passphrase once and adds it to the list maintained by ssh-agent</a:t>
            </a:r>
            <a:endParaRPr/>
          </a:p>
          <a:p>
            <a:pPr marL="342900" indent="-342900">
              <a:spcBef>
                <a:spcPts val="592"/>
              </a:spcBef>
              <a:buClr>
                <a:schemeClr val="dk1"/>
              </a:buClr>
              <a:buSzPts val="2960"/>
            </a:pPr>
            <a:r>
              <a:rPr lang="en-US" sz="2960">
                <a:latin typeface="Calibri"/>
                <a:ea typeface="Calibri"/>
                <a:cs typeface="Calibri"/>
                <a:sym typeface="Calibri"/>
              </a:rPr>
              <a:t>Once passphrase is added to ssh-agent, the user will not be prompted for it again when using SSH</a:t>
            </a:r>
            <a:endParaRPr/>
          </a:p>
          <a:p>
            <a:pPr marL="342900" indent="-342900">
              <a:spcBef>
                <a:spcPts val="592"/>
              </a:spcBef>
              <a:buClr>
                <a:schemeClr val="dk1"/>
              </a:buClr>
              <a:buSzPts val="2960"/>
            </a:pPr>
            <a:r>
              <a:rPr lang="en-US" sz="2960">
                <a:latin typeface="Calibri"/>
                <a:ea typeface="Calibri"/>
                <a:cs typeface="Calibri"/>
                <a:sym typeface="Calibri"/>
              </a:rPr>
              <a:t>OpenSSH will talk to the local ssh-agent daemon and retrieve the private key from it automatically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Server Steps</a:t>
            </a:r>
            <a:endParaRPr/>
          </a:p>
        </p:txBody>
      </p:sp>
      <p:sp>
        <p:nvSpPr>
          <p:cNvPr id="242" name="Google Shape;242;p30"/>
          <p:cNvSpPr txBox="1">
            <a:spLocks noGrp="1"/>
          </p:cNvSpPr>
          <p:nvPr>
            <p:ph type="body" idx="1"/>
          </p:nvPr>
        </p:nvSpPr>
        <p:spPr>
          <a:xfrm>
            <a:off x="1981200" y="1600200"/>
            <a:ext cx="8229600" cy="4800600"/>
          </a:xfrm>
          <a:prstGeom prst="rect">
            <a:avLst/>
          </a:prstGeom>
          <a:noFill/>
          <a:ln>
            <a:noFill/>
          </a:ln>
        </p:spPr>
        <p:txBody>
          <a:bodyPr spcFirstLastPara="1" vert="horz" wrap="square" lIns="91425" tIns="45700" rIns="91425" bIns="45700" rtlCol="0" anchor="t" anchorCtr="0">
            <a:noAutofit/>
          </a:bodyPr>
          <a:lstStyle/>
          <a:p>
            <a:pPr lvl="2">
              <a:lnSpc>
                <a:spcPct val="80000"/>
              </a:lnSpc>
              <a:spcBef>
                <a:spcPts val="0"/>
              </a:spcBef>
              <a:buClr>
                <a:schemeClr val="dk1"/>
              </a:buClr>
              <a:buSzPts val="2325"/>
            </a:pPr>
            <a:r>
              <a:rPr lang="en-US" sz="2325" b="1"/>
              <a:t>Generate public and private keys</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ssh-keygen</a:t>
            </a:r>
            <a:r>
              <a:rPr lang="en-US" sz="2015"/>
              <a:t> (by default saved to ~/.ssh/is_rsa and id_rsa.pub) – don’t change the default location</a:t>
            </a:r>
            <a:endParaRPr/>
          </a:p>
          <a:p>
            <a:pPr lvl="2">
              <a:lnSpc>
                <a:spcPct val="80000"/>
              </a:lnSpc>
              <a:spcBef>
                <a:spcPts val="465"/>
              </a:spcBef>
              <a:buClr>
                <a:schemeClr val="dk1"/>
              </a:buClr>
              <a:buSzPts val="2325"/>
            </a:pPr>
            <a:r>
              <a:rPr lang="en-US" sz="2325" b="1"/>
              <a:t>Create an account for the client on the server</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useradd –d /home/&lt;homedir_name&gt; –m &lt;username&gt; </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passwd &lt;username&gt;</a:t>
            </a:r>
            <a:endParaRPr/>
          </a:p>
          <a:p>
            <a:pPr lvl="2">
              <a:lnSpc>
                <a:spcPct val="80000"/>
              </a:lnSpc>
              <a:spcBef>
                <a:spcPts val="465"/>
              </a:spcBef>
              <a:buClr>
                <a:schemeClr val="dk1"/>
              </a:buClr>
              <a:buSzPts val="2325"/>
            </a:pPr>
            <a:r>
              <a:rPr lang="en-US" sz="2325" b="1"/>
              <a:t>Create .ssh directory for new user</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cd /home/&lt;homedir_name&gt;</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mkdir .ssh</a:t>
            </a:r>
            <a:endParaRPr sz="2015">
              <a:latin typeface="Courier New"/>
              <a:ea typeface="Courier New"/>
              <a:cs typeface="Courier New"/>
              <a:sym typeface="Courier New"/>
            </a:endParaRPr>
          </a:p>
          <a:p>
            <a:pPr lvl="2">
              <a:lnSpc>
                <a:spcPct val="80000"/>
              </a:lnSpc>
              <a:spcBef>
                <a:spcPts val="465"/>
              </a:spcBef>
              <a:buClr>
                <a:schemeClr val="dk1"/>
              </a:buClr>
              <a:buSzPts val="2325"/>
            </a:pPr>
            <a:r>
              <a:rPr lang="en-US" sz="2325" b="1"/>
              <a:t>Change ownership and permission on .ssh directory</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chown –R username .ssh</a:t>
            </a:r>
            <a:endParaRPr sz="2015">
              <a:latin typeface="Courier New"/>
              <a:ea typeface="Courier New"/>
              <a:cs typeface="Courier New"/>
              <a:sym typeface="Courier New"/>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chmod 700 .ssh</a:t>
            </a:r>
            <a:endParaRPr sz="2015">
              <a:latin typeface="Courier New"/>
              <a:ea typeface="Courier New"/>
              <a:cs typeface="Courier New"/>
              <a:sym typeface="Courier New"/>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Client Steps – Make logins convenient</a:t>
            </a:r>
            <a:endParaRPr/>
          </a:p>
        </p:txBody>
      </p:sp>
      <p:sp>
        <p:nvSpPr>
          <p:cNvPr id="256" name="Google Shape;256;p32"/>
          <p:cNvSpPr txBox="1">
            <a:spLocks noGrp="1"/>
          </p:cNvSpPr>
          <p:nvPr>
            <p:ph type="body" idx="1"/>
          </p:nvPr>
        </p:nvSpPr>
        <p:spPr>
          <a:xfrm>
            <a:off x="1981200" y="1600200"/>
            <a:ext cx="8229600" cy="4800600"/>
          </a:xfrm>
          <a:prstGeom prst="rect">
            <a:avLst/>
          </a:prstGeom>
          <a:noFill/>
          <a:ln>
            <a:noFill/>
          </a:ln>
        </p:spPr>
        <p:txBody>
          <a:bodyPr spcFirstLastPara="1" vert="horz" wrap="square" lIns="91425" tIns="45700" rIns="91425" bIns="45700" rtlCol="0" anchor="t" anchorCtr="0">
            <a:noAutofit/>
          </a:bodyPr>
          <a:lstStyle/>
          <a:p>
            <a:pPr lvl="2">
              <a:spcBef>
                <a:spcPts val="0"/>
              </a:spcBef>
              <a:buClr>
                <a:schemeClr val="dk1"/>
              </a:buClr>
              <a:buSzPts val="2405"/>
            </a:pPr>
            <a:r>
              <a:rPr lang="en-US" sz="2405" b="1"/>
              <a:t>Generate public and private keys</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ssh-keygen</a:t>
            </a:r>
            <a:endParaRPr sz="2035">
              <a:latin typeface="Courier New"/>
              <a:ea typeface="Courier New"/>
              <a:cs typeface="Courier New"/>
              <a:sym typeface="Courier New"/>
            </a:endParaRPr>
          </a:p>
          <a:p>
            <a:pPr lvl="2">
              <a:spcBef>
                <a:spcPts val="481"/>
              </a:spcBef>
              <a:buClr>
                <a:schemeClr val="dk1"/>
              </a:buClr>
              <a:buSzPts val="2405"/>
            </a:pPr>
            <a:r>
              <a:rPr lang="en-US" sz="2405" b="1"/>
              <a:t>Copy your public key to the server for key-based authentication (~/.ssh/authorized_keys)</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ssh-copy-id –i UserName@server_ip_addr</a:t>
            </a:r>
            <a:endParaRPr sz="2035">
              <a:latin typeface="Courier New"/>
              <a:ea typeface="Courier New"/>
              <a:cs typeface="Courier New"/>
              <a:sym typeface="Courier New"/>
            </a:endParaRPr>
          </a:p>
          <a:p>
            <a:pPr lvl="2">
              <a:spcBef>
                <a:spcPts val="481"/>
              </a:spcBef>
              <a:buClr>
                <a:schemeClr val="dk1"/>
              </a:buClr>
              <a:buSzPts val="2405"/>
            </a:pPr>
            <a:r>
              <a:rPr lang="en-US" sz="2405" b="1"/>
              <a:t>Add private key to authentication agent (ssh-agent)</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ssh-add</a:t>
            </a:r>
            <a:endParaRPr/>
          </a:p>
          <a:p>
            <a:pPr lvl="2">
              <a:spcBef>
                <a:spcPts val="481"/>
              </a:spcBef>
              <a:buClr>
                <a:schemeClr val="dk1"/>
              </a:buClr>
              <a:buSzPts val="2405"/>
            </a:pPr>
            <a:r>
              <a:rPr lang="en-US" sz="2405" b="1"/>
              <a:t>SSH to server</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ssh UserName@server_ip_addr</a:t>
            </a:r>
            <a:endParaRPr sz="2035">
              <a:latin typeface="Courier New"/>
              <a:ea typeface="Courier New"/>
              <a:cs typeface="Courier New"/>
              <a:sym typeface="Courier New"/>
            </a:endParaRPr>
          </a:p>
          <a:p>
            <a:pPr lvl="3">
              <a:spcBef>
                <a:spcPts val="407"/>
              </a:spcBef>
              <a:buClr>
                <a:schemeClr val="dk1"/>
              </a:buClr>
              <a:buSzPts val="2035"/>
              <a:buChar char="–"/>
            </a:pPr>
            <a:r>
              <a:rPr lang="en-US" sz="2035"/>
              <a:t> $ </a:t>
            </a:r>
            <a:r>
              <a:rPr lang="en-US" sz="2035">
                <a:latin typeface="Courier New"/>
                <a:ea typeface="Courier New"/>
                <a:cs typeface="Courier New"/>
                <a:sym typeface="Courier New"/>
              </a:rPr>
              <a:t>ssh –X UserName@server_ip_addr </a:t>
            </a:r>
            <a:r>
              <a:rPr lang="en-US" sz="2035"/>
              <a:t>(X11 session forwarding)</a:t>
            </a:r>
            <a:endParaRPr/>
          </a:p>
          <a:p>
            <a:pPr lvl="2">
              <a:spcBef>
                <a:spcPts val="481"/>
              </a:spcBef>
              <a:buClr>
                <a:schemeClr val="dk1"/>
              </a:buClr>
              <a:buSzPts val="2405"/>
            </a:pPr>
            <a:r>
              <a:rPr lang="en-US" sz="2405" b="1"/>
              <a:t>Run a command on the remote host</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xterm</a:t>
            </a:r>
            <a:r>
              <a:rPr lang="en-US" sz="2035"/>
              <a:t>, $ </a:t>
            </a:r>
            <a:r>
              <a:rPr lang="en-US" sz="2035">
                <a:latin typeface="Courier New"/>
                <a:ea typeface="Courier New"/>
                <a:cs typeface="Courier New"/>
                <a:sym typeface="Courier New"/>
              </a:rPr>
              <a:t>gedit</a:t>
            </a:r>
            <a:r>
              <a:rPr lang="en-US" sz="2035"/>
              <a:t>, $ </a:t>
            </a:r>
            <a:r>
              <a:rPr lang="en-US" sz="2035">
                <a:latin typeface="Courier New"/>
                <a:ea typeface="Courier New"/>
                <a:cs typeface="Courier New"/>
                <a:sym typeface="Courier New"/>
              </a:rPr>
              <a:t>firefox</a:t>
            </a:r>
            <a:r>
              <a:rPr lang="en-US" sz="2035"/>
              <a:t>, etc.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wh commands </a:t>
            </a:r>
            <a:endParaRPr/>
          </a:p>
        </p:txBody>
      </p:sp>
      <p:sp>
        <p:nvSpPr>
          <p:cNvPr id="284" name="Google Shape;284;p42"/>
          <p:cNvSpPr txBox="1">
            <a:spLocks noGrp="1"/>
          </p:cNvSpPr>
          <p:nvPr>
            <p:ph type="body" idx="1"/>
          </p:nvPr>
        </p:nvSpPr>
        <p:spPr>
          <a:xfrm>
            <a:off x="1524002" y="1828800"/>
            <a:ext cx="9036494"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dirty="0" err="1">
                <a:latin typeface="Courier New"/>
                <a:ea typeface="Courier New"/>
                <a:cs typeface="Courier New"/>
                <a:sym typeface="Courier New"/>
              </a:rPr>
              <a:t>whatis</a:t>
            </a:r>
            <a:r>
              <a:rPr lang="en-US" dirty="0"/>
              <a:t> &lt;string&gt;: returns Name section of man pages containing given string</a:t>
            </a:r>
            <a:endParaRPr dirty="0"/>
          </a:p>
          <a:p>
            <a:pPr marL="685594" indent="0">
              <a:spcBef>
                <a:spcPts val="0"/>
              </a:spcBef>
              <a:buNone/>
            </a:pPr>
            <a:r>
              <a:rPr lang="en-US" sz="1100" dirty="0">
                <a:solidFill>
                  <a:srgbClr val="000000"/>
                </a:solidFill>
                <a:highlight>
                  <a:srgbClr val="FFFFFF"/>
                </a:highlight>
                <a:latin typeface="Roboto Mono"/>
                <a:ea typeface="Roboto Mono"/>
                <a:cs typeface="Roboto Mono"/>
                <a:sym typeface="Roboto Mono"/>
              </a:rPr>
              <a:t>~ </a:t>
            </a:r>
            <a:r>
              <a:rPr lang="en-US" sz="1100" dirty="0" err="1">
                <a:solidFill>
                  <a:srgbClr val="000000"/>
                </a:solidFill>
                <a:highlight>
                  <a:srgbClr val="FFFFFF"/>
                </a:highlight>
                <a:latin typeface="Roboto Mono"/>
                <a:ea typeface="Roboto Mono"/>
                <a:cs typeface="Roboto Mono"/>
                <a:sym typeface="Roboto Mono"/>
              </a:rPr>
              <a:t>tylerdavis</a:t>
            </a:r>
            <a:r>
              <a:rPr lang="en-US" sz="1100" dirty="0">
                <a:solidFill>
                  <a:srgbClr val="000000"/>
                </a:solidFill>
                <a:highlight>
                  <a:srgbClr val="FFFFFF"/>
                </a:highlight>
                <a:latin typeface="Roboto Mono"/>
                <a:ea typeface="Roboto Mono"/>
                <a:cs typeface="Roboto Mono"/>
                <a:sym typeface="Roboto Mono"/>
              </a:rPr>
              <a:t>$ </a:t>
            </a:r>
            <a:r>
              <a:rPr lang="en-US" sz="1100" dirty="0" err="1">
                <a:solidFill>
                  <a:srgbClr val="000000"/>
                </a:solidFill>
                <a:highlight>
                  <a:srgbClr val="FFFFFF"/>
                </a:highlight>
                <a:latin typeface="Roboto Mono"/>
                <a:ea typeface="Roboto Mono"/>
                <a:cs typeface="Roboto Mono"/>
                <a:sym typeface="Roboto Mono"/>
              </a:rPr>
              <a:t>whatis</a:t>
            </a:r>
            <a:r>
              <a:rPr lang="en-US" sz="1100" dirty="0">
                <a:solidFill>
                  <a:srgbClr val="000000"/>
                </a:solidFill>
                <a:highlight>
                  <a:srgbClr val="FFFFFF"/>
                </a:highlight>
                <a:latin typeface="Roboto Mono"/>
                <a:ea typeface="Roboto Mono"/>
                <a:cs typeface="Roboto Mono"/>
                <a:sym typeface="Roboto Mono"/>
              </a:rPr>
              <a:t> python</a:t>
            </a:r>
            <a:endParaRPr sz="1100" dirty="0">
              <a:solidFill>
                <a:srgbClr val="000000"/>
              </a:solidFill>
              <a:highlight>
                <a:srgbClr val="FFFFFF"/>
              </a:highlight>
              <a:latin typeface="Roboto Mono"/>
              <a:ea typeface="Roboto Mono"/>
              <a:cs typeface="Roboto Mono"/>
              <a:sym typeface="Roboto Mono"/>
            </a:endParaRPr>
          </a:p>
          <a:p>
            <a:pPr marL="685594" indent="0">
              <a:spcBef>
                <a:spcPts val="0"/>
              </a:spcBef>
              <a:buNone/>
            </a:pPr>
            <a:r>
              <a:rPr lang="en-US" sz="1100" dirty="0" err="1">
                <a:solidFill>
                  <a:srgbClr val="000000"/>
                </a:solidFill>
                <a:highlight>
                  <a:srgbClr val="FFFFFF"/>
                </a:highlight>
                <a:latin typeface="Roboto Mono"/>
                <a:ea typeface="Roboto Mono"/>
                <a:cs typeface="Roboto Mono"/>
                <a:sym typeface="Roboto Mono"/>
              </a:rPr>
              <a:t>pydoc</a:t>
            </a:r>
            <a:r>
              <a:rPr lang="en-US" sz="1100" dirty="0">
                <a:solidFill>
                  <a:srgbClr val="000000"/>
                </a:solidFill>
                <a:highlight>
                  <a:srgbClr val="FFFFFF"/>
                </a:highlight>
                <a:latin typeface="Roboto Mono"/>
                <a:ea typeface="Roboto Mono"/>
                <a:cs typeface="Roboto Mono"/>
                <a:sym typeface="Roboto Mono"/>
              </a:rPr>
              <a:t>(1)                 - the Python documentation tool</a:t>
            </a:r>
            <a:endParaRPr sz="1100" dirty="0">
              <a:solidFill>
                <a:srgbClr val="000000"/>
              </a:solidFill>
              <a:highlight>
                <a:srgbClr val="FFFFFF"/>
              </a:highlight>
              <a:latin typeface="Roboto Mono"/>
              <a:ea typeface="Roboto Mono"/>
              <a:cs typeface="Roboto Mono"/>
              <a:sym typeface="Roboto Mono"/>
            </a:endParaRPr>
          </a:p>
          <a:p>
            <a:pPr marL="685594" indent="0">
              <a:spcBef>
                <a:spcPts val="0"/>
              </a:spcBef>
              <a:buNone/>
            </a:pPr>
            <a:r>
              <a:rPr lang="en-US" sz="1100" dirty="0">
                <a:solidFill>
                  <a:srgbClr val="000000"/>
                </a:solidFill>
                <a:highlight>
                  <a:srgbClr val="FFFFFF"/>
                </a:highlight>
                <a:latin typeface="Roboto Mono"/>
                <a:ea typeface="Roboto Mono"/>
                <a:cs typeface="Roboto Mono"/>
                <a:sym typeface="Roboto Mono"/>
              </a:rPr>
              <a:t>python(1)                - an interpreted, interactive, object-oriented programming language</a:t>
            </a:r>
            <a:endParaRPr sz="1100" dirty="0">
              <a:solidFill>
                <a:srgbClr val="000000"/>
              </a:solidFill>
              <a:highlight>
                <a:srgbClr val="FFFFFF"/>
              </a:highlight>
              <a:latin typeface="Roboto Mono"/>
              <a:ea typeface="Roboto Mono"/>
              <a:cs typeface="Roboto Mono"/>
              <a:sym typeface="Roboto Mono"/>
            </a:endParaRPr>
          </a:p>
          <a:p>
            <a:pPr marL="0" indent="0">
              <a:lnSpc>
                <a:spcPct val="110795"/>
              </a:lnSpc>
              <a:spcBef>
                <a:spcPts val="0"/>
              </a:spcBef>
              <a:buNone/>
            </a:pPr>
            <a:r>
              <a:rPr lang="en-US" sz="1100" dirty="0">
                <a:solidFill>
                  <a:srgbClr val="000000"/>
                </a:solidFill>
                <a:highlight>
                  <a:srgbClr val="FFFFFF"/>
                </a:highlight>
                <a:latin typeface="Roboto Mono"/>
                <a:ea typeface="Roboto Mono"/>
                <a:cs typeface="Roboto Mono"/>
                <a:sym typeface="Roboto Mono"/>
              </a:rPr>
              <a:t>        </a:t>
            </a:r>
            <a:r>
              <a:rPr lang="en-US" sz="1100" dirty="0" err="1">
                <a:solidFill>
                  <a:srgbClr val="000000"/>
                </a:solidFill>
                <a:highlight>
                  <a:srgbClr val="FFFFFF"/>
                </a:highlight>
                <a:latin typeface="Roboto Mono"/>
                <a:ea typeface="Roboto Mono"/>
                <a:cs typeface="Roboto Mono"/>
                <a:sym typeface="Roboto Mono"/>
              </a:rPr>
              <a:t>pythonw</a:t>
            </a:r>
            <a:r>
              <a:rPr lang="en-US" sz="1100" dirty="0">
                <a:solidFill>
                  <a:srgbClr val="000000"/>
                </a:solidFill>
                <a:highlight>
                  <a:srgbClr val="FFFFFF"/>
                </a:highlight>
                <a:latin typeface="Roboto Mono"/>
                <a:ea typeface="Roboto Mono"/>
                <a:cs typeface="Roboto Mono"/>
                <a:sym typeface="Roboto Mono"/>
              </a:rPr>
              <a:t>(1)               - run python script allowing GUI</a:t>
            </a:r>
            <a:endParaRPr dirty="0">
              <a:solidFill>
                <a:srgbClr val="000000"/>
              </a:solidFill>
              <a:latin typeface="Roboto Mono"/>
              <a:ea typeface="Roboto Mono"/>
              <a:cs typeface="Roboto Mono"/>
              <a:sym typeface="Roboto Mono"/>
            </a:endParaRPr>
          </a:p>
          <a:p>
            <a:pPr marL="228531" indent="-228531">
              <a:buClr>
                <a:schemeClr val="dk1"/>
              </a:buClr>
              <a:buSzPts val="2700"/>
            </a:pPr>
            <a:r>
              <a:rPr lang="en-US" dirty="0" err="1">
                <a:latin typeface="Courier New"/>
                <a:ea typeface="Courier New"/>
                <a:cs typeface="Courier New"/>
                <a:sym typeface="Courier New"/>
              </a:rPr>
              <a:t>whereis</a:t>
            </a:r>
            <a:r>
              <a:rPr lang="en-US" dirty="0"/>
              <a:t> &lt;command&gt;: checks the standard binary directories for the specified programs, printing out the paths of any it finds</a:t>
            </a:r>
            <a:endParaRPr dirty="0"/>
          </a:p>
          <a:p>
            <a:pPr marL="914400" indent="0">
              <a:lnSpc>
                <a:spcPct val="115000"/>
              </a:lnSpc>
              <a:spcBef>
                <a:spcPts val="0"/>
              </a:spcBef>
              <a:buNone/>
            </a:pPr>
            <a:r>
              <a:rPr lang="en-US" sz="1100" dirty="0">
                <a:latin typeface="Roboto Mono"/>
                <a:ea typeface="Roboto Mono"/>
                <a:cs typeface="Roboto Mono"/>
                <a:sym typeface="Roboto Mono"/>
              </a:rPr>
              <a:t>~ </a:t>
            </a:r>
            <a:r>
              <a:rPr lang="en-US" sz="1100" dirty="0" err="1">
                <a:latin typeface="Roboto Mono"/>
                <a:ea typeface="Roboto Mono"/>
                <a:cs typeface="Roboto Mono"/>
                <a:sym typeface="Roboto Mono"/>
              </a:rPr>
              <a:t>tylerdavis</a:t>
            </a:r>
            <a:r>
              <a:rPr lang="en-US" sz="1100" dirty="0">
                <a:latin typeface="Roboto Mono"/>
                <a:ea typeface="Roboto Mono"/>
                <a:cs typeface="Roboto Mono"/>
                <a:sym typeface="Roboto Mono"/>
              </a:rPr>
              <a:t>$ </a:t>
            </a:r>
            <a:r>
              <a:rPr lang="en-US" sz="1100" dirty="0" err="1">
                <a:latin typeface="Roboto Mono"/>
                <a:ea typeface="Roboto Mono"/>
                <a:cs typeface="Roboto Mono"/>
                <a:sym typeface="Roboto Mono"/>
              </a:rPr>
              <a:t>whereis</a:t>
            </a:r>
            <a:r>
              <a:rPr lang="en-US" sz="1100" dirty="0">
                <a:latin typeface="Roboto Mono"/>
                <a:ea typeface="Roboto Mono"/>
                <a:cs typeface="Roboto Mono"/>
                <a:sym typeface="Roboto Mono"/>
              </a:rPr>
              <a:t> python</a:t>
            </a:r>
            <a:endParaRPr sz="1100" dirty="0">
              <a:latin typeface="Roboto Mono"/>
              <a:ea typeface="Roboto Mono"/>
              <a:cs typeface="Roboto Mono"/>
              <a:sym typeface="Roboto Mono"/>
            </a:endParaRPr>
          </a:p>
          <a:p>
            <a:pPr marL="914400" indent="0">
              <a:lnSpc>
                <a:spcPct val="115000"/>
              </a:lnSpc>
              <a:spcBef>
                <a:spcPts val="0"/>
              </a:spcBef>
              <a:buNone/>
            </a:pPr>
            <a:r>
              <a:rPr lang="en-US" sz="1100" dirty="0">
                <a:latin typeface="Roboto Mono"/>
                <a:ea typeface="Roboto Mono"/>
                <a:cs typeface="Roboto Mono"/>
                <a:sym typeface="Roboto Mono"/>
              </a:rPr>
              <a:t>/</a:t>
            </a:r>
            <a:r>
              <a:rPr lang="en-US" sz="1100" dirty="0" err="1">
                <a:latin typeface="Roboto Mono"/>
                <a:ea typeface="Roboto Mono"/>
                <a:cs typeface="Roboto Mono"/>
                <a:sym typeface="Roboto Mono"/>
              </a:rPr>
              <a:t>usr</a:t>
            </a:r>
            <a:r>
              <a:rPr lang="en-US" sz="1100" dirty="0">
                <a:latin typeface="Roboto Mono"/>
                <a:ea typeface="Roboto Mono"/>
                <a:cs typeface="Roboto Mono"/>
                <a:sym typeface="Roboto Mono"/>
              </a:rPr>
              <a:t>/bin/python</a:t>
            </a:r>
            <a:endParaRPr sz="1100" dirty="0">
              <a:latin typeface="Roboto Mono"/>
              <a:ea typeface="Roboto Mono"/>
              <a:cs typeface="Roboto Mono"/>
              <a:sym typeface="Roboto Mono"/>
            </a:endParaRPr>
          </a:p>
          <a:p>
            <a:pPr marL="228531" indent="-228531">
              <a:buClr>
                <a:schemeClr val="dk1"/>
              </a:buClr>
              <a:buSzPts val="2700"/>
            </a:pPr>
            <a:r>
              <a:rPr lang="en-US" dirty="0">
                <a:latin typeface="Courier New"/>
                <a:ea typeface="Courier New"/>
                <a:cs typeface="Courier New"/>
                <a:sym typeface="Courier New"/>
              </a:rPr>
              <a:t>which</a:t>
            </a:r>
            <a:r>
              <a:rPr lang="en-US" dirty="0"/>
              <a:t> &lt;command&gt;: searches the path for each executable file that would be run had these commands actually been invoked</a:t>
            </a:r>
            <a:endParaRPr dirty="0"/>
          </a:p>
          <a:p>
            <a:pPr marL="914400" indent="0">
              <a:lnSpc>
                <a:spcPct val="115000"/>
              </a:lnSpc>
              <a:spcBef>
                <a:spcPts val="0"/>
              </a:spcBef>
              <a:buNone/>
            </a:pPr>
            <a:r>
              <a:rPr lang="en-US" sz="1100" dirty="0">
                <a:latin typeface="Roboto Mono"/>
                <a:ea typeface="Roboto Mono"/>
                <a:cs typeface="Roboto Mono"/>
                <a:sym typeface="Roboto Mono"/>
              </a:rPr>
              <a:t>~ </a:t>
            </a:r>
            <a:r>
              <a:rPr lang="en-US" sz="1100" dirty="0" err="1">
                <a:latin typeface="Roboto Mono"/>
                <a:ea typeface="Roboto Mono"/>
                <a:cs typeface="Roboto Mono"/>
                <a:sym typeface="Roboto Mono"/>
              </a:rPr>
              <a:t>tylerdavis</a:t>
            </a:r>
            <a:r>
              <a:rPr lang="en-US" sz="1100" dirty="0">
                <a:latin typeface="Roboto Mono"/>
                <a:ea typeface="Roboto Mono"/>
                <a:cs typeface="Roboto Mono"/>
                <a:sym typeface="Roboto Mono"/>
              </a:rPr>
              <a:t>$ which python</a:t>
            </a:r>
            <a:endParaRPr sz="1100" dirty="0">
              <a:latin typeface="Roboto Mono"/>
              <a:ea typeface="Roboto Mono"/>
              <a:cs typeface="Roboto Mono"/>
              <a:sym typeface="Roboto Mono"/>
            </a:endParaRPr>
          </a:p>
          <a:p>
            <a:pPr marL="914400" indent="0">
              <a:lnSpc>
                <a:spcPct val="115000"/>
              </a:lnSpc>
              <a:spcBef>
                <a:spcPts val="0"/>
              </a:spcBef>
              <a:buNone/>
            </a:pPr>
            <a:r>
              <a:rPr lang="en-US" sz="1100" dirty="0">
                <a:latin typeface="Roboto Mono"/>
                <a:ea typeface="Roboto Mono"/>
                <a:cs typeface="Roboto Mono"/>
                <a:sym typeface="Roboto Mono"/>
              </a:rPr>
              <a:t>/</a:t>
            </a:r>
            <a:r>
              <a:rPr lang="en-US" sz="1100" dirty="0" err="1">
                <a:latin typeface="Roboto Mono"/>
                <a:ea typeface="Roboto Mono"/>
                <a:cs typeface="Roboto Mono"/>
                <a:sym typeface="Roboto Mono"/>
              </a:rPr>
              <a:t>usr</a:t>
            </a:r>
            <a:r>
              <a:rPr lang="en-US" sz="1100" dirty="0">
                <a:latin typeface="Roboto Mono"/>
                <a:ea typeface="Roboto Mono"/>
                <a:cs typeface="Roboto Mono"/>
                <a:sym typeface="Roboto Mono"/>
              </a:rPr>
              <a:t>/local/bin/python</a:t>
            </a:r>
            <a:endParaRPr sz="1100" dirty="0">
              <a:latin typeface="Roboto Mono"/>
              <a:ea typeface="Roboto Mono"/>
              <a:cs typeface="Roboto Mono"/>
              <a:sym typeface="Roboto Mono"/>
            </a:endParaRPr>
          </a:p>
          <a:p>
            <a:pPr marL="0" indent="0">
              <a:buNone/>
            </a:pPr>
            <a:endParaRPr dirty="0"/>
          </a:p>
          <a:p>
            <a:pPr marL="0" indent="0">
              <a:buClr>
                <a:schemeClr val="dk1"/>
              </a:buClr>
              <a:buSzPts val="2799"/>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How to Check IP Addresses</a:t>
            </a:r>
            <a:endParaRPr/>
          </a:p>
        </p:txBody>
      </p:sp>
      <p:sp>
        <p:nvSpPr>
          <p:cNvPr id="262" name="Google Shape;262;p33"/>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pPr>
            <a:r>
              <a:rPr lang="en-US" sz="2960"/>
              <a:t>$ </a:t>
            </a:r>
            <a:r>
              <a:rPr lang="en-US" sz="2960">
                <a:latin typeface="Courier New"/>
                <a:ea typeface="Courier New"/>
                <a:cs typeface="Courier New"/>
                <a:sym typeface="Courier New"/>
              </a:rPr>
              <a:t>ifconfig</a:t>
            </a:r>
            <a:endParaRPr sz="2960">
              <a:latin typeface="Courier New"/>
              <a:ea typeface="Courier New"/>
              <a:cs typeface="Courier New"/>
              <a:sym typeface="Courier New"/>
            </a:endParaRPr>
          </a:p>
          <a:p>
            <a:pPr marL="742950" lvl="1" indent="-285750">
              <a:spcBef>
                <a:spcPts val="518"/>
              </a:spcBef>
              <a:buClr>
                <a:schemeClr val="dk1"/>
              </a:buClr>
              <a:buSzPts val="2590"/>
              <a:buChar char="–"/>
            </a:pPr>
            <a:r>
              <a:rPr lang="en-US" sz="2590"/>
              <a:t>configure or display the current network interface configuration information (IP address, etc.)</a:t>
            </a:r>
            <a:endParaRPr/>
          </a:p>
          <a:p>
            <a:pPr marL="342900" indent="-342900">
              <a:spcBef>
                <a:spcPts val="592"/>
              </a:spcBef>
              <a:buClr>
                <a:schemeClr val="dk1"/>
              </a:buClr>
              <a:buSzPts val="2960"/>
            </a:pPr>
            <a:r>
              <a:rPr lang="en-US" sz="2960"/>
              <a:t>$ </a:t>
            </a:r>
            <a:r>
              <a:rPr lang="en-US" sz="2960">
                <a:latin typeface="Courier New"/>
                <a:ea typeface="Courier New"/>
                <a:cs typeface="Courier New"/>
                <a:sym typeface="Courier New"/>
              </a:rPr>
              <a:t>hostname</a:t>
            </a:r>
            <a:r>
              <a:rPr lang="en-US" sz="2960"/>
              <a:t> </a:t>
            </a:r>
            <a:r>
              <a:rPr lang="en-US" sz="2220">
                <a:latin typeface="Courier New"/>
                <a:ea typeface="Courier New"/>
                <a:cs typeface="Courier New"/>
                <a:sym typeface="Courier New"/>
              </a:rPr>
              <a:t>–I</a:t>
            </a:r>
            <a:endParaRPr/>
          </a:p>
          <a:p>
            <a:pPr marL="742950" lvl="1" indent="-285750">
              <a:spcBef>
                <a:spcPts val="518"/>
              </a:spcBef>
              <a:buClr>
                <a:schemeClr val="dk1"/>
              </a:buClr>
              <a:buSzPts val="2590"/>
              <a:buChar char="–"/>
            </a:pPr>
            <a:r>
              <a:rPr lang="en-US" sz="2590">
                <a:latin typeface="Bell MT"/>
                <a:ea typeface="Bell MT"/>
                <a:cs typeface="Bell MT"/>
                <a:sym typeface="Bell MT"/>
              </a:rPr>
              <a:t> </a:t>
            </a:r>
            <a:r>
              <a:rPr lang="en-US" sz="2590"/>
              <a:t>gives the IP address of your machine directly</a:t>
            </a:r>
            <a:endParaRPr sz="2590">
              <a:latin typeface="Bell MT"/>
              <a:ea typeface="Bell MT"/>
              <a:cs typeface="Bell MT"/>
              <a:sym typeface="Bell MT"/>
            </a:endParaRPr>
          </a:p>
          <a:p>
            <a:pPr marL="342900" indent="-342900">
              <a:spcBef>
                <a:spcPts val="592"/>
              </a:spcBef>
              <a:buClr>
                <a:schemeClr val="dk1"/>
              </a:buClr>
              <a:buSzPts val="2960"/>
            </a:pPr>
            <a:r>
              <a:rPr lang="en-US" sz="2960"/>
              <a:t>$ </a:t>
            </a:r>
            <a:r>
              <a:rPr lang="en-US" sz="2960">
                <a:latin typeface="Courier New"/>
                <a:ea typeface="Courier New"/>
                <a:cs typeface="Courier New"/>
                <a:sym typeface="Courier New"/>
              </a:rPr>
              <a:t>ping &lt;ip_addr&gt;</a:t>
            </a:r>
            <a:r>
              <a:rPr lang="en-US" sz="2960"/>
              <a:t>(</a:t>
            </a:r>
            <a:r>
              <a:rPr lang="en-US" sz="2960" b="1"/>
              <a:t>p</a:t>
            </a:r>
            <a:r>
              <a:rPr lang="en-US" sz="2960"/>
              <a:t>acket </a:t>
            </a:r>
            <a:r>
              <a:rPr lang="en-US" sz="2960" b="1"/>
              <a:t>in</a:t>
            </a:r>
            <a:r>
              <a:rPr lang="en-US" sz="2960"/>
              <a:t>ternet </a:t>
            </a:r>
            <a:r>
              <a:rPr lang="en-US" sz="2960" b="1"/>
              <a:t>g</a:t>
            </a:r>
            <a:r>
              <a:rPr lang="en-US" sz="2960"/>
              <a:t>roper)</a:t>
            </a:r>
            <a:endParaRPr/>
          </a:p>
          <a:p>
            <a:pPr marL="742950" lvl="1" indent="-285750">
              <a:spcBef>
                <a:spcPts val="518"/>
              </a:spcBef>
              <a:buClr>
                <a:schemeClr val="dk1"/>
              </a:buClr>
              <a:buSzPts val="2590"/>
              <a:buChar char="–"/>
            </a:pPr>
            <a:r>
              <a:rPr lang="en-US" sz="2590"/>
              <a:t>Test the reachability of a host on an IP network</a:t>
            </a:r>
            <a:endParaRPr/>
          </a:p>
          <a:p>
            <a:pPr marL="742950" lvl="1" indent="-285750">
              <a:spcBef>
                <a:spcPts val="518"/>
              </a:spcBef>
              <a:buClr>
                <a:schemeClr val="dk1"/>
              </a:buClr>
              <a:buSzPts val="2590"/>
              <a:buChar char="–"/>
            </a:pPr>
            <a:r>
              <a:rPr lang="en-US" sz="2590"/>
              <a:t>measure round-trip time for messages sent from a source to a destination computer</a:t>
            </a:r>
            <a:endParaRPr/>
          </a:p>
          <a:p>
            <a:pPr marL="742950" lvl="1" indent="-285750">
              <a:spcBef>
                <a:spcPts val="518"/>
              </a:spcBef>
              <a:buClr>
                <a:schemeClr val="dk1"/>
              </a:buClr>
              <a:buSzPts val="2590"/>
              <a:buChar char="–"/>
            </a:pPr>
            <a:r>
              <a:rPr lang="en-US" sz="2590"/>
              <a:t>Example: $ ping 192.168.0.1, $ ping google.com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dirty="0"/>
              <a:t>Steps for Generating a Digital Signature</a:t>
            </a:r>
            <a:endParaRPr dirty="0"/>
          </a:p>
        </p:txBody>
      </p:sp>
      <p:sp>
        <p:nvSpPr>
          <p:cNvPr id="115" name="Google Shape;115;p17"/>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0" indent="0">
              <a:lnSpc>
                <a:spcPct val="80000"/>
              </a:lnSpc>
              <a:spcBef>
                <a:spcPts val="0"/>
              </a:spcBef>
              <a:buClr>
                <a:schemeClr val="dk1"/>
              </a:buClr>
              <a:buSzPts val="2480"/>
              <a:buNone/>
            </a:pPr>
            <a:r>
              <a:rPr lang="en-US" sz="2480" b="1"/>
              <a:t>SENDER:</a:t>
            </a:r>
            <a:endParaRPr/>
          </a:p>
          <a:p>
            <a:pPr marL="514350" indent="-514350">
              <a:lnSpc>
                <a:spcPct val="80000"/>
              </a:lnSpc>
              <a:spcBef>
                <a:spcPts val="480"/>
              </a:spcBef>
              <a:buClr>
                <a:schemeClr val="dk1"/>
              </a:buClr>
              <a:buSzPts val="2402"/>
              <a:buAutoNum type="arabicParenR"/>
            </a:pPr>
            <a:r>
              <a:rPr lang="en-US" sz="2402"/>
              <a:t>Generate a </a:t>
            </a:r>
            <a:r>
              <a:rPr lang="en-US" sz="2402" i="1"/>
              <a:t>Message Digest</a:t>
            </a:r>
            <a:endParaRPr/>
          </a:p>
          <a:p>
            <a:pPr marL="742950" lvl="1" indent="-285750">
              <a:lnSpc>
                <a:spcPct val="80000"/>
              </a:lnSpc>
              <a:spcBef>
                <a:spcPts val="480"/>
              </a:spcBef>
              <a:buClr>
                <a:schemeClr val="dk1"/>
              </a:buClr>
              <a:buSzPts val="2402"/>
              <a:buChar char="–"/>
            </a:pPr>
            <a:r>
              <a:rPr lang="en-US" sz="2402"/>
              <a:t>The message digest is generated using a set of hashing algorithms</a:t>
            </a:r>
            <a:endParaRPr/>
          </a:p>
          <a:p>
            <a:pPr marL="742950" lvl="1" indent="-285750">
              <a:lnSpc>
                <a:spcPct val="80000"/>
              </a:lnSpc>
              <a:spcBef>
                <a:spcPts val="480"/>
              </a:spcBef>
              <a:buClr>
                <a:schemeClr val="dk1"/>
              </a:buClr>
              <a:buSzPts val="2402"/>
              <a:buChar char="–"/>
            </a:pPr>
            <a:r>
              <a:rPr lang="en-US" sz="2402"/>
              <a:t>A message digest is a 'summary' of the message we are going to transmit</a:t>
            </a:r>
            <a:endParaRPr/>
          </a:p>
          <a:p>
            <a:pPr marL="742950" lvl="1" indent="-285750">
              <a:lnSpc>
                <a:spcPct val="80000"/>
              </a:lnSpc>
              <a:spcBef>
                <a:spcPts val="480"/>
              </a:spcBef>
              <a:buClr>
                <a:schemeClr val="dk1"/>
              </a:buClr>
              <a:buSzPts val="2402"/>
              <a:buChar char="–"/>
            </a:pPr>
            <a:r>
              <a:rPr lang="en-US" sz="2402"/>
              <a:t>Even the slightest change in the message produces a different digest</a:t>
            </a:r>
            <a:endParaRPr sz="2402" i="1"/>
          </a:p>
          <a:p>
            <a:pPr marL="514350" indent="-514350">
              <a:lnSpc>
                <a:spcPct val="80000"/>
              </a:lnSpc>
              <a:spcBef>
                <a:spcPts val="480"/>
              </a:spcBef>
              <a:buClr>
                <a:schemeClr val="dk1"/>
              </a:buClr>
              <a:buSzPts val="2402"/>
              <a:buFont typeface="Arial"/>
              <a:buAutoNum type="arabicParenR"/>
            </a:pPr>
            <a:r>
              <a:rPr lang="en-US" sz="2402"/>
              <a:t>Create a Digital Signature</a:t>
            </a:r>
            <a:endParaRPr/>
          </a:p>
          <a:p>
            <a:pPr marL="742950" lvl="1" indent="-285750">
              <a:lnSpc>
                <a:spcPct val="80000"/>
              </a:lnSpc>
              <a:spcBef>
                <a:spcPts val="480"/>
              </a:spcBef>
              <a:buClr>
                <a:schemeClr val="dk1"/>
              </a:buClr>
              <a:buSzPts val="2402"/>
              <a:buChar char="–"/>
            </a:pPr>
            <a:r>
              <a:rPr lang="en-US" sz="2402"/>
              <a:t>The message digest is encrypted using the sender's </a:t>
            </a:r>
            <a:r>
              <a:rPr lang="en-US" sz="2402" i="1"/>
              <a:t>private</a:t>
            </a:r>
            <a:r>
              <a:rPr lang="en-US" sz="2402"/>
              <a:t> key. The resulting encrypted message digest is the </a:t>
            </a:r>
            <a:r>
              <a:rPr lang="en-US" sz="2402" i="1"/>
              <a:t>digital signature</a:t>
            </a:r>
            <a:endParaRPr sz="2402"/>
          </a:p>
          <a:p>
            <a:pPr marL="514350" indent="-514350">
              <a:lnSpc>
                <a:spcPct val="80000"/>
              </a:lnSpc>
              <a:spcBef>
                <a:spcPts val="480"/>
              </a:spcBef>
              <a:buClr>
                <a:schemeClr val="dk1"/>
              </a:buClr>
              <a:buSzPts val="2402"/>
              <a:buFont typeface="Arial"/>
              <a:buAutoNum type="arabicParenR"/>
            </a:pPr>
            <a:r>
              <a:rPr lang="en-US" sz="2402"/>
              <a:t>Attach digital signature to message and send to receiver</a:t>
            </a:r>
            <a:endParaRPr/>
          </a:p>
          <a:p>
            <a:pPr marL="514350" indent="-356870">
              <a:lnSpc>
                <a:spcPct val="80000"/>
              </a:lnSpc>
              <a:spcBef>
                <a:spcPts val="496"/>
              </a:spcBef>
              <a:buClr>
                <a:schemeClr val="dk1"/>
              </a:buClr>
              <a:buSzPts val="2480"/>
              <a:buNone/>
            </a:pPr>
            <a:endParaRPr sz="2480" i="1"/>
          </a:p>
          <a:p>
            <a:pPr marL="0" indent="0">
              <a:lnSpc>
                <a:spcPct val="80000"/>
              </a:lnSpc>
              <a:spcBef>
                <a:spcPts val="496"/>
              </a:spcBef>
              <a:buClr>
                <a:schemeClr val="dk1"/>
              </a:buClr>
              <a:buSzPts val="2480"/>
              <a:buNone/>
            </a:pPr>
            <a:endParaRPr sz="2480"/>
          </a:p>
          <a:p>
            <a:pPr marL="0" indent="0">
              <a:lnSpc>
                <a:spcPct val="80000"/>
              </a:lnSpc>
              <a:spcBef>
                <a:spcPts val="496"/>
              </a:spcBef>
              <a:buClr>
                <a:schemeClr val="dk1"/>
              </a:buClr>
              <a:buSzPts val="2480"/>
              <a:buNone/>
            </a:pPr>
            <a:endParaRPr sz="2480"/>
          </a:p>
        </p:txBody>
      </p:sp>
      <p:sp>
        <p:nvSpPr>
          <p:cNvPr id="2" name="Rectangle 1">
            <a:extLst>
              <a:ext uri="{FF2B5EF4-FFF2-40B4-BE49-F238E27FC236}">
                <a16:creationId xmlns:a16="http://schemas.microsoft.com/office/drawing/2014/main" id="{51F84DDA-A1D8-46F2-83ED-E596A47A54BD}"/>
              </a:ext>
            </a:extLst>
          </p:cNvPr>
          <p:cNvSpPr/>
          <p:nvPr/>
        </p:nvSpPr>
        <p:spPr>
          <a:xfrm>
            <a:off x="1084729" y="1186805"/>
            <a:ext cx="9834282" cy="461665"/>
          </a:xfrm>
          <a:prstGeom prst="rect">
            <a:avLst/>
          </a:prstGeom>
        </p:spPr>
        <p:txBody>
          <a:bodyPr wrap="square">
            <a:spAutoFit/>
          </a:bodyPr>
          <a:lstStyle/>
          <a:p>
            <a:pPr marL="342900" indent="-342900">
              <a:spcBef>
                <a:spcPts val="720"/>
              </a:spcBef>
              <a:buClr>
                <a:schemeClr val="dk1"/>
              </a:buClr>
              <a:buSzPts val="3600"/>
            </a:pPr>
            <a:r>
              <a:rPr lang="en-US" sz="2400" dirty="0"/>
              <a:t>Ensures data integrity (</a:t>
            </a:r>
            <a:r>
              <a:rPr lang="en-US" sz="2000" dirty="0"/>
              <a:t>document was not changed during transmission)</a:t>
            </a:r>
            <a:endParaRPr lang="en-US" sz="12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Steps for Generating a Digital Signature</a:t>
            </a:r>
            <a:endParaRPr/>
          </a:p>
        </p:txBody>
      </p:sp>
      <p:sp>
        <p:nvSpPr>
          <p:cNvPr id="121" name="Google Shape;121;p18"/>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0" indent="0">
              <a:lnSpc>
                <a:spcPct val="80000"/>
              </a:lnSpc>
              <a:spcBef>
                <a:spcPts val="0"/>
              </a:spcBef>
              <a:buClr>
                <a:schemeClr val="dk1"/>
              </a:buClr>
              <a:buSzPts val="1800"/>
              <a:buNone/>
            </a:pPr>
            <a:r>
              <a:rPr lang="en-US" sz="1800" b="1"/>
              <a:t>RECEIVER:</a:t>
            </a:r>
            <a:endParaRPr/>
          </a:p>
          <a:p>
            <a:pPr marL="514350" indent="-514350">
              <a:lnSpc>
                <a:spcPct val="80000"/>
              </a:lnSpc>
              <a:spcBef>
                <a:spcPts val="360"/>
              </a:spcBef>
              <a:buClr>
                <a:schemeClr val="dk1"/>
              </a:buClr>
              <a:buSzPts val="1800"/>
              <a:buAutoNum type="arabicParenR"/>
            </a:pPr>
            <a:r>
              <a:rPr lang="en-US" sz="1800"/>
              <a:t>Recover the </a:t>
            </a:r>
            <a:r>
              <a:rPr lang="en-US" sz="1800" i="1"/>
              <a:t>Message Digest</a:t>
            </a:r>
            <a:endParaRPr/>
          </a:p>
          <a:p>
            <a:pPr marL="742950" lvl="1" indent="-285750">
              <a:lnSpc>
                <a:spcPct val="80000"/>
              </a:lnSpc>
              <a:spcBef>
                <a:spcPts val="360"/>
              </a:spcBef>
              <a:buClr>
                <a:schemeClr val="dk1"/>
              </a:buClr>
              <a:buSzPts val="1800"/>
              <a:buChar char="–"/>
            </a:pPr>
            <a:r>
              <a:rPr lang="en-US" sz="1800"/>
              <a:t>Decrypt the digital signature using the sender’s public key to obtain the message digest generated by the sender</a:t>
            </a:r>
            <a:endParaRPr sz="1800" i="1"/>
          </a:p>
          <a:p>
            <a:pPr marL="514350" indent="-514350">
              <a:lnSpc>
                <a:spcPct val="80000"/>
              </a:lnSpc>
              <a:spcBef>
                <a:spcPts val="360"/>
              </a:spcBef>
              <a:buClr>
                <a:schemeClr val="dk1"/>
              </a:buClr>
              <a:buSzPts val="1800"/>
              <a:buFont typeface="Arial"/>
              <a:buAutoNum type="arabicParenR"/>
            </a:pPr>
            <a:r>
              <a:rPr lang="en-US" sz="1800"/>
              <a:t>Generate the Message Digest</a:t>
            </a:r>
            <a:endParaRPr/>
          </a:p>
          <a:p>
            <a:pPr marL="742950" lvl="1" indent="-285750">
              <a:lnSpc>
                <a:spcPct val="80000"/>
              </a:lnSpc>
              <a:spcBef>
                <a:spcPts val="360"/>
              </a:spcBef>
              <a:buClr>
                <a:schemeClr val="dk1"/>
              </a:buClr>
              <a:buSzPts val="1800"/>
              <a:buChar char="–"/>
            </a:pPr>
            <a:r>
              <a:rPr lang="en-US" sz="1800"/>
              <a:t>Use the same message digest algorithm used by the sender to generate a message digest of the received message</a:t>
            </a:r>
            <a:endParaRPr/>
          </a:p>
          <a:p>
            <a:pPr marL="514350" indent="-514350">
              <a:lnSpc>
                <a:spcPct val="80000"/>
              </a:lnSpc>
              <a:spcBef>
                <a:spcPts val="360"/>
              </a:spcBef>
              <a:buClr>
                <a:schemeClr val="dk1"/>
              </a:buClr>
              <a:buSzPts val="1800"/>
              <a:buFont typeface="Arial"/>
              <a:buAutoNum type="arabicParenR"/>
            </a:pPr>
            <a:r>
              <a:rPr lang="en-US" sz="1800"/>
              <a:t>Compare digests (the one sent by the sender as a digital signature, and the one generated by the receiver)</a:t>
            </a:r>
            <a:endParaRPr/>
          </a:p>
          <a:p>
            <a:pPr marL="742950" lvl="1" indent="-285750">
              <a:lnSpc>
                <a:spcPct val="80000"/>
              </a:lnSpc>
              <a:spcBef>
                <a:spcPts val="360"/>
              </a:spcBef>
              <a:buClr>
                <a:schemeClr val="dk1"/>
              </a:buClr>
              <a:buSzPts val="1800"/>
              <a:buChar char="–"/>
            </a:pPr>
            <a:r>
              <a:rPr lang="en-US" sz="1800"/>
              <a:t>If they are not </a:t>
            </a:r>
            <a:r>
              <a:rPr lang="en-US" sz="1800" i="1"/>
              <a:t>exactly the same</a:t>
            </a:r>
            <a:r>
              <a:rPr lang="en-US" sz="1800"/>
              <a:t> =&gt; the message has been tampered with by a third party</a:t>
            </a:r>
            <a:endParaRPr/>
          </a:p>
          <a:p>
            <a:pPr marL="742950" lvl="1" indent="-285750">
              <a:lnSpc>
                <a:spcPct val="80000"/>
              </a:lnSpc>
              <a:spcBef>
                <a:spcPts val="360"/>
              </a:spcBef>
              <a:buClr>
                <a:schemeClr val="dk1"/>
              </a:buClr>
              <a:buSzPts val="1800"/>
              <a:buChar char="–"/>
            </a:pPr>
            <a:r>
              <a:rPr lang="en-US" sz="1800"/>
              <a:t>We can be sure that the digital signature was sent by the sender (and not by a malicious user) because </a:t>
            </a:r>
            <a:r>
              <a:rPr lang="en-US" sz="1800" i="1"/>
              <a:t>only</a:t>
            </a:r>
            <a:r>
              <a:rPr lang="en-US" sz="1800"/>
              <a:t> the sender's public key can decrypt the digital signature and that public key is proven to be the sender’s through the certificate. </a:t>
            </a:r>
            <a:endParaRPr/>
          </a:p>
          <a:p>
            <a:pPr marL="742950" lvl="1" indent="-285750">
              <a:lnSpc>
                <a:spcPct val="80000"/>
              </a:lnSpc>
              <a:spcBef>
                <a:spcPts val="360"/>
              </a:spcBef>
              <a:buClr>
                <a:schemeClr val="dk1"/>
              </a:buClr>
              <a:buSzPts val="1800"/>
              <a:buChar char="–"/>
            </a:pPr>
            <a:r>
              <a:rPr lang="en-US" sz="1800"/>
              <a:t>If decrypting using the public key renders a faulty message digest, this means that either the message or the message digest are not exactly what the sender sent.</a:t>
            </a:r>
            <a:endParaRPr/>
          </a:p>
          <a:p>
            <a:pPr marL="514350" indent="-463550">
              <a:lnSpc>
                <a:spcPct val="80000"/>
              </a:lnSpc>
              <a:spcBef>
                <a:spcPts val="160"/>
              </a:spcBef>
              <a:buClr>
                <a:schemeClr val="dk1"/>
              </a:buClr>
              <a:buSzPts val="800"/>
              <a:buNone/>
            </a:pPr>
            <a:endParaRPr sz="800" i="1"/>
          </a:p>
          <a:p>
            <a:pPr marL="0" indent="0">
              <a:lnSpc>
                <a:spcPct val="80000"/>
              </a:lnSpc>
              <a:spcBef>
                <a:spcPts val="160"/>
              </a:spcBef>
              <a:buClr>
                <a:schemeClr val="dk1"/>
              </a:buClr>
              <a:buSzPts val="800"/>
              <a:buNone/>
            </a:pPr>
            <a:endParaRPr sz="800"/>
          </a:p>
          <a:p>
            <a:pPr marL="0" indent="0">
              <a:lnSpc>
                <a:spcPct val="80000"/>
              </a:lnSpc>
              <a:spcBef>
                <a:spcPts val="160"/>
              </a:spcBef>
              <a:buClr>
                <a:schemeClr val="dk1"/>
              </a:buClr>
              <a:buSzPts val="800"/>
              <a:buNone/>
            </a:pPr>
            <a:endParaRPr sz="80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938589" y="431604"/>
            <a:ext cx="7462610" cy="677108"/>
          </a:xfrm>
          <a:prstGeom prst="rect">
            <a:avLst/>
          </a:prstGeom>
          <a:noFill/>
          <a:ln>
            <a:noFill/>
          </a:ln>
        </p:spPr>
        <p:txBody>
          <a:bodyPr spcFirstLastPara="1" vert="horz" wrap="square" lIns="0" tIns="0" rIns="0" bIns="0" rtlCol="0" anchor="ctr" anchorCtr="0">
            <a:noAutofit/>
          </a:bodyPr>
          <a:lstStyle/>
          <a:p>
            <a:pPr marL="731289" algn="ctr">
              <a:spcBef>
                <a:spcPts val="0"/>
              </a:spcBef>
              <a:buClr>
                <a:schemeClr val="dk1"/>
              </a:buClr>
              <a:buSzPts val="4400"/>
            </a:pPr>
            <a:r>
              <a:rPr lang="en-US"/>
              <a:t>Digital Signature</a:t>
            </a:r>
            <a:endParaRPr/>
          </a:p>
        </p:txBody>
      </p:sp>
      <p:sp>
        <p:nvSpPr>
          <p:cNvPr id="128" name="Google Shape;128;p19"/>
          <p:cNvSpPr/>
          <p:nvPr/>
        </p:nvSpPr>
        <p:spPr>
          <a:xfrm>
            <a:off x="3048001" y="1295401"/>
            <a:ext cx="6566635" cy="455702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632">
              <a:solidFill>
                <a:schemeClr val="dk1"/>
              </a:solidFill>
              <a:latin typeface="Calibri"/>
              <a:ea typeface="Calibri"/>
              <a:cs typeface="Calibri"/>
              <a:sym typeface="Calibri"/>
            </a:endParaRPr>
          </a:p>
        </p:txBody>
      </p:sp>
      <p:sp>
        <p:nvSpPr>
          <p:cNvPr id="129" name="Google Shape;129;p19"/>
          <p:cNvSpPr txBox="1"/>
          <p:nvPr/>
        </p:nvSpPr>
        <p:spPr>
          <a:xfrm>
            <a:off x="8671060" y="5943233"/>
            <a:ext cx="1588108" cy="139590"/>
          </a:xfrm>
          <a:prstGeom prst="rect">
            <a:avLst/>
          </a:prstGeom>
          <a:noFill/>
          <a:ln>
            <a:noFill/>
          </a:ln>
        </p:spPr>
        <p:txBody>
          <a:bodyPr spcFirstLastPara="1" wrap="square" lIns="0" tIns="0" rIns="0" bIns="0" anchor="t" anchorCtr="0">
            <a:noAutofit/>
          </a:bodyPr>
          <a:lstStyle/>
          <a:p>
            <a:pPr marL="11516"/>
            <a:r>
              <a:rPr lang="en-US" sz="907">
                <a:solidFill>
                  <a:schemeClr val="dk1"/>
                </a:solidFill>
                <a:latin typeface="Arial"/>
                <a:ea typeface="Arial"/>
                <a:cs typeface="Arial"/>
                <a:sym typeface="Arial"/>
              </a:rPr>
              <a:t>Image Source : gdp.globus.org</a:t>
            </a:r>
            <a:endParaRPr sz="907">
              <a:solidFill>
                <a:schemeClr val="dk1"/>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Detached Signature</a:t>
            </a:r>
            <a:endParaRPr/>
          </a:p>
        </p:txBody>
      </p:sp>
      <p:sp>
        <p:nvSpPr>
          <p:cNvPr id="135" name="Google Shape;135;p2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pPr>
            <a:r>
              <a:rPr lang="en-US" sz="2960"/>
              <a:t>Digital signatures can either be </a:t>
            </a:r>
            <a:r>
              <a:rPr lang="en-US" sz="2960" i="1"/>
              <a:t>attached</a:t>
            </a:r>
            <a:r>
              <a:rPr lang="en-US" sz="2960"/>
              <a:t> to the message or </a:t>
            </a:r>
            <a:r>
              <a:rPr lang="en-US" sz="2960" i="1"/>
              <a:t>detached</a:t>
            </a:r>
            <a:endParaRPr/>
          </a:p>
          <a:p>
            <a:pPr marL="342900" indent="-342900">
              <a:spcBef>
                <a:spcPts val="592"/>
              </a:spcBef>
              <a:buClr>
                <a:schemeClr val="dk1"/>
              </a:buClr>
              <a:buSzPts val="2960"/>
            </a:pPr>
            <a:r>
              <a:rPr lang="en-US" sz="2960"/>
              <a:t>A detached signature is stored and transmitted separately from the message it signs</a:t>
            </a:r>
            <a:endParaRPr/>
          </a:p>
          <a:p>
            <a:pPr marL="342900" indent="-342900">
              <a:spcBef>
                <a:spcPts val="592"/>
              </a:spcBef>
              <a:buClr>
                <a:schemeClr val="dk1"/>
              </a:buClr>
              <a:buSzPts val="2960"/>
            </a:pPr>
            <a:r>
              <a:rPr lang="en-US" sz="2960"/>
              <a:t>Commonly used to validate software distributed in compressed tar files</a:t>
            </a:r>
            <a:endParaRPr/>
          </a:p>
          <a:p>
            <a:pPr marL="342900" indent="-342900">
              <a:spcBef>
                <a:spcPts val="592"/>
              </a:spcBef>
              <a:buClr>
                <a:schemeClr val="dk1"/>
              </a:buClr>
              <a:buSzPts val="2960"/>
            </a:pPr>
            <a:r>
              <a:rPr lang="en-US" sz="2960"/>
              <a:t>You can't sign such a file internally without altering its contents, so the signature is created in a separate file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590282"/>
            <a:ext cx="7353300" cy="509541"/>
          </a:xfrm>
          <a:prstGeom prst="rect">
            <a:avLst/>
          </a:prstGeom>
        </p:spPr>
        <p:txBody>
          <a:bodyPr vert="horz" wrap="square" lIns="0" tIns="16933" rIns="0" bIns="0" rtlCol="0" anchor="ctr">
            <a:spAutoFit/>
          </a:bodyPr>
          <a:lstStyle/>
          <a:p>
            <a:pPr marL="16933">
              <a:lnSpc>
                <a:spcPct val="100000"/>
              </a:lnSpc>
              <a:spcBef>
                <a:spcPts val="133"/>
              </a:spcBef>
            </a:pPr>
            <a:r>
              <a:rPr b="0" spc="-47" dirty="0">
                <a:latin typeface="Arial"/>
                <a:cs typeface="Arial"/>
              </a:rPr>
              <a:t>Revision </a:t>
            </a:r>
            <a:r>
              <a:rPr b="0" spc="-13" dirty="0">
                <a:latin typeface="Arial"/>
                <a:cs typeface="Arial"/>
              </a:rPr>
              <a:t>Selection </a:t>
            </a:r>
            <a:r>
              <a:rPr b="0" spc="-187" dirty="0">
                <a:latin typeface="Arial"/>
                <a:cs typeface="Arial"/>
              </a:rPr>
              <a:t>- </a:t>
            </a:r>
            <a:r>
              <a:rPr b="0" dirty="0">
                <a:latin typeface="Arial"/>
                <a:cs typeface="Arial"/>
              </a:rPr>
              <a:t>Ancestry</a:t>
            </a:r>
            <a:r>
              <a:rPr b="0" spc="-147" dirty="0">
                <a:latin typeface="Arial"/>
                <a:cs typeface="Arial"/>
              </a:rPr>
              <a:t> </a:t>
            </a:r>
            <a:r>
              <a:rPr b="0" spc="-47" dirty="0">
                <a:latin typeface="Arial"/>
                <a:cs typeface="Arial"/>
              </a:rPr>
              <a:t>References</a:t>
            </a:r>
          </a:p>
        </p:txBody>
      </p:sp>
      <p:sp>
        <p:nvSpPr>
          <p:cNvPr id="3" name="object 3"/>
          <p:cNvSpPr txBox="1"/>
          <p:nvPr/>
        </p:nvSpPr>
        <p:spPr>
          <a:xfrm>
            <a:off x="512967" y="1737551"/>
            <a:ext cx="4706620" cy="2412241"/>
          </a:xfrm>
          <a:prstGeom prst="rect">
            <a:avLst/>
          </a:prstGeom>
        </p:spPr>
        <p:txBody>
          <a:bodyPr vert="horz" wrap="square" lIns="0" tIns="16933" rIns="0" bIns="0" rtlCol="0">
            <a:spAutoFit/>
          </a:bodyPr>
          <a:lstStyle/>
          <a:p>
            <a:pPr marL="16933">
              <a:spcBef>
                <a:spcPts val="133"/>
              </a:spcBef>
            </a:pPr>
            <a:r>
              <a:rPr sz="1867" spc="-27" dirty="0">
                <a:solidFill>
                  <a:srgbClr val="595959"/>
                </a:solidFill>
                <a:latin typeface="Arial"/>
                <a:cs typeface="Arial"/>
              </a:rPr>
              <a:t>Suppose </a:t>
            </a:r>
            <a:r>
              <a:rPr sz="1867" spc="-7" dirty="0">
                <a:solidFill>
                  <a:srgbClr val="595959"/>
                </a:solidFill>
                <a:latin typeface="Arial"/>
                <a:cs typeface="Arial"/>
              </a:rPr>
              <a:t>we </a:t>
            </a:r>
            <a:r>
              <a:rPr sz="1867" spc="-40" dirty="0">
                <a:solidFill>
                  <a:srgbClr val="595959"/>
                </a:solidFill>
                <a:latin typeface="Arial"/>
                <a:cs typeface="Arial"/>
              </a:rPr>
              <a:t>have </a:t>
            </a:r>
            <a:r>
              <a:rPr sz="1867" dirty="0">
                <a:solidFill>
                  <a:srgbClr val="595959"/>
                </a:solidFill>
                <a:latin typeface="Arial"/>
                <a:cs typeface="Arial"/>
              </a:rPr>
              <a:t>the </a:t>
            </a:r>
            <a:r>
              <a:rPr sz="1867" spc="27" dirty="0">
                <a:solidFill>
                  <a:srgbClr val="595959"/>
                </a:solidFill>
                <a:latin typeface="Arial"/>
                <a:cs typeface="Arial"/>
              </a:rPr>
              <a:t>following</a:t>
            </a:r>
            <a:r>
              <a:rPr sz="1867" spc="-240" dirty="0">
                <a:solidFill>
                  <a:srgbClr val="595959"/>
                </a:solidFill>
                <a:latin typeface="Arial"/>
                <a:cs typeface="Arial"/>
              </a:rPr>
              <a:t> </a:t>
            </a:r>
            <a:r>
              <a:rPr sz="1867" spc="33" dirty="0">
                <a:solidFill>
                  <a:srgbClr val="595959"/>
                </a:solidFill>
                <a:latin typeface="Arial"/>
                <a:cs typeface="Arial"/>
              </a:rPr>
              <a:t>commits:</a:t>
            </a:r>
            <a:endParaRPr sz="1867">
              <a:latin typeface="Arial"/>
              <a:cs typeface="Arial"/>
            </a:endParaRPr>
          </a:p>
          <a:p>
            <a:pPr>
              <a:spcBef>
                <a:spcPts val="33"/>
              </a:spcBef>
            </a:pPr>
            <a:endParaRPr sz="1867">
              <a:latin typeface="Times New Roman"/>
              <a:cs typeface="Times New Roman"/>
            </a:endParaRPr>
          </a:p>
          <a:p>
            <a:pPr marL="16933"/>
            <a:r>
              <a:rPr sz="1333" dirty="0">
                <a:solidFill>
                  <a:srgbClr val="595959"/>
                </a:solidFill>
                <a:latin typeface="Courier New"/>
                <a:cs typeface="Courier New"/>
              </a:rPr>
              <a:t>$ </a:t>
            </a:r>
            <a:r>
              <a:rPr sz="1333" spc="-7" dirty="0">
                <a:solidFill>
                  <a:srgbClr val="595959"/>
                </a:solidFill>
                <a:latin typeface="Courier New"/>
                <a:cs typeface="Courier New"/>
              </a:rPr>
              <a:t>git log --pretty=format:'%h %s'</a:t>
            </a:r>
            <a:r>
              <a:rPr sz="1333" spc="-67" dirty="0">
                <a:solidFill>
                  <a:srgbClr val="595959"/>
                </a:solidFill>
                <a:latin typeface="Courier New"/>
                <a:cs typeface="Courier New"/>
              </a:rPr>
              <a:t> </a:t>
            </a:r>
            <a:r>
              <a:rPr sz="1333" spc="-7" dirty="0">
                <a:solidFill>
                  <a:srgbClr val="595959"/>
                </a:solidFill>
                <a:latin typeface="Courier New"/>
                <a:cs typeface="Courier New"/>
              </a:rPr>
              <a:t>--graph</a:t>
            </a:r>
            <a:endParaRPr sz="1333">
              <a:latin typeface="Courier New"/>
              <a:cs typeface="Courier New"/>
            </a:endParaRPr>
          </a:p>
          <a:p>
            <a:pPr marL="16933">
              <a:spcBef>
                <a:spcPts val="200"/>
              </a:spcBef>
              <a:tabLst>
                <a:tab pos="422476" algn="l"/>
              </a:tabLst>
            </a:pPr>
            <a:r>
              <a:rPr sz="1333" dirty="0">
                <a:solidFill>
                  <a:srgbClr val="595959"/>
                </a:solidFill>
                <a:latin typeface="Courier New"/>
                <a:cs typeface="Courier New"/>
              </a:rPr>
              <a:t>*	</a:t>
            </a:r>
            <a:r>
              <a:rPr sz="1333" b="1" spc="-7" dirty="0">
                <a:solidFill>
                  <a:srgbClr val="595959"/>
                </a:solidFill>
                <a:latin typeface="Courier New"/>
                <a:cs typeface="Courier New"/>
              </a:rPr>
              <a:t>2e25043 </a:t>
            </a:r>
            <a:r>
              <a:rPr sz="1333" spc="-7" dirty="0">
                <a:solidFill>
                  <a:srgbClr val="595959"/>
                </a:solidFill>
                <a:latin typeface="Courier New"/>
                <a:cs typeface="Courier New"/>
              </a:rPr>
              <a:t>Merge pull request #18 from</a:t>
            </a:r>
            <a:r>
              <a:rPr sz="1333" spc="-67" dirty="0">
                <a:solidFill>
                  <a:srgbClr val="595959"/>
                </a:solidFill>
                <a:latin typeface="Courier New"/>
                <a:cs typeface="Courier New"/>
              </a:rPr>
              <a:t> </a:t>
            </a:r>
            <a:r>
              <a:rPr sz="1333" spc="-7" dirty="0">
                <a:solidFill>
                  <a:srgbClr val="595959"/>
                </a:solidFill>
                <a:latin typeface="Courier New"/>
                <a:cs typeface="Courier New"/>
              </a:rPr>
              <a:t>...</a:t>
            </a:r>
            <a:endParaRPr sz="1333">
              <a:latin typeface="Courier New"/>
              <a:cs typeface="Courier New"/>
            </a:endParaRPr>
          </a:p>
          <a:p>
            <a:pPr marL="16933">
              <a:spcBef>
                <a:spcPts val="200"/>
              </a:spcBef>
            </a:pPr>
            <a:r>
              <a:rPr sz="1333" spc="-7"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 * </a:t>
            </a:r>
            <a:r>
              <a:rPr sz="1333" b="1" spc="-7" dirty="0">
                <a:solidFill>
                  <a:srgbClr val="595959"/>
                </a:solidFill>
                <a:latin typeface="Courier New"/>
                <a:cs typeface="Courier New"/>
              </a:rPr>
              <a:t>4950521 </a:t>
            </a:r>
            <a:r>
              <a:rPr sz="1333" spc="-7" dirty="0">
                <a:solidFill>
                  <a:srgbClr val="595959"/>
                </a:solidFill>
                <a:latin typeface="Courier New"/>
                <a:cs typeface="Courier New"/>
              </a:rPr>
              <a:t>fix sim by normalizing SNP</a:t>
            </a:r>
            <a:r>
              <a:rPr sz="1333" spc="-113" dirty="0">
                <a:solidFill>
                  <a:srgbClr val="595959"/>
                </a:solidFill>
                <a:latin typeface="Courier New"/>
                <a:cs typeface="Courier New"/>
              </a:rPr>
              <a:t> </a:t>
            </a:r>
            <a:r>
              <a:rPr sz="1333" spc="-7" dirty="0">
                <a:solidFill>
                  <a:srgbClr val="595959"/>
                </a:solidFill>
                <a:latin typeface="Courier New"/>
                <a:cs typeface="Courier New"/>
              </a:rPr>
              <a:t>columns</a:t>
            </a:r>
            <a:endParaRPr sz="1333">
              <a:latin typeface="Courier New"/>
              <a:cs typeface="Courier New"/>
            </a:endParaRPr>
          </a:p>
          <a:p>
            <a:pPr marL="16933">
              <a:spcBef>
                <a:spcPts val="200"/>
              </a:spcBef>
            </a:pPr>
            <a:r>
              <a:rPr sz="1333" dirty="0">
                <a:solidFill>
                  <a:srgbClr val="595959"/>
                </a:solidFill>
                <a:latin typeface="Courier New"/>
                <a:cs typeface="Courier New"/>
              </a:rPr>
              <a:t>| * </a:t>
            </a:r>
            <a:r>
              <a:rPr sz="1333" b="1" spc="-7" dirty="0">
                <a:solidFill>
                  <a:srgbClr val="595959"/>
                </a:solidFill>
                <a:latin typeface="Courier New"/>
                <a:cs typeface="Courier New"/>
              </a:rPr>
              <a:t>69402cd </a:t>
            </a:r>
            <a:r>
              <a:rPr sz="1333" spc="-7" dirty="0">
                <a:solidFill>
                  <a:srgbClr val="595959"/>
                </a:solidFill>
                <a:latin typeface="Courier New"/>
                <a:cs typeface="Courier New"/>
              </a:rPr>
              <a:t>generate </a:t>
            </a:r>
            <a:r>
              <a:rPr sz="1333" dirty="0">
                <a:solidFill>
                  <a:srgbClr val="595959"/>
                </a:solidFill>
                <a:latin typeface="Courier New"/>
                <a:cs typeface="Courier New"/>
              </a:rPr>
              <a:t>g</a:t>
            </a:r>
            <a:r>
              <a:rPr sz="1333" spc="-53" dirty="0">
                <a:solidFill>
                  <a:srgbClr val="595959"/>
                </a:solidFill>
                <a:latin typeface="Courier New"/>
                <a:cs typeface="Courier New"/>
              </a:rPr>
              <a:t> </a:t>
            </a:r>
            <a:r>
              <a:rPr sz="1333" spc="-7" dirty="0">
                <a:solidFill>
                  <a:srgbClr val="595959"/>
                </a:solidFill>
                <a:latin typeface="Courier New"/>
                <a:cs typeface="Courier New"/>
              </a:rPr>
              <a:t>effects</a:t>
            </a:r>
            <a:endParaRPr sz="1333">
              <a:latin typeface="Courier New"/>
              <a:cs typeface="Courier New"/>
            </a:endParaRPr>
          </a:p>
          <a:p>
            <a:pPr marL="16933">
              <a:spcBef>
                <a:spcPts val="200"/>
              </a:spcBef>
            </a:pPr>
            <a:r>
              <a:rPr sz="1333" spc="-7" dirty="0">
                <a:solidFill>
                  <a:srgbClr val="595959"/>
                </a:solidFill>
                <a:latin typeface="Courier New"/>
                <a:cs typeface="Courier New"/>
              </a:rPr>
              <a:t>|/</a:t>
            </a:r>
            <a:endParaRPr sz="1333">
              <a:latin typeface="Courier New"/>
              <a:cs typeface="Courier New"/>
            </a:endParaRPr>
          </a:p>
          <a:p>
            <a:pPr marL="219281" indent="-203195">
              <a:spcBef>
                <a:spcPts val="200"/>
              </a:spcBef>
              <a:buFont typeface="Courier New"/>
              <a:buChar char="*"/>
              <a:tabLst>
                <a:tab pos="220128" algn="l"/>
              </a:tabLst>
            </a:pPr>
            <a:r>
              <a:rPr sz="1333" b="1" spc="-7" dirty="0">
                <a:solidFill>
                  <a:srgbClr val="595959"/>
                </a:solidFill>
                <a:latin typeface="Courier New"/>
                <a:cs typeface="Courier New"/>
              </a:rPr>
              <a:t>c455717</a:t>
            </a:r>
            <a:r>
              <a:rPr sz="1333" b="1" spc="-13" dirty="0">
                <a:solidFill>
                  <a:srgbClr val="595959"/>
                </a:solidFill>
                <a:latin typeface="Courier New"/>
                <a:cs typeface="Courier New"/>
              </a:rPr>
              <a:t> </a:t>
            </a:r>
            <a:r>
              <a:rPr sz="1333" spc="-7" dirty="0">
                <a:solidFill>
                  <a:srgbClr val="595959"/>
                </a:solidFill>
                <a:latin typeface="Courier New"/>
                <a:cs typeface="Courier New"/>
              </a:rPr>
              <a:t>tabulate_output.py</a:t>
            </a:r>
            <a:endParaRPr sz="1333">
              <a:latin typeface="Courier New"/>
              <a:cs typeface="Courier New"/>
            </a:endParaRPr>
          </a:p>
          <a:p>
            <a:pPr marL="219281" indent="-203195">
              <a:spcBef>
                <a:spcPts val="200"/>
              </a:spcBef>
              <a:buFont typeface="Courier New"/>
              <a:buChar char="*"/>
              <a:tabLst>
                <a:tab pos="220128" algn="l"/>
              </a:tabLst>
            </a:pPr>
            <a:r>
              <a:rPr sz="1333" b="1" spc="-7" dirty="0">
                <a:solidFill>
                  <a:srgbClr val="595959"/>
                </a:solidFill>
                <a:latin typeface="Courier New"/>
                <a:cs typeface="Courier New"/>
              </a:rPr>
              <a:t>f3fe695 </a:t>
            </a:r>
            <a:r>
              <a:rPr sz="1333" spc="-7" dirty="0">
                <a:solidFill>
                  <a:srgbClr val="595959"/>
                </a:solidFill>
                <a:latin typeface="Courier New"/>
                <a:cs typeface="Courier New"/>
              </a:rPr>
              <a:t>Merge pull request #17 from</a:t>
            </a:r>
            <a:r>
              <a:rPr sz="1333" spc="-60" dirty="0">
                <a:solidFill>
                  <a:srgbClr val="595959"/>
                </a:solidFill>
                <a:latin typeface="Courier New"/>
                <a:cs typeface="Courier New"/>
              </a:rPr>
              <a:t> </a:t>
            </a:r>
            <a:r>
              <a:rPr sz="1333" spc="-7" dirty="0">
                <a:solidFill>
                  <a:srgbClr val="595959"/>
                </a:solidFill>
                <a:latin typeface="Courier New"/>
                <a:cs typeface="Courier New"/>
              </a:rPr>
              <a:t>...</a:t>
            </a:r>
            <a:endParaRPr sz="1333">
              <a:latin typeface="Courier New"/>
              <a:cs typeface="Courier New"/>
            </a:endParaRPr>
          </a:p>
        </p:txBody>
      </p:sp>
      <p:sp>
        <p:nvSpPr>
          <p:cNvPr id="4" name="object 4"/>
          <p:cNvSpPr txBox="1"/>
          <p:nvPr/>
        </p:nvSpPr>
        <p:spPr>
          <a:xfrm>
            <a:off x="5879967" y="1816350"/>
            <a:ext cx="5893647" cy="2590453"/>
          </a:xfrm>
          <a:prstGeom prst="rect">
            <a:avLst/>
          </a:prstGeom>
        </p:spPr>
        <p:txBody>
          <a:bodyPr vert="horz" wrap="square" lIns="0" tIns="30480" rIns="0" bIns="0" rtlCol="0">
            <a:spAutoFit/>
          </a:bodyPr>
          <a:lstStyle/>
          <a:p>
            <a:pPr marL="16933" marR="6773">
              <a:lnSpc>
                <a:spcPts val="2200"/>
              </a:lnSpc>
              <a:spcBef>
                <a:spcPts val="240"/>
              </a:spcBef>
            </a:pPr>
            <a:r>
              <a:rPr sz="1867" spc="-33" dirty="0">
                <a:solidFill>
                  <a:srgbClr val="595959"/>
                </a:solidFill>
                <a:latin typeface="Arial"/>
                <a:cs typeface="Arial"/>
              </a:rPr>
              <a:t>A</a:t>
            </a:r>
            <a:r>
              <a:rPr sz="1867" spc="-60" dirty="0">
                <a:solidFill>
                  <a:srgbClr val="595959"/>
                </a:solidFill>
                <a:latin typeface="Arial"/>
                <a:cs typeface="Arial"/>
              </a:rPr>
              <a:t> </a:t>
            </a:r>
            <a:r>
              <a:rPr sz="1867" dirty="0">
                <a:solidFill>
                  <a:srgbClr val="595959"/>
                </a:solidFill>
                <a:latin typeface="Arial"/>
                <a:cs typeface="Arial"/>
              </a:rPr>
              <a:t>caret</a:t>
            </a:r>
            <a:r>
              <a:rPr sz="1867" spc="-53" dirty="0">
                <a:solidFill>
                  <a:srgbClr val="595959"/>
                </a:solidFill>
                <a:latin typeface="Arial"/>
                <a:cs typeface="Arial"/>
              </a:rPr>
              <a:t> </a:t>
            </a:r>
            <a:r>
              <a:rPr sz="1867" b="1" spc="-120" dirty="0">
                <a:solidFill>
                  <a:srgbClr val="595959"/>
                </a:solidFill>
                <a:latin typeface="Calibri"/>
                <a:cs typeface="Calibri"/>
              </a:rPr>
              <a:t>^</a:t>
            </a:r>
            <a:r>
              <a:rPr sz="1867" b="1" spc="40" dirty="0">
                <a:solidFill>
                  <a:srgbClr val="595959"/>
                </a:solidFill>
                <a:latin typeface="Calibri"/>
                <a:cs typeface="Calibri"/>
              </a:rPr>
              <a:t> </a:t>
            </a:r>
            <a:r>
              <a:rPr sz="1867" spc="27" dirty="0">
                <a:solidFill>
                  <a:srgbClr val="595959"/>
                </a:solidFill>
                <a:latin typeface="Arial"/>
                <a:cs typeface="Arial"/>
              </a:rPr>
              <a:t>at</a:t>
            </a:r>
            <a:r>
              <a:rPr sz="1867" spc="-67"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20" dirty="0">
                <a:solidFill>
                  <a:srgbClr val="595959"/>
                </a:solidFill>
                <a:latin typeface="Arial"/>
                <a:cs typeface="Arial"/>
              </a:rPr>
              <a:t>end</a:t>
            </a:r>
            <a:r>
              <a:rPr sz="1867" spc="-67" dirty="0">
                <a:solidFill>
                  <a:srgbClr val="595959"/>
                </a:solidFill>
                <a:latin typeface="Arial"/>
                <a:cs typeface="Arial"/>
              </a:rPr>
              <a:t> </a:t>
            </a:r>
            <a:r>
              <a:rPr sz="1867" spc="73" dirty="0">
                <a:solidFill>
                  <a:srgbClr val="595959"/>
                </a:solidFill>
                <a:latin typeface="Arial"/>
                <a:cs typeface="Arial"/>
              </a:rPr>
              <a:t>of</a:t>
            </a:r>
            <a:r>
              <a:rPr sz="1867" spc="-53" dirty="0">
                <a:solidFill>
                  <a:srgbClr val="595959"/>
                </a:solidFill>
                <a:latin typeface="Arial"/>
                <a:cs typeface="Arial"/>
              </a:rPr>
              <a:t> </a:t>
            </a:r>
            <a:r>
              <a:rPr sz="1867" spc="-27" dirty="0">
                <a:solidFill>
                  <a:srgbClr val="595959"/>
                </a:solidFill>
                <a:latin typeface="Arial"/>
                <a:cs typeface="Arial"/>
              </a:rPr>
              <a:t>a</a:t>
            </a:r>
            <a:r>
              <a:rPr sz="1867" spc="-67" dirty="0">
                <a:solidFill>
                  <a:srgbClr val="595959"/>
                </a:solidFill>
                <a:latin typeface="Arial"/>
                <a:cs typeface="Arial"/>
              </a:rPr>
              <a:t> </a:t>
            </a:r>
            <a:r>
              <a:rPr sz="1867" spc="-13" dirty="0">
                <a:solidFill>
                  <a:srgbClr val="595959"/>
                </a:solidFill>
                <a:latin typeface="Arial"/>
                <a:cs typeface="Arial"/>
              </a:rPr>
              <a:t>reference</a:t>
            </a:r>
            <a:r>
              <a:rPr sz="1867" spc="-67" dirty="0">
                <a:solidFill>
                  <a:srgbClr val="595959"/>
                </a:solidFill>
                <a:latin typeface="Arial"/>
                <a:cs typeface="Arial"/>
              </a:rPr>
              <a:t> </a:t>
            </a:r>
            <a:r>
              <a:rPr sz="1867" dirty="0">
                <a:solidFill>
                  <a:srgbClr val="595959"/>
                </a:solidFill>
                <a:latin typeface="Arial"/>
                <a:cs typeface="Arial"/>
              </a:rPr>
              <a:t>refers</a:t>
            </a:r>
            <a:r>
              <a:rPr sz="1867" spc="-60"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7" dirty="0">
                <a:solidFill>
                  <a:srgbClr val="595959"/>
                </a:solidFill>
                <a:latin typeface="Arial"/>
                <a:cs typeface="Arial"/>
              </a:rPr>
              <a:t>parent</a:t>
            </a:r>
            <a:r>
              <a:rPr sz="1867" spc="-67" dirty="0">
                <a:solidFill>
                  <a:srgbClr val="595959"/>
                </a:solidFill>
                <a:latin typeface="Arial"/>
                <a:cs typeface="Arial"/>
              </a:rPr>
              <a:t> </a:t>
            </a:r>
            <a:r>
              <a:rPr sz="1867" spc="67" dirty="0">
                <a:solidFill>
                  <a:srgbClr val="595959"/>
                </a:solidFill>
                <a:latin typeface="Arial"/>
                <a:cs typeface="Arial"/>
              </a:rPr>
              <a:t>of  </a:t>
            </a:r>
            <a:r>
              <a:rPr sz="1867" spc="27" dirty="0">
                <a:solidFill>
                  <a:srgbClr val="595959"/>
                </a:solidFill>
                <a:latin typeface="Arial"/>
                <a:cs typeface="Arial"/>
              </a:rPr>
              <a:t>that</a:t>
            </a:r>
            <a:r>
              <a:rPr sz="1867" spc="-67" dirty="0">
                <a:solidFill>
                  <a:srgbClr val="595959"/>
                </a:solidFill>
                <a:latin typeface="Arial"/>
                <a:cs typeface="Arial"/>
              </a:rPr>
              <a:t> </a:t>
            </a:r>
            <a:r>
              <a:rPr sz="1867" spc="40" dirty="0">
                <a:solidFill>
                  <a:srgbClr val="595959"/>
                </a:solidFill>
                <a:latin typeface="Arial"/>
                <a:cs typeface="Arial"/>
              </a:rPr>
              <a:t>commit.</a:t>
            </a:r>
            <a:r>
              <a:rPr sz="1867" spc="-60" dirty="0">
                <a:solidFill>
                  <a:srgbClr val="595959"/>
                </a:solidFill>
                <a:latin typeface="Arial"/>
                <a:cs typeface="Arial"/>
              </a:rPr>
              <a:t> </a:t>
            </a:r>
            <a:r>
              <a:rPr sz="1867" spc="-33" dirty="0">
                <a:solidFill>
                  <a:srgbClr val="595959"/>
                </a:solidFill>
                <a:latin typeface="Arial"/>
                <a:cs typeface="Arial"/>
              </a:rPr>
              <a:t>e.g. </a:t>
            </a:r>
            <a:r>
              <a:rPr sz="1600" b="1" spc="-20" dirty="0">
                <a:solidFill>
                  <a:srgbClr val="595959"/>
                </a:solidFill>
                <a:latin typeface="Courier New"/>
                <a:cs typeface="Courier New"/>
              </a:rPr>
              <a:t>c455717</a:t>
            </a:r>
            <a:r>
              <a:rPr sz="1867" spc="-20" dirty="0">
                <a:solidFill>
                  <a:srgbClr val="595959"/>
                </a:solidFill>
                <a:latin typeface="Arial"/>
                <a:cs typeface="Arial"/>
              </a:rPr>
              <a:t>^</a:t>
            </a:r>
            <a:r>
              <a:rPr sz="1867" spc="-67" dirty="0">
                <a:solidFill>
                  <a:srgbClr val="595959"/>
                </a:solidFill>
                <a:latin typeface="Arial"/>
                <a:cs typeface="Arial"/>
              </a:rPr>
              <a:t> </a:t>
            </a:r>
            <a:r>
              <a:rPr sz="1867" spc="33" dirty="0">
                <a:solidFill>
                  <a:srgbClr val="595959"/>
                </a:solidFill>
                <a:latin typeface="Arial"/>
                <a:cs typeface="Arial"/>
              </a:rPr>
              <a:t>will</a:t>
            </a:r>
            <a:r>
              <a:rPr sz="1867" spc="-60" dirty="0">
                <a:solidFill>
                  <a:srgbClr val="595959"/>
                </a:solidFill>
                <a:latin typeface="Arial"/>
                <a:cs typeface="Arial"/>
              </a:rPr>
              <a:t> </a:t>
            </a:r>
            <a:r>
              <a:rPr sz="1867" spc="-7" dirty="0">
                <a:solidFill>
                  <a:srgbClr val="595959"/>
                </a:solidFill>
                <a:latin typeface="Arial"/>
                <a:cs typeface="Arial"/>
              </a:rPr>
              <a:t>refer</a:t>
            </a:r>
            <a:r>
              <a:rPr sz="1867" spc="-67" dirty="0">
                <a:solidFill>
                  <a:srgbClr val="595959"/>
                </a:solidFill>
                <a:latin typeface="Arial"/>
                <a:cs typeface="Arial"/>
              </a:rPr>
              <a:t> </a:t>
            </a:r>
            <a:r>
              <a:rPr sz="1867" spc="47" dirty="0">
                <a:solidFill>
                  <a:srgbClr val="595959"/>
                </a:solidFill>
                <a:latin typeface="Arial"/>
                <a:cs typeface="Arial"/>
              </a:rPr>
              <a:t>to</a:t>
            </a:r>
            <a:r>
              <a:rPr sz="1867" spc="-47" dirty="0">
                <a:solidFill>
                  <a:srgbClr val="595959"/>
                </a:solidFill>
                <a:latin typeface="Arial"/>
                <a:cs typeface="Arial"/>
              </a:rPr>
              <a:t> </a:t>
            </a:r>
            <a:r>
              <a:rPr sz="1600" b="1" spc="-7" dirty="0">
                <a:solidFill>
                  <a:srgbClr val="595959"/>
                </a:solidFill>
                <a:latin typeface="Courier New"/>
                <a:cs typeface="Courier New"/>
              </a:rPr>
              <a:t>f3fe695</a:t>
            </a:r>
            <a:endParaRPr sz="1600">
              <a:latin typeface="Courier New"/>
              <a:cs typeface="Courier New"/>
            </a:endParaRPr>
          </a:p>
          <a:p>
            <a:pPr>
              <a:spcBef>
                <a:spcPts val="53"/>
              </a:spcBef>
            </a:pPr>
            <a:endParaRPr sz="1867">
              <a:latin typeface="Times New Roman"/>
              <a:cs typeface="Times New Roman"/>
            </a:endParaRPr>
          </a:p>
          <a:p>
            <a:pPr marL="16933" marR="1188690">
              <a:lnSpc>
                <a:spcPts val="2200"/>
              </a:lnSpc>
            </a:pPr>
            <a:r>
              <a:rPr sz="1867" spc="-33" dirty="0">
                <a:solidFill>
                  <a:srgbClr val="595959"/>
                </a:solidFill>
                <a:latin typeface="Arial"/>
                <a:cs typeface="Arial"/>
              </a:rPr>
              <a:t>For </a:t>
            </a:r>
            <a:r>
              <a:rPr sz="1867" spc="-13" dirty="0">
                <a:solidFill>
                  <a:srgbClr val="595959"/>
                </a:solidFill>
                <a:latin typeface="Arial"/>
                <a:cs typeface="Arial"/>
              </a:rPr>
              <a:t>merge </a:t>
            </a:r>
            <a:r>
              <a:rPr sz="1867" spc="47" dirty="0">
                <a:solidFill>
                  <a:srgbClr val="595959"/>
                </a:solidFill>
                <a:latin typeface="Arial"/>
                <a:cs typeface="Arial"/>
              </a:rPr>
              <a:t>commits </a:t>
            </a:r>
            <a:r>
              <a:rPr sz="1867" spc="7" dirty="0">
                <a:solidFill>
                  <a:srgbClr val="595959"/>
                </a:solidFill>
                <a:latin typeface="Arial"/>
                <a:cs typeface="Arial"/>
              </a:rPr>
              <a:t>such </a:t>
            </a:r>
            <a:r>
              <a:rPr sz="1867" spc="-7" dirty="0">
                <a:solidFill>
                  <a:srgbClr val="595959"/>
                </a:solidFill>
                <a:latin typeface="Arial"/>
                <a:cs typeface="Arial"/>
              </a:rPr>
              <a:t>as </a:t>
            </a:r>
            <a:r>
              <a:rPr sz="1600" b="1" spc="-7" dirty="0">
                <a:solidFill>
                  <a:srgbClr val="595959"/>
                </a:solidFill>
                <a:latin typeface="Courier New"/>
                <a:cs typeface="Courier New"/>
              </a:rPr>
              <a:t>2e25043,  2e25043^</a:t>
            </a:r>
            <a:r>
              <a:rPr sz="1600" b="1" spc="-507" dirty="0">
                <a:solidFill>
                  <a:srgbClr val="595959"/>
                </a:solidFill>
                <a:latin typeface="Courier New"/>
                <a:cs typeface="Courier New"/>
              </a:rPr>
              <a:t> </a:t>
            </a:r>
            <a:r>
              <a:rPr sz="1867" spc="33" dirty="0">
                <a:solidFill>
                  <a:srgbClr val="595959"/>
                </a:solidFill>
                <a:latin typeface="Arial"/>
                <a:cs typeface="Arial"/>
              </a:rPr>
              <a:t>will</a:t>
            </a:r>
            <a:r>
              <a:rPr sz="1867" spc="-67" dirty="0">
                <a:solidFill>
                  <a:srgbClr val="595959"/>
                </a:solidFill>
                <a:latin typeface="Arial"/>
                <a:cs typeface="Arial"/>
              </a:rPr>
              <a:t> </a:t>
            </a:r>
            <a:r>
              <a:rPr sz="1867" spc="-7" dirty="0">
                <a:solidFill>
                  <a:srgbClr val="595959"/>
                </a:solidFill>
                <a:latin typeface="Arial"/>
                <a:cs typeface="Arial"/>
              </a:rPr>
              <a:t>refer</a:t>
            </a:r>
            <a:r>
              <a:rPr sz="1867" spc="-67" dirty="0">
                <a:solidFill>
                  <a:srgbClr val="595959"/>
                </a:solidFill>
                <a:latin typeface="Arial"/>
                <a:cs typeface="Arial"/>
              </a:rPr>
              <a:t> </a:t>
            </a:r>
            <a:r>
              <a:rPr sz="1867" spc="47" dirty="0">
                <a:solidFill>
                  <a:srgbClr val="595959"/>
                </a:solidFill>
                <a:latin typeface="Arial"/>
                <a:cs typeface="Arial"/>
              </a:rPr>
              <a:t>to</a:t>
            </a:r>
            <a:r>
              <a:rPr sz="1867" spc="-67" dirty="0">
                <a:solidFill>
                  <a:srgbClr val="595959"/>
                </a:solidFill>
                <a:latin typeface="Arial"/>
                <a:cs typeface="Arial"/>
              </a:rPr>
              <a:t> </a:t>
            </a:r>
            <a:r>
              <a:rPr sz="1867" spc="47" dirty="0">
                <a:solidFill>
                  <a:srgbClr val="595959"/>
                </a:solidFill>
                <a:latin typeface="Arial"/>
                <a:cs typeface="Arial"/>
              </a:rPr>
              <a:t>its</a:t>
            </a:r>
            <a:r>
              <a:rPr sz="1867" spc="-67" dirty="0">
                <a:solidFill>
                  <a:srgbClr val="595959"/>
                </a:solidFill>
                <a:latin typeface="Arial"/>
                <a:cs typeface="Arial"/>
              </a:rPr>
              <a:t> </a:t>
            </a:r>
            <a:r>
              <a:rPr sz="1867" spc="47" dirty="0">
                <a:solidFill>
                  <a:srgbClr val="595959"/>
                </a:solidFill>
                <a:latin typeface="Arial"/>
                <a:cs typeface="Arial"/>
              </a:rPr>
              <a:t>ﬁrst</a:t>
            </a:r>
            <a:r>
              <a:rPr sz="1867" spc="-73" dirty="0">
                <a:solidFill>
                  <a:srgbClr val="595959"/>
                </a:solidFill>
                <a:latin typeface="Arial"/>
                <a:cs typeface="Arial"/>
              </a:rPr>
              <a:t> </a:t>
            </a:r>
            <a:r>
              <a:rPr sz="1867" spc="-27" dirty="0">
                <a:solidFill>
                  <a:srgbClr val="595959"/>
                </a:solidFill>
                <a:latin typeface="Arial"/>
                <a:cs typeface="Arial"/>
              </a:rPr>
              <a:t>parent, </a:t>
            </a:r>
            <a:r>
              <a:rPr sz="1600" b="1" spc="-7" dirty="0">
                <a:solidFill>
                  <a:srgbClr val="595959"/>
                </a:solidFill>
                <a:latin typeface="Courier New"/>
                <a:cs typeface="Courier New"/>
              </a:rPr>
              <a:t>c455717</a:t>
            </a:r>
            <a:endParaRPr sz="1600">
              <a:latin typeface="Courier New"/>
              <a:cs typeface="Courier New"/>
            </a:endParaRPr>
          </a:p>
          <a:p>
            <a:pPr marL="16933">
              <a:lnSpc>
                <a:spcPts val="2133"/>
              </a:lnSpc>
            </a:pPr>
            <a:r>
              <a:rPr sz="1867" spc="7" dirty="0">
                <a:solidFill>
                  <a:srgbClr val="595959"/>
                </a:solidFill>
                <a:latin typeface="Arial"/>
                <a:cs typeface="Arial"/>
              </a:rPr>
              <a:t>while</a:t>
            </a:r>
            <a:r>
              <a:rPr sz="1867" spc="-53" dirty="0">
                <a:solidFill>
                  <a:srgbClr val="595959"/>
                </a:solidFill>
                <a:latin typeface="Arial"/>
                <a:cs typeface="Arial"/>
              </a:rPr>
              <a:t> </a:t>
            </a:r>
            <a:r>
              <a:rPr sz="1600" b="1" spc="-7" dirty="0">
                <a:solidFill>
                  <a:srgbClr val="595959"/>
                </a:solidFill>
                <a:latin typeface="Courier New"/>
                <a:cs typeface="Courier New"/>
              </a:rPr>
              <a:t>2e25043^2</a:t>
            </a:r>
            <a:r>
              <a:rPr sz="1600" b="1" spc="-493" dirty="0">
                <a:solidFill>
                  <a:srgbClr val="595959"/>
                </a:solidFill>
                <a:latin typeface="Courier New"/>
                <a:cs typeface="Courier New"/>
              </a:rPr>
              <a:t> </a:t>
            </a:r>
            <a:r>
              <a:rPr sz="1867" spc="33" dirty="0">
                <a:solidFill>
                  <a:srgbClr val="595959"/>
                </a:solidFill>
                <a:latin typeface="Arial"/>
                <a:cs typeface="Arial"/>
              </a:rPr>
              <a:t>will</a:t>
            </a:r>
            <a:r>
              <a:rPr sz="1867" spc="-60" dirty="0">
                <a:solidFill>
                  <a:srgbClr val="595959"/>
                </a:solidFill>
                <a:latin typeface="Arial"/>
                <a:cs typeface="Arial"/>
              </a:rPr>
              <a:t> </a:t>
            </a:r>
            <a:r>
              <a:rPr sz="1867" spc="-7" dirty="0">
                <a:solidFill>
                  <a:srgbClr val="595959"/>
                </a:solidFill>
                <a:latin typeface="Arial"/>
                <a:cs typeface="Arial"/>
              </a:rPr>
              <a:t>refer</a:t>
            </a:r>
            <a:r>
              <a:rPr sz="1867" spc="-60"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spc="47" dirty="0">
                <a:solidFill>
                  <a:srgbClr val="595959"/>
                </a:solidFill>
                <a:latin typeface="Arial"/>
                <a:cs typeface="Arial"/>
              </a:rPr>
              <a:t>its</a:t>
            </a:r>
            <a:r>
              <a:rPr sz="1867" spc="-60" dirty="0">
                <a:solidFill>
                  <a:srgbClr val="595959"/>
                </a:solidFill>
                <a:latin typeface="Arial"/>
                <a:cs typeface="Arial"/>
              </a:rPr>
              <a:t> </a:t>
            </a:r>
            <a:r>
              <a:rPr sz="1867" dirty="0">
                <a:solidFill>
                  <a:srgbClr val="595959"/>
                </a:solidFill>
                <a:latin typeface="Arial"/>
                <a:cs typeface="Arial"/>
              </a:rPr>
              <a:t>second</a:t>
            </a:r>
            <a:r>
              <a:rPr sz="1867" spc="-60" dirty="0">
                <a:solidFill>
                  <a:srgbClr val="595959"/>
                </a:solidFill>
                <a:latin typeface="Arial"/>
                <a:cs typeface="Arial"/>
              </a:rPr>
              <a:t> </a:t>
            </a:r>
            <a:r>
              <a:rPr sz="1867" spc="-7" dirty="0">
                <a:solidFill>
                  <a:srgbClr val="595959"/>
                </a:solidFill>
                <a:latin typeface="Arial"/>
                <a:cs typeface="Arial"/>
              </a:rPr>
              <a:t>parent</a:t>
            </a:r>
            <a:r>
              <a:rPr sz="1867" spc="-20" dirty="0">
                <a:solidFill>
                  <a:srgbClr val="595959"/>
                </a:solidFill>
                <a:latin typeface="Arial"/>
                <a:cs typeface="Arial"/>
              </a:rPr>
              <a:t> </a:t>
            </a:r>
            <a:r>
              <a:rPr sz="1600" b="1" spc="-13" dirty="0">
                <a:solidFill>
                  <a:srgbClr val="595959"/>
                </a:solidFill>
                <a:latin typeface="Courier New"/>
                <a:cs typeface="Courier New"/>
              </a:rPr>
              <a:t>4950521</a:t>
            </a:r>
            <a:r>
              <a:rPr sz="1867" spc="-13" dirty="0">
                <a:solidFill>
                  <a:srgbClr val="595959"/>
                </a:solidFill>
                <a:latin typeface="Arial"/>
                <a:cs typeface="Arial"/>
              </a:rPr>
              <a:t>.</a:t>
            </a:r>
            <a:endParaRPr sz="1867">
              <a:latin typeface="Arial"/>
              <a:cs typeface="Arial"/>
            </a:endParaRPr>
          </a:p>
          <a:p>
            <a:pPr>
              <a:spcBef>
                <a:spcPts val="40"/>
              </a:spcBef>
            </a:pPr>
            <a:endParaRPr sz="1933">
              <a:latin typeface="Times New Roman"/>
              <a:cs typeface="Times New Roman"/>
            </a:endParaRPr>
          </a:p>
          <a:p>
            <a:pPr marL="16933" marR="1527348">
              <a:lnSpc>
                <a:spcPts val="2200"/>
              </a:lnSpc>
            </a:pPr>
            <a:r>
              <a:rPr sz="1867" spc="-40" dirty="0">
                <a:solidFill>
                  <a:srgbClr val="595959"/>
                </a:solidFill>
                <a:latin typeface="Arial"/>
                <a:cs typeface="Arial"/>
              </a:rPr>
              <a:t>Moreover, </a:t>
            </a:r>
            <a:r>
              <a:rPr sz="1867" dirty="0">
                <a:solidFill>
                  <a:srgbClr val="595959"/>
                </a:solidFill>
                <a:latin typeface="Arial"/>
                <a:cs typeface="Arial"/>
              </a:rPr>
              <a:t>since </a:t>
            </a:r>
            <a:r>
              <a:rPr sz="1867" spc="-93" dirty="0">
                <a:solidFill>
                  <a:srgbClr val="595959"/>
                </a:solidFill>
                <a:latin typeface="Arial"/>
                <a:cs typeface="Arial"/>
              </a:rPr>
              <a:t>HEAD </a:t>
            </a:r>
            <a:r>
              <a:rPr sz="1867" spc="20" dirty="0">
                <a:solidFill>
                  <a:srgbClr val="595959"/>
                </a:solidFill>
                <a:latin typeface="Arial"/>
                <a:cs typeface="Arial"/>
              </a:rPr>
              <a:t>points </a:t>
            </a:r>
            <a:r>
              <a:rPr sz="1867" spc="47" dirty="0">
                <a:solidFill>
                  <a:srgbClr val="595959"/>
                </a:solidFill>
                <a:latin typeface="Arial"/>
                <a:cs typeface="Arial"/>
              </a:rPr>
              <a:t>to</a:t>
            </a:r>
            <a:r>
              <a:rPr sz="1867" spc="-213" dirty="0">
                <a:solidFill>
                  <a:srgbClr val="595959"/>
                </a:solidFill>
                <a:latin typeface="Arial"/>
                <a:cs typeface="Arial"/>
              </a:rPr>
              <a:t> </a:t>
            </a:r>
            <a:r>
              <a:rPr sz="1600" b="1" spc="-7" dirty="0">
                <a:solidFill>
                  <a:srgbClr val="595959"/>
                </a:solidFill>
                <a:latin typeface="Courier New"/>
                <a:cs typeface="Courier New"/>
              </a:rPr>
              <a:t>2e25043,  HEAD^ </a:t>
            </a:r>
            <a:r>
              <a:rPr sz="1867" spc="-13" dirty="0">
                <a:solidFill>
                  <a:srgbClr val="595959"/>
                </a:solidFill>
                <a:latin typeface="Arial"/>
                <a:cs typeface="Arial"/>
              </a:rPr>
              <a:t>and </a:t>
            </a:r>
            <a:r>
              <a:rPr sz="1600" b="1" spc="-7" dirty="0">
                <a:solidFill>
                  <a:srgbClr val="595959"/>
                </a:solidFill>
                <a:latin typeface="Courier New"/>
                <a:cs typeface="Courier New"/>
              </a:rPr>
              <a:t>2e25043^ </a:t>
            </a:r>
            <a:r>
              <a:rPr sz="1867" spc="-33" dirty="0">
                <a:solidFill>
                  <a:srgbClr val="595959"/>
                </a:solidFill>
                <a:latin typeface="Arial"/>
                <a:cs typeface="Arial"/>
              </a:rPr>
              <a:t>are</a:t>
            </a:r>
            <a:r>
              <a:rPr sz="1867" spc="-127" dirty="0">
                <a:solidFill>
                  <a:srgbClr val="595959"/>
                </a:solidFill>
                <a:latin typeface="Arial"/>
                <a:cs typeface="Arial"/>
              </a:rPr>
              <a:t> </a:t>
            </a:r>
            <a:r>
              <a:rPr sz="1867" spc="-13" dirty="0">
                <a:solidFill>
                  <a:srgbClr val="595959"/>
                </a:solidFill>
                <a:latin typeface="Arial"/>
                <a:cs typeface="Arial"/>
              </a:rPr>
              <a:t>equivalent.</a:t>
            </a:r>
            <a:endParaRPr sz="1867">
              <a:latin typeface="Arial"/>
              <a:cs typeface="Arial"/>
            </a:endParaRPr>
          </a:p>
        </p:txBody>
      </p:sp>
      <p:sp>
        <p:nvSpPr>
          <p:cNvPr id="5" name="object 4">
            <a:extLst>
              <a:ext uri="{FF2B5EF4-FFF2-40B4-BE49-F238E27FC236}">
                <a16:creationId xmlns:a16="http://schemas.microsoft.com/office/drawing/2014/main" id="{3DEC076D-4964-4E47-81E1-D75F65C73D3C}"/>
              </a:ext>
            </a:extLst>
          </p:cNvPr>
          <p:cNvSpPr txBox="1"/>
          <p:nvPr/>
        </p:nvSpPr>
        <p:spPr>
          <a:xfrm>
            <a:off x="5879967" y="4808280"/>
            <a:ext cx="5610013" cy="1459438"/>
          </a:xfrm>
          <a:prstGeom prst="rect">
            <a:avLst/>
          </a:prstGeom>
        </p:spPr>
        <p:txBody>
          <a:bodyPr vert="horz" wrap="square" lIns="0" tIns="30480" rIns="0" bIns="0" rtlCol="0">
            <a:spAutoFit/>
          </a:bodyPr>
          <a:lstStyle/>
          <a:p>
            <a:pPr marL="16933" marR="88898">
              <a:lnSpc>
                <a:spcPts val="2200"/>
              </a:lnSpc>
              <a:spcBef>
                <a:spcPts val="240"/>
              </a:spcBef>
            </a:pPr>
            <a:r>
              <a:rPr sz="1867" spc="-33" dirty="0">
                <a:solidFill>
                  <a:srgbClr val="595959"/>
                </a:solidFill>
                <a:latin typeface="Arial"/>
                <a:cs typeface="Arial"/>
              </a:rPr>
              <a:t>A</a:t>
            </a:r>
            <a:r>
              <a:rPr sz="1867" spc="-60" dirty="0">
                <a:solidFill>
                  <a:srgbClr val="595959"/>
                </a:solidFill>
                <a:latin typeface="Arial"/>
                <a:cs typeface="Arial"/>
              </a:rPr>
              <a:t> </a:t>
            </a:r>
            <a:r>
              <a:rPr sz="1867" spc="20" dirty="0">
                <a:solidFill>
                  <a:srgbClr val="595959"/>
                </a:solidFill>
                <a:latin typeface="Arial"/>
                <a:cs typeface="Arial"/>
              </a:rPr>
              <a:t>tilde</a:t>
            </a:r>
            <a:r>
              <a:rPr sz="1867" spc="-60" dirty="0">
                <a:solidFill>
                  <a:srgbClr val="595959"/>
                </a:solidFill>
                <a:latin typeface="Arial"/>
                <a:cs typeface="Arial"/>
              </a:rPr>
              <a:t> </a:t>
            </a:r>
            <a:r>
              <a:rPr sz="1867" spc="173" dirty="0">
                <a:solidFill>
                  <a:srgbClr val="595959"/>
                </a:solidFill>
                <a:latin typeface="Arial"/>
                <a:cs typeface="Arial"/>
              </a:rPr>
              <a:t>~</a:t>
            </a:r>
            <a:r>
              <a:rPr sz="1867" spc="-53" dirty="0">
                <a:solidFill>
                  <a:srgbClr val="595959"/>
                </a:solidFill>
                <a:latin typeface="Arial"/>
                <a:cs typeface="Arial"/>
              </a:rPr>
              <a:t> </a:t>
            </a:r>
            <a:r>
              <a:rPr sz="1867" spc="7" dirty="0">
                <a:solidFill>
                  <a:srgbClr val="595959"/>
                </a:solidFill>
                <a:latin typeface="Arial"/>
                <a:cs typeface="Arial"/>
              </a:rPr>
              <a:t>also</a:t>
            </a:r>
            <a:r>
              <a:rPr sz="1867" spc="-67" dirty="0">
                <a:solidFill>
                  <a:srgbClr val="595959"/>
                </a:solidFill>
                <a:latin typeface="Arial"/>
                <a:cs typeface="Arial"/>
              </a:rPr>
              <a:t> </a:t>
            </a:r>
            <a:r>
              <a:rPr sz="1867" dirty="0">
                <a:solidFill>
                  <a:srgbClr val="595959"/>
                </a:solidFill>
                <a:latin typeface="Arial"/>
                <a:cs typeface="Arial"/>
              </a:rPr>
              <a:t>refers</a:t>
            </a:r>
            <a:r>
              <a:rPr sz="1867" spc="-60"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47" dirty="0">
                <a:solidFill>
                  <a:srgbClr val="595959"/>
                </a:solidFill>
                <a:latin typeface="Arial"/>
                <a:cs typeface="Arial"/>
              </a:rPr>
              <a:t>ﬁrst</a:t>
            </a:r>
            <a:r>
              <a:rPr sz="1867" spc="-60" dirty="0">
                <a:solidFill>
                  <a:srgbClr val="595959"/>
                </a:solidFill>
                <a:latin typeface="Arial"/>
                <a:cs typeface="Arial"/>
              </a:rPr>
              <a:t> </a:t>
            </a:r>
            <a:r>
              <a:rPr sz="1867" spc="-27" dirty="0">
                <a:solidFill>
                  <a:srgbClr val="595959"/>
                </a:solidFill>
                <a:latin typeface="Arial"/>
                <a:cs typeface="Arial"/>
              </a:rPr>
              <a:t>parent,</a:t>
            </a:r>
            <a:r>
              <a:rPr sz="1867" spc="-67" dirty="0">
                <a:solidFill>
                  <a:srgbClr val="595959"/>
                </a:solidFill>
                <a:latin typeface="Arial"/>
                <a:cs typeface="Arial"/>
              </a:rPr>
              <a:t> </a:t>
            </a:r>
            <a:r>
              <a:rPr sz="1867" spc="20" dirty="0">
                <a:solidFill>
                  <a:srgbClr val="595959"/>
                </a:solidFill>
                <a:latin typeface="Arial"/>
                <a:cs typeface="Arial"/>
              </a:rPr>
              <a:t>so</a:t>
            </a:r>
            <a:r>
              <a:rPr sz="1867" spc="-53" dirty="0">
                <a:solidFill>
                  <a:srgbClr val="595959"/>
                </a:solidFill>
                <a:latin typeface="Arial"/>
                <a:cs typeface="Arial"/>
              </a:rPr>
              <a:t> </a:t>
            </a:r>
            <a:r>
              <a:rPr sz="1867" spc="-100" dirty="0">
                <a:solidFill>
                  <a:srgbClr val="595959"/>
                </a:solidFill>
                <a:latin typeface="Arial"/>
                <a:cs typeface="Arial"/>
              </a:rPr>
              <a:t>HEAD^</a:t>
            </a:r>
            <a:r>
              <a:rPr sz="1867" spc="-67" dirty="0">
                <a:solidFill>
                  <a:srgbClr val="595959"/>
                </a:solidFill>
                <a:latin typeface="Arial"/>
                <a:cs typeface="Arial"/>
              </a:rPr>
              <a:t> </a:t>
            </a:r>
            <a:r>
              <a:rPr sz="1867" spc="-13" dirty="0">
                <a:solidFill>
                  <a:srgbClr val="595959"/>
                </a:solidFill>
                <a:latin typeface="Arial"/>
                <a:cs typeface="Arial"/>
              </a:rPr>
              <a:t>and  </a:t>
            </a:r>
            <a:r>
              <a:rPr sz="1867" spc="-40" dirty="0">
                <a:solidFill>
                  <a:srgbClr val="595959"/>
                </a:solidFill>
                <a:latin typeface="Arial"/>
                <a:cs typeface="Arial"/>
              </a:rPr>
              <a:t>HEAD~ </a:t>
            </a:r>
            <a:r>
              <a:rPr sz="1867" spc="-33" dirty="0">
                <a:solidFill>
                  <a:srgbClr val="595959"/>
                </a:solidFill>
                <a:latin typeface="Arial"/>
                <a:cs typeface="Arial"/>
              </a:rPr>
              <a:t>are</a:t>
            </a:r>
            <a:r>
              <a:rPr sz="1867" spc="-100" dirty="0">
                <a:solidFill>
                  <a:srgbClr val="595959"/>
                </a:solidFill>
                <a:latin typeface="Arial"/>
                <a:cs typeface="Arial"/>
              </a:rPr>
              <a:t> </a:t>
            </a:r>
            <a:r>
              <a:rPr sz="1867" spc="-13" dirty="0">
                <a:solidFill>
                  <a:srgbClr val="595959"/>
                </a:solidFill>
                <a:latin typeface="Arial"/>
                <a:cs typeface="Arial"/>
              </a:rPr>
              <a:t>equivalent.</a:t>
            </a:r>
            <a:endParaRPr sz="1867" dirty="0">
              <a:latin typeface="Arial"/>
              <a:cs typeface="Arial"/>
            </a:endParaRPr>
          </a:p>
          <a:p>
            <a:pPr>
              <a:spcBef>
                <a:spcPts val="53"/>
              </a:spcBef>
            </a:pPr>
            <a:endParaRPr sz="1867" dirty="0">
              <a:latin typeface="Times New Roman"/>
              <a:cs typeface="Times New Roman"/>
            </a:endParaRPr>
          </a:p>
          <a:p>
            <a:pPr marL="16933" marR="6773">
              <a:lnSpc>
                <a:spcPts val="2200"/>
              </a:lnSpc>
            </a:pPr>
            <a:r>
              <a:rPr sz="1867" spc="-33" dirty="0">
                <a:solidFill>
                  <a:srgbClr val="595959"/>
                </a:solidFill>
                <a:latin typeface="Arial"/>
                <a:cs typeface="Arial"/>
              </a:rPr>
              <a:t>HEAD~2</a:t>
            </a:r>
            <a:r>
              <a:rPr sz="1867" spc="-67" dirty="0">
                <a:solidFill>
                  <a:srgbClr val="595959"/>
                </a:solidFill>
                <a:latin typeface="Arial"/>
                <a:cs typeface="Arial"/>
              </a:rPr>
              <a:t> </a:t>
            </a:r>
            <a:r>
              <a:rPr sz="1867" dirty="0">
                <a:solidFill>
                  <a:srgbClr val="595959"/>
                </a:solidFill>
                <a:latin typeface="Arial"/>
                <a:cs typeface="Arial"/>
              </a:rPr>
              <a:t>refers</a:t>
            </a:r>
            <a:r>
              <a:rPr sz="1867" spc="-60" dirty="0">
                <a:solidFill>
                  <a:srgbClr val="595959"/>
                </a:solidFill>
                <a:latin typeface="Arial"/>
                <a:cs typeface="Arial"/>
              </a:rPr>
              <a:t> </a:t>
            </a:r>
            <a:r>
              <a:rPr sz="1867" spc="47" dirty="0">
                <a:solidFill>
                  <a:srgbClr val="595959"/>
                </a:solidFill>
                <a:latin typeface="Arial"/>
                <a:cs typeface="Arial"/>
              </a:rPr>
              <a:t>to</a:t>
            </a:r>
            <a:r>
              <a:rPr sz="1867" spc="-53"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47" dirty="0">
                <a:solidFill>
                  <a:srgbClr val="595959"/>
                </a:solidFill>
                <a:latin typeface="Arial"/>
                <a:cs typeface="Arial"/>
              </a:rPr>
              <a:t>ﬁrst</a:t>
            </a:r>
            <a:r>
              <a:rPr sz="1867" spc="-60" dirty="0">
                <a:solidFill>
                  <a:srgbClr val="595959"/>
                </a:solidFill>
                <a:latin typeface="Arial"/>
                <a:cs typeface="Arial"/>
              </a:rPr>
              <a:t> </a:t>
            </a:r>
            <a:r>
              <a:rPr sz="1867" spc="-7" dirty="0">
                <a:solidFill>
                  <a:srgbClr val="595959"/>
                </a:solidFill>
                <a:latin typeface="Arial"/>
                <a:cs typeface="Arial"/>
              </a:rPr>
              <a:t>parent</a:t>
            </a:r>
            <a:r>
              <a:rPr sz="1867" spc="-60" dirty="0">
                <a:solidFill>
                  <a:srgbClr val="595959"/>
                </a:solidFill>
                <a:latin typeface="Arial"/>
                <a:cs typeface="Arial"/>
              </a:rPr>
              <a:t> </a:t>
            </a:r>
            <a:r>
              <a:rPr sz="1867" spc="73" dirty="0">
                <a:solidFill>
                  <a:srgbClr val="595959"/>
                </a:solidFill>
                <a:latin typeface="Arial"/>
                <a:cs typeface="Arial"/>
              </a:rPr>
              <a:t>of</a:t>
            </a:r>
            <a:r>
              <a:rPr sz="1867" spc="-60"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47" dirty="0">
                <a:solidFill>
                  <a:srgbClr val="595959"/>
                </a:solidFill>
                <a:latin typeface="Arial"/>
                <a:cs typeface="Arial"/>
              </a:rPr>
              <a:t>ﬁrst</a:t>
            </a:r>
            <a:r>
              <a:rPr sz="1867" spc="-60" dirty="0">
                <a:solidFill>
                  <a:srgbClr val="595959"/>
                </a:solidFill>
                <a:latin typeface="Arial"/>
                <a:cs typeface="Arial"/>
              </a:rPr>
              <a:t> </a:t>
            </a:r>
            <a:r>
              <a:rPr sz="1867" spc="-7" dirty="0">
                <a:solidFill>
                  <a:srgbClr val="595959"/>
                </a:solidFill>
                <a:latin typeface="Arial"/>
                <a:cs typeface="Arial"/>
              </a:rPr>
              <a:t>parent</a:t>
            </a:r>
            <a:r>
              <a:rPr sz="1867" spc="-60" dirty="0">
                <a:solidFill>
                  <a:srgbClr val="595959"/>
                </a:solidFill>
                <a:latin typeface="Arial"/>
                <a:cs typeface="Arial"/>
              </a:rPr>
              <a:t> </a:t>
            </a:r>
            <a:r>
              <a:rPr sz="1867" spc="67" dirty="0">
                <a:solidFill>
                  <a:srgbClr val="595959"/>
                </a:solidFill>
                <a:latin typeface="Arial"/>
                <a:cs typeface="Arial"/>
              </a:rPr>
              <a:t>of  </a:t>
            </a:r>
            <a:r>
              <a:rPr sz="1867" spc="-127" dirty="0">
                <a:solidFill>
                  <a:srgbClr val="595959"/>
                </a:solidFill>
                <a:latin typeface="Arial"/>
                <a:cs typeface="Arial"/>
              </a:rPr>
              <a:t>HEAD, </a:t>
            </a:r>
            <a:r>
              <a:rPr sz="1867" spc="-13" dirty="0">
                <a:solidFill>
                  <a:srgbClr val="595959"/>
                </a:solidFill>
                <a:latin typeface="Arial"/>
                <a:cs typeface="Arial"/>
              </a:rPr>
              <a:t>and </a:t>
            </a:r>
            <a:r>
              <a:rPr sz="1867" dirty="0">
                <a:solidFill>
                  <a:srgbClr val="595959"/>
                </a:solidFill>
                <a:latin typeface="Arial"/>
                <a:cs typeface="Arial"/>
              </a:rPr>
              <a:t>the same </a:t>
            </a:r>
            <a:r>
              <a:rPr sz="1867" spc="7" dirty="0">
                <a:solidFill>
                  <a:srgbClr val="595959"/>
                </a:solidFill>
                <a:latin typeface="Arial"/>
                <a:cs typeface="Arial"/>
              </a:rPr>
              <a:t>pattern </a:t>
            </a:r>
            <a:r>
              <a:rPr sz="1867" spc="-7" dirty="0">
                <a:solidFill>
                  <a:srgbClr val="595959"/>
                </a:solidFill>
                <a:latin typeface="Arial"/>
                <a:cs typeface="Arial"/>
              </a:rPr>
              <a:t>goes </a:t>
            </a:r>
            <a:r>
              <a:rPr sz="1867" spc="47" dirty="0">
                <a:solidFill>
                  <a:srgbClr val="595959"/>
                </a:solidFill>
                <a:latin typeface="Arial"/>
                <a:cs typeface="Arial"/>
              </a:rPr>
              <a:t>for</a:t>
            </a:r>
            <a:r>
              <a:rPr sz="1867" spc="-320" dirty="0">
                <a:solidFill>
                  <a:srgbClr val="595959"/>
                </a:solidFill>
                <a:latin typeface="Arial"/>
                <a:cs typeface="Arial"/>
              </a:rPr>
              <a:t> </a:t>
            </a:r>
            <a:r>
              <a:rPr sz="1867" spc="-33" dirty="0">
                <a:solidFill>
                  <a:srgbClr val="595959"/>
                </a:solidFill>
                <a:latin typeface="Arial"/>
                <a:cs typeface="Arial"/>
              </a:rPr>
              <a:t>HEAD~3 </a:t>
            </a:r>
            <a:r>
              <a:rPr sz="1867" spc="7" dirty="0">
                <a:solidFill>
                  <a:srgbClr val="595959"/>
                </a:solidFill>
                <a:latin typeface="Arial"/>
                <a:cs typeface="Arial"/>
              </a:rPr>
              <a:t>etc.</a:t>
            </a:r>
            <a:endParaRPr sz="1867" dirty="0">
              <a:latin typeface="Arial"/>
              <a:cs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159394"/>
            <a:ext cx="6518487" cy="1371315"/>
          </a:xfrm>
          <a:prstGeom prst="rect">
            <a:avLst/>
          </a:prstGeom>
        </p:spPr>
        <p:txBody>
          <a:bodyPr vert="horz" wrap="square" lIns="0" tIns="16933" rIns="0" bIns="0" rtlCol="0" anchor="ctr">
            <a:spAutoFit/>
          </a:bodyPr>
          <a:lstStyle/>
          <a:p>
            <a:pPr marL="16933">
              <a:lnSpc>
                <a:spcPct val="100000"/>
              </a:lnSpc>
              <a:spcBef>
                <a:spcPts val="133"/>
              </a:spcBef>
            </a:pPr>
            <a:r>
              <a:rPr spc="-47" dirty="0">
                <a:latin typeface="Arial"/>
                <a:cs typeface="Arial"/>
              </a:rPr>
              <a:t>Revision </a:t>
            </a:r>
            <a:r>
              <a:rPr spc="-13" dirty="0">
                <a:latin typeface="Arial"/>
                <a:cs typeface="Arial"/>
              </a:rPr>
              <a:t>Selection </a:t>
            </a:r>
            <a:r>
              <a:rPr spc="-187" dirty="0">
                <a:latin typeface="Arial"/>
                <a:cs typeface="Arial"/>
              </a:rPr>
              <a:t>- </a:t>
            </a:r>
            <a:r>
              <a:rPr spc="47" dirty="0">
                <a:latin typeface="Arial"/>
                <a:cs typeface="Arial"/>
              </a:rPr>
              <a:t>Commit</a:t>
            </a:r>
            <a:r>
              <a:rPr spc="-180" dirty="0">
                <a:latin typeface="Arial"/>
                <a:cs typeface="Arial"/>
              </a:rPr>
              <a:t> </a:t>
            </a:r>
            <a:r>
              <a:rPr spc="-80" dirty="0">
                <a:latin typeface="Arial"/>
                <a:cs typeface="Arial"/>
              </a:rPr>
              <a:t>Ranges</a:t>
            </a:r>
          </a:p>
        </p:txBody>
      </p:sp>
      <p:sp>
        <p:nvSpPr>
          <p:cNvPr id="3" name="object 3"/>
          <p:cNvSpPr txBox="1"/>
          <p:nvPr/>
        </p:nvSpPr>
        <p:spPr>
          <a:xfrm>
            <a:off x="512967" y="1738904"/>
            <a:ext cx="6329680" cy="3858984"/>
          </a:xfrm>
          <a:prstGeom prst="rect">
            <a:avLst/>
          </a:prstGeom>
        </p:spPr>
        <p:txBody>
          <a:bodyPr vert="horz" wrap="square" lIns="0" tIns="16933" rIns="0" bIns="0" rtlCol="0">
            <a:spAutoFit/>
          </a:bodyPr>
          <a:lstStyle/>
          <a:p>
            <a:pPr marL="16933">
              <a:spcBef>
                <a:spcPts val="133"/>
              </a:spcBef>
            </a:pPr>
            <a:r>
              <a:rPr sz="1600" b="1" spc="-7" dirty="0">
                <a:solidFill>
                  <a:srgbClr val="595959"/>
                </a:solidFill>
                <a:latin typeface="Courier New"/>
                <a:cs typeface="Courier New"/>
              </a:rPr>
              <a:t>git log</a:t>
            </a:r>
            <a:r>
              <a:rPr sz="1600" b="1" spc="-20" dirty="0">
                <a:solidFill>
                  <a:srgbClr val="595959"/>
                </a:solidFill>
                <a:latin typeface="Courier New"/>
                <a:cs typeface="Courier New"/>
              </a:rPr>
              <a:t> </a:t>
            </a:r>
            <a:r>
              <a:rPr sz="1600" b="1" spc="-7" dirty="0">
                <a:solidFill>
                  <a:srgbClr val="595959"/>
                </a:solidFill>
                <a:latin typeface="Courier New"/>
                <a:cs typeface="Courier New"/>
              </a:rPr>
              <a:t>master..experiment</a:t>
            </a:r>
            <a:endParaRPr sz="1600">
              <a:latin typeface="Courier New"/>
              <a:cs typeface="Courier New"/>
            </a:endParaRPr>
          </a:p>
          <a:p>
            <a:pPr>
              <a:spcBef>
                <a:spcPts val="13"/>
              </a:spcBef>
            </a:pPr>
            <a:endParaRPr sz="1733">
              <a:latin typeface="Times New Roman"/>
              <a:cs typeface="Times New Roman"/>
            </a:endParaRPr>
          </a:p>
          <a:p>
            <a:pPr marL="16933" marR="6773">
              <a:lnSpc>
                <a:spcPct val="116100"/>
              </a:lnSpc>
            </a:pPr>
            <a:r>
              <a:rPr sz="1867" spc="33" dirty="0">
                <a:solidFill>
                  <a:srgbClr val="595959"/>
                </a:solidFill>
                <a:latin typeface="Arial"/>
                <a:cs typeface="Arial"/>
              </a:rPr>
              <a:t>will</a:t>
            </a:r>
            <a:r>
              <a:rPr sz="1867" spc="-67" dirty="0">
                <a:solidFill>
                  <a:srgbClr val="595959"/>
                </a:solidFill>
                <a:latin typeface="Arial"/>
                <a:cs typeface="Arial"/>
              </a:rPr>
              <a:t> </a:t>
            </a:r>
            <a:r>
              <a:rPr sz="1867" spc="20" dirty="0">
                <a:solidFill>
                  <a:srgbClr val="595959"/>
                </a:solidFill>
                <a:latin typeface="Arial"/>
                <a:cs typeface="Arial"/>
              </a:rPr>
              <a:t>show</a:t>
            </a:r>
            <a:r>
              <a:rPr sz="1867" spc="-67" dirty="0">
                <a:solidFill>
                  <a:srgbClr val="595959"/>
                </a:solidFill>
                <a:latin typeface="Arial"/>
                <a:cs typeface="Arial"/>
              </a:rPr>
              <a:t> </a:t>
            </a:r>
            <a:r>
              <a:rPr sz="1867" spc="47" dirty="0">
                <a:solidFill>
                  <a:srgbClr val="595959"/>
                </a:solidFill>
                <a:latin typeface="Arial"/>
                <a:cs typeface="Arial"/>
              </a:rPr>
              <a:t>commits</a:t>
            </a:r>
            <a:r>
              <a:rPr sz="1867" spc="-67" dirty="0">
                <a:solidFill>
                  <a:srgbClr val="595959"/>
                </a:solidFill>
                <a:latin typeface="Arial"/>
                <a:cs typeface="Arial"/>
              </a:rPr>
              <a:t> </a:t>
            </a:r>
            <a:r>
              <a:rPr sz="1867" spc="7" dirty="0">
                <a:solidFill>
                  <a:srgbClr val="595959"/>
                </a:solidFill>
                <a:latin typeface="Arial"/>
                <a:cs typeface="Arial"/>
              </a:rPr>
              <a:t>in</a:t>
            </a:r>
            <a:r>
              <a:rPr sz="1867" spc="-67" dirty="0">
                <a:solidFill>
                  <a:srgbClr val="595959"/>
                </a:solidFill>
                <a:latin typeface="Arial"/>
                <a:cs typeface="Arial"/>
              </a:rPr>
              <a:t> </a:t>
            </a:r>
            <a:r>
              <a:rPr sz="1867" dirty="0">
                <a:solidFill>
                  <a:srgbClr val="595959"/>
                </a:solidFill>
                <a:latin typeface="Arial"/>
                <a:cs typeface="Arial"/>
              </a:rPr>
              <a:t>experiment</a:t>
            </a:r>
            <a:r>
              <a:rPr sz="1867" spc="-73" dirty="0">
                <a:solidFill>
                  <a:srgbClr val="595959"/>
                </a:solidFill>
                <a:latin typeface="Arial"/>
                <a:cs typeface="Arial"/>
              </a:rPr>
              <a:t> </a:t>
            </a:r>
            <a:r>
              <a:rPr sz="1867" spc="27" dirty="0">
                <a:solidFill>
                  <a:srgbClr val="595959"/>
                </a:solidFill>
                <a:latin typeface="Arial"/>
                <a:cs typeface="Arial"/>
              </a:rPr>
              <a:t>not</a:t>
            </a:r>
            <a:r>
              <a:rPr sz="1867" spc="-73" dirty="0">
                <a:solidFill>
                  <a:srgbClr val="595959"/>
                </a:solidFill>
                <a:latin typeface="Arial"/>
                <a:cs typeface="Arial"/>
              </a:rPr>
              <a:t> </a:t>
            </a:r>
            <a:r>
              <a:rPr sz="1867" spc="-13" dirty="0">
                <a:solidFill>
                  <a:srgbClr val="595959"/>
                </a:solidFill>
                <a:latin typeface="Arial"/>
                <a:cs typeface="Arial"/>
              </a:rPr>
              <a:t>reachable</a:t>
            </a:r>
            <a:r>
              <a:rPr sz="1867" spc="-67" dirty="0">
                <a:solidFill>
                  <a:srgbClr val="595959"/>
                </a:solidFill>
                <a:latin typeface="Arial"/>
                <a:cs typeface="Arial"/>
              </a:rPr>
              <a:t> </a:t>
            </a:r>
            <a:r>
              <a:rPr sz="1867" spc="53" dirty="0">
                <a:solidFill>
                  <a:srgbClr val="595959"/>
                </a:solidFill>
                <a:latin typeface="Arial"/>
                <a:cs typeface="Arial"/>
              </a:rPr>
              <a:t>from</a:t>
            </a:r>
            <a:r>
              <a:rPr sz="1867" spc="-67" dirty="0">
                <a:solidFill>
                  <a:srgbClr val="595959"/>
                </a:solidFill>
                <a:latin typeface="Arial"/>
                <a:cs typeface="Arial"/>
              </a:rPr>
              <a:t> </a:t>
            </a:r>
            <a:r>
              <a:rPr sz="1867" spc="13" dirty="0">
                <a:solidFill>
                  <a:srgbClr val="595959"/>
                </a:solidFill>
                <a:latin typeface="Arial"/>
                <a:cs typeface="Arial"/>
              </a:rPr>
              <a:t>master  </a:t>
            </a:r>
            <a:r>
              <a:rPr sz="1867" spc="20" dirty="0">
                <a:solidFill>
                  <a:srgbClr val="595959"/>
                </a:solidFill>
                <a:latin typeface="Arial"/>
                <a:cs typeface="Arial"/>
              </a:rPr>
              <a:t>so </a:t>
            </a:r>
            <a:r>
              <a:rPr sz="1867" dirty="0">
                <a:solidFill>
                  <a:srgbClr val="595959"/>
                </a:solidFill>
                <a:latin typeface="Arial"/>
                <a:cs typeface="Arial"/>
              </a:rPr>
              <a:t>the </a:t>
            </a:r>
            <a:r>
              <a:rPr sz="1867" spc="27" dirty="0">
                <a:solidFill>
                  <a:srgbClr val="595959"/>
                </a:solidFill>
                <a:latin typeface="Arial"/>
                <a:cs typeface="Arial"/>
              </a:rPr>
              <a:t>output </a:t>
            </a:r>
            <a:r>
              <a:rPr sz="1867" spc="33" dirty="0">
                <a:solidFill>
                  <a:srgbClr val="595959"/>
                </a:solidFill>
                <a:latin typeface="Arial"/>
                <a:cs typeface="Arial"/>
              </a:rPr>
              <a:t>will</a:t>
            </a:r>
            <a:r>
              <a:rPr sz="1867" spc="-293" dirty="0">
                <a:solidFill>
                  <a:srgbClr val="595959"/>
                </a:solidFill>
                <a:latin typeface="Arial"/>
                <a:cs typeface="Arial"/>
              </a:rPr>
              <a:t> </a:t>
            </a:r>
            <a:r>
              <a:rPr sz="1867" spc="-27" dirty="0">
                <a:solidFill>
                  <a:srgbClr val="595959"/>
                </a:solidFill>
                <a:latin typeface="Arial"/>
                <a:cs typeface="Arial"/>
              </a:rPr>
              <a:t>be</a:t>
            </a:r>
            <a:endParaRPr sz="1867">
              <a:latin typeface="Arial"/>
              <a:cs typeface="Arial"/>
            </a:endParaRPr>
          </a:p>
          <a:p>
            <a:pPr marL="16933" marR="6179666">
              <a:lnSpc>
                <a:spcPct val="114599"/>
              </a:lnSpc>
              <a:spcBef>
                <a:spcPts val="93"/>
              </a:spcBef>
            </a:pPr>
            <a:r>
              <a:rPr sz="1600" b="1" dirty="0">
                <a:solidFill>
                  <a:srgbClr val="595959"/>
                </a:solidFill>
                <a:latin typeface="Courier New"/>
                <a:cs typeface="Courier New"/>
              </a:rPr>
              <a:t>D  C</a:t>
            </a:r>
            <a:endParaRPr sz="1600">
              <a:latin typeface="Courier New"/>
              <a:cs typeface="Courier New"/>
            </a:endParaRPr>
          </a:p>
          <a:p>
            <a:pPr>
              <a:spcBef>
                <a:spcPts val="67"/>
              </a:spcBef>
            </a:pPr>
            <a:endParaRPr sz="2000">
              <a:latin typeface="Times New Roman"/>
              <a:cs typeface="Times New Roman"/>
            </a:endParaRPr>
          </a:p>
          <a:p>
            <a:pPr marL="16933"/>
            <a:r>
              <a:rPr sz="1867" spc="-93" dirty="0">
                <a:solidFill>
                  <a:srgbClr val="595959"/>
                </a:solidFill>
                <a:latin typeface="Arial"/>
                <a:cs typeface="Arial"/>
              </a:rPr>
              <a:t>On </a:t>
            </a:r>
            <a:r>
              <a:rPr sz="1867" dirty="0">
                <a:solidFill>
                  <a:srgbClr val="595959"/>
                </a:solidFill>
                <a:latin typeface="Arial"/>
                <a:cs typeface="Arial"/>
              </a:rPr>
              <a:t>the </a:t>
            </a:r>
            <a:r>
              <a:rPr sz="1867" spc="7" dirty="0">
                <a:solidFill>
                  <a:srgbClr val="595959"/>
                </a:solidFill>
                <a:latin typeface="Arial"/>
                <a:cs typeface="Arial"/>
              </a:rPr>
              <a:t>other</a:t>
            </a:r>
            <a:r>
              <a:rPr sz="1867" spc="-93" dirty="0">
                <a:solidFill>
                  <a:srgbClr val="595959"/>
                </a:solidFill>
                <a:latin typeface="Arial"/>
                <a:cs typeface="Arial"/>
              </a:rPr>
              <a:t> </a:t>
            </a:r>
            <a:r>
              <a:rPr sz="1867" spc="-47" dirty="0">
                <a:solidFill>
                  <a:srgbClr val="595959"/>
                </a:solidFill>
                <a:latin typeface="Arial"/>
                <a:cs typeface="Arial"/>
              </a:rPr>
              <a:t>hand,</a:t>
            </a:r>
            <a:endParaRPr sz="1867">
              <a:latin typeface="Arial"/>
              <a:cs typeface="Arial"/>
            </a:endParaRPr>
          </a:p>
          <a:p>
            <a:pPr marL="16933">
              <a:spcBef>
                <a:spcPts val="373"/>
              </a:spcBef>
            </a:pPr>
            <a:r>
              <a:rPr sz="1600" b="1" spc="-7" dirty="0">
                <a:solidFill>
                  <a:srgbClr val="595959"/>
                </a:solidFill>
                <a:latin typeface="Courier New"/>
                <a:cs typeface="Courier New"/>
              </a:rPr>
              <a:t>git log</a:t>
            </a:r>
            <a:r>
              <a:rPr sz="1600" b="1" spc="-20" dirty="0">
                <a:solidFill>
                  <a:srgbClr val="595959"/>
                </a:solidFill>
                <a:latin typeface="Courier New"/>
                <a:cs typeface="Courier New"/>
              </a:rPr>
              <a:t> </a:t>
            </a:r>
            <a:r>
              <a:rPr sz="1600" b="1" spc="-7" dirty="0">
                <a:solidFill>
                  <a:srgbClr val="595959"/>
                </a:solidFill>
                <a:latin typeface="Courier New"/>
                <a:cs typeface="Courier New"/>
              </a:rPr>
              <a:t>experiment..master</a:t>
            </a:r>
            <a:endParaRPr sz="1600">
              <a:latin typeface="Courier New"/>
              <a:cs typeface="Courier New"/>
            </a:endParaRPr>
          </a:p>
          <a:p>
            <a:pPr>
              <a:spcBef>
                <a:spcPts val="67"/>
              </a:spcBef>
            </a:pPr>
            <a:endParaRPr sz="2000">
              <a:latin typeface="Times New Roman"/>
              <a:cs typeface="Times New Roman"/>
            </a:endParaRPr>
          </a:p>
          <a:p>
            <a:pPr marL="16933"/>
            <a:r>
              <a:rPr sz="1867" spc="33" dirty="0">
                <a:solidFill>
                  <a:srgbClr val="595959"/>
                </a:solidFill>
                <a:latin typeface="Arial"/>
                <a:cs typeface="Arial"/>
              </a:rPr>
              <a:t>will</a:t>
            </a:r>
            <a:r>
              <a:rPr sz="1867" spc="-67" dirty="0">
                <a:solidFill>
                  <a:srgbClr val="595959"/>
                </a:solidFill>
                <a:latin typeface="Arial"/>
                <a:cs typeface="Arial"/>
              </a:rPr>
              <a:t> </a:t>
            </a:r>
            <a:r>
              <a:rPr sz="1867" spc="27" dirty="0">
                <a:solidFill>
                  <a:srgbClr val="595959"/>
                </a:solidFill>
                <a:latin typeface="Arial"/>
                <a:cs typeface="Arial"/>
              </a:rPr>
              <a:t>output</a:t>
            </a:r>
            <a:endParaRPr sz="1867">
              <a:latin typeface="Arial"/>
              <a:cs typeface="Arial"/>
            </a:endParaRPr>
          </a:p>
          <a:p>
            <a:pPr marL="16933" marR="6179666">
              <a:lnSpc>
                <a:spcPct val="114599"/>
              </a:lnSpc>
              <a:spcBef>
                <a:spcPts val="93"/>
              </a:spcBef>
            </a:pPr>
            <a:r>
              <a:rPr sz="1600" b="1" dirty="0">
                <a:solidFill>
                  <a:srgbClr val="595959"/>
                </a:solidFill>
                <a:latin typeface="Courier New"/>
                <a:cs typeface="Courier New"/>
              </a:rPr>
              <a:t>F  E</a:t>
            </a:r>
            <a:endParaRPr sz="1600">
              <a:latin typeface="Courier New"/>
              <a:cs typeface="Courier New"/>
            </a:endParaRPr>
          </a:p>
        </p:txBody>
      </p:sp>
      <p:sp>
        <p:nvSpPr>
          <p:cNvPr id="4" name="object 4"/>
          <p:cNvSpPr/>
          <p:nvPr/>
        </p:nvSpPr>
        <p:spPr>
          <a:xfrm>
            <a:off x="3720867" y="4601400"/>
            <a:ext cx="8055532" cy="1490265"/>
          </a:xfrm>
          <a:prstGeom prst="rect">
            <a:avLst/>
          </a:prstGeom>
          <a:blipFill>
            <a:blip r:embed="rId2" cstate="print"/>
            <a:stretch>
              <a:fillRect/>
            </a:stretch>
          </a:blipFill>
        </p:spPr>
        <p:txBody>
          <a:bodyPr wrap="square" lIns="0" tIns="0" rIns="0" bIns="0" rtlCol="0"/>
          <a:lstStyle/>
          <a:p>
            <a:endParaRPr sz="24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159394"/>
            <a:ext cx="3109807" cy="1371315"/>
          </a:xfrm>
          <a:prstGeom prst="rect">
            <a:avLst/>
          </a:prstGeom>
        </p:spPr>
        <p:txBody>
          <a:bodyPr vert="horz" wrap="square" lIns="0" tIns="16933" rIns="0" bIns="0" rtlCol="0" anchor="ctr">
            <a:spAutoFit/>
          </a:bodyPr>
          <a:lstStyle/>
          <a:p>
            <a:pPr marL="16933">
              <a:lnSpc>
                <a:spcPct val="100000"/>
              </a:lnSpc>
              <a:spcBef>
                <a:spcPts val="133"/>
              </a:spcBef>
            </a:pPr>
            <a:r>
              <a:rPr spc="-13" dirty="0">
                <a:latin typeface="Arial"/>
                <a:cs typeface="Arial"/>
              </a:rPr>
              <a:t>Rewriting</a:t>
            </a:r>
            <a:r>
              <a:rPr spc="-152" dirty="0">
                <a:latin typeface="Arial"/>
                <a:cs typeface="Arial"/>
              </a:rPr>
              <a:t> </a:t>
            </a:r>
            <a:r>
              <a:rPr spc="20" dirty="0">
                <a:latin typeface="Arial"/>
                <a:cs typeface="Arial"/>
              </a:rPr>
              <a:t>History</a:t>
            </a:r>
          </a:p>
        </p:txBody>
      </p:sp>
      <p:sp>
        <p:nvSpPr>
          <p:cNvPr id="3" name="object 3"/>
          <p:cNvSpPr txBox="1"/>
          <p:nvPr/>
        </p:nvSpPr>
        <p:spPr>
          <a:xfrm>
            <a:off x="512967" y="1737552"/>
            <a:ext cx="7759700" cy="2190578"/>
          </a:xfrm>
          <a:prstGeom prst="rect">
            <a:avLst/>
          </a:prstGeom>
        </p:spPr>
        <p:txBody>
          <a:bodyPr vert="horz" wrap="square" lIns="0" tIns="16933" rIns="0" bIns="0" rtlCol="0">
            <a:spAutoFit/>
          </a:bodyPr>
          <a:lstStyle/>
          <a:p>
            <a:pPr marL="16933">
              <a:spcBef>
                <a:spcPts val="133"/>
              </a:spcBef>
            </a:pPr>
            <a:r>
              <a:rPr sz="1867" spc="-13" dirty="0">
                <a:solidFill>
                  <a:srgbClr val="595959"/>
                </a:solidFill>
                <a:latin typeface="Arial"/>
                <a:cs typeface="Arial"/>
              </a:rPr>
              <a:t>In</a:t>
            </a:r>
            <a:r>
              <a:rPr sz="1867" spc="-67" dirty="0">
                <a:solidFill>
                  <a:srgbClr val="595959"/>
                </a:solidFill>
                <a:latin typeface="Arial"/>
                <a:cs typeface="Arial"/>
              </a:rPr>
              <a:t> </a:t>
            </a:r>
            <a:r>
              <a:rPr sz="1867" spc="-7" dirty="0">
                <a:solidFill>
                  <a:srgbClr val="595959"/>
                </a:solidFill>
                <a:latin typeface="Arial"/>
                <a:cs typeface="Arial"/>
              </a:rPr>
              <a:t>order</a:t>
            </a:r>
            <a:r>
              <a:rPr sz="1867" spc="-67" dirty="0">
                <a:solidFill>
                  <a:srgbClr val="595959"/>
                </a:solidFill>
                <a:latin typeface="Arial"/>
                <a:cs typeface="Arial"/>
              </a:rPr>
              <a:t> </a:t>
            </a:r>
            <a:r>
              <a:rPr sz="1867" spc="47" dirty="0">
                <a:solidFill>
                  <a:srgbClr val="595959"/>
                </a:solidFill>
                <a:latin typeface="Arial"/>
                <a:cs typeface="Arial"/>
              </a:rPr>
              <a:t>to</a:t>
            </a:r>
            <a:r>
              <a:rPr sz="1867" spc="-53" dirty="0">
                <a:solidFill>
                  <a:srgbClr val="595959"/>
                </a:solidFill>
                <a:latin typeface="Arial"/>
                <a:cs typeface="Arial"/>
              </a:rPr>
              <a:t> </a:t>
            </a:r>
            <a:r>
              <a:rPr sz="1867" spc="7" dirty="0">
                <a:solidFill>
                  <a:srgbClr val="595959"/>
                </a:solidFill>
                <a:latin typeface="Arial"/>
                <a:cs typeface="Arial"/>
              </a:rPr>
              <a:t>rewrite</a:t>
            </a:r>
            <a:r>
              <a:rPr sz="1867" spc="-67"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27" dirty="0">
                <a:solidFill>
                  <a:srgbClr val="595959"/>
                </a:solidFill>
                <a:latin typeface="Arial"/>
                <a:cs typeface="Arial"/>
              </a:rPr>
              <a:t>last</a:t>
            </a:r>
            <a:r>
              <a:rPr sz="1867" spc="-67" dirty="0">
                <a:solidFill>
                  <a:srgbClr val="595959"/>
                </a:solidFill>
                <a:latin typeface="Arial"/>
                <a:cs typeface="Arial"/>
              </a:rPr>
              <a:t> </a:t>
            </a:r>
            <a:r>
              <a:rPr sz="1867" spc="33" dirty="0">
                <a:solidFill>
                  <a:srgbClr val="595959"/>
                </a:solidFill>
                <a:latin typeface="Arial"/>
                <a:cs typeface="Arial"/>
              </a:rPr>
              <a:t>few</a:t>
            </a:r>
            <a:r>
              <a:rPr sz="1867" spc="-60" dirty="0">
                <a:solidFill>
                  <a:srgbClr val="595959"/>
                </a:solidFill>
                <a:latin typeface="Arial"/>
                <a:cs typeface="Arial"/>
              </a:rPr>
              <a:t> </a:t>
            </a:r>
            <a:r>
              <a:rPr sz="1867" spc="20" dirty="0">
                <a:solidFill>
                  <a:srgbClr val="595959"/>
                </a:solidFill>
                <a:latin typeface="Arial"/>
                <a:cs typeface="Arial"/>
              </a:rPr>
              <a:t>commits,</a:t>
            </a:r>
            <a:r>
              <a:rPr sz="1867" spc="-60" dirty="0">
                <a:solidFill>
                  <a:srgbClr val="595959"/>
                </a:solidFill>
                <a:latin typeface="Arial"/>
                <a:cs typeface="Arial"/>
              </a:rPr>
              <a:t> </a:t>
            </a:r>
            <a:r>
              <a:rPr sz="1867" spc="-20" dirty="0">
                <a:solidFill>
                  <a:srgbClr val="595959"/>
                </a:solidFill>
                <a:latin typeface="Arial"/>
                <a:cs typeface="Arial"/>
              </a:rPr>
              <a:t>use</a:t>
            </a:r>
            <a:r>
              <a:rPr sz="1867" spc="-53"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40" dirty="0">
                <a:solidFill>
                  <a:srgbClr val="595959"/>
                </a:solidFill>
                <a:latin typeface="Arial"/>
                <a:cs typeface="Arial"/>
              </a:rPr>
              <a:t>git</a:t>
            </a:r>
            <a:r>
              <a:rPr sz="1867" spc="-53" dirty="0">
                <a:solidFill>
                  <a:srgbClr val="595959"/>
                </a:solidFill>
                <a:latin typeface="Arial"/>
                <a:cs typeface="Arial"/>
              </a:rPr>
              <a:t> </a:t>
            </a:r>
            <a:r>
              <a:rPr sz="1867" dirty="0">
                <a:solidFill>
                  <a:srgbClr val="595959"/>
                </a:solidFill>
                <a:latin typeface="Arial"/>
                <a:cs typeface="Arial"/>
              </a:rPr>
              <a:t>interactive</a:t>
            </a:r>
            <a:r>
              <a:rPr sz="1867" spc="-67" dirty="0">
                <a:solidFill>
                  <a:srgbClr val="595959"/>
                </a:solidFill>
                <a:latin typeface="Arial"/>
                <a:cs typeface="Arial"/>
              </a:rPr>
              <a:t> </a:t>
            </a:r>
            <a:r>
              <a:rPr sz="1867" spc="-40" dirty="0">
                <a:solidFill>
                  <a:srgbClr val="595959"/>
                </a:solidFill>
                <a:latin typeface="Arial"/>
                <a:cs typeface="Arial"/>
              </a:rPr>
              <a:t>rebase,</a:t>
            </a:r>
            <a:r>
              <a:rPr sz="1867" spc="-60" dirty="0">
                <a:solidFill>
                  <a:srgbClr val="595959"/>
                </a:solidFill>
                <a:latin typeface="Arial"/>
                <a:cs typeface="Arial"/>
              </a:rPr>
              <a:t> </a:t>
            </a:r>
            <a:r>
              <a:rPr sz="1867" spc="-33" dirty="0">
                <a:solidFill>
                  <a:srgbClr val="595959"/>
                </a:solidFill>
                <a:latin typeface="Arial"/>
                <a:cs typeface="Arial"/>
              </a:rPr>
              <a:t>e.g.</a:t>
            </a:r>
            <a:endParaRPr sz="1867">
              <a:latin typeface="Arial"/>
              <a:cs typeface="Arial"/>
            </a:endParaRPr>
          </a:p>
          <a:p>
            <a:pPr marL="16933">
              <a:spcBef>
                <a:spcPts val="1667"/>
              </a:spcBef>
            </a:pPr>
            <a:r>
              <a:rPr sz="1600" b="1" spc="-7" dirty="0">
                <a:solidFill>
                  <a:srgbClr val="595959"/>
                </a:solidFill>
                <a:latin typeface="Courier New"/>
                <a:cs typeface="Courier New"/>
              </a:rPr>
              <a:t>git rebase -i</a:t>
            </a:r>
            <a:r>
              <a:rPr sz="1600" b="1" spc="-20" dirty="0">
                <a:solidFill>
                  <a:srgbClr val="595959"/>
                </a:solidFill>
                <a:latin typeface="Courier New"/>
                <a:cs typeface="Courier New"/>
              </a:rPr>
              <a:t> </a:t>
            </a:r>
            <a:r>
              <a:rPr sz="1600" b="1" spc="-7" dirty="0">
                <a:solidFill>
                  <a:srgbClr val="595959"/>
                </a:solidFill>
                <a:latin typeface="Courier New"/>
                <a:cs typeface="Courier New"/>
              </a:rPr>
              <a:t>HEAD~3</a:t>
            </a:r>
            <a:endParaRPr sz="1600">
              <a:latin typeface="Courier New"/>
              <a:cs typeface="Courier New"/>
            </a:endParaRPr>
          </a:p>
          <a:p>
            <a:pPr marL="16933">
              <a:spcBef>
                <a:spcPts val="1573"/>
              </a:spcBef>
            </a:pPr>
            <a:r>
              <a:rPr sz="1867" spc="33" dirty="0">
                <a:solidFill>
                  <a:srgbClr val="595959"/>
                </a:solidFill>
                <a:latin typeface="Arial"/>
                <a:cs typeface="Arial"/>
              </a:rPr>
              <a:t>will</a:t>
            </a:r>
            <a:r>
              <a:rPr sz="1867" spc="-60" dirty="0">
                <a:solidFill>
                  <a:srgbClr val="595959"/>
                </a:solidFill>
                <a:latin typeface="Arial"/>
                <a:cs typeface="Arial"/>
              </a:rPr>
              <a:t> </a:t>
            </a:r>
            <a:r>
              <a:rPr sz="1867" spc="-20" dirty="0">
                <a:solidFill>
                  <a:srgbClr val="595959"/>
                </a:solidFill>
                <a:latin typeface="Arial"/>
                <a:cs typeface="Arial"/>
              </a:rPr>
              <a:t>rebase</a:t>
            </a:r>
            <a:r>
              <a:rPr sz="1867" spc="-67"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27" dirty="0">
                <a:solidFill>
                  <a:srgbClr val="595959"/>
                </a:solidFill>
                <a:latin typeface="Arial"/>
                <a:cs typeface="Arial"/>
              </a:rPr>
              <a:t>last</a:t>
            </a:r>
            <a:r>
              <a:rPr sz="1867" spc="-67" dirty="0">
                <a:solidFill>
                  <a:srgbClr val="595959"/>
                </a:solidFill>
                <a:latin typeface="Arial"/>
                <a:cs typeface="Arial"/>
              </a:rPr>
              <a:t> </a:t>
            </a:r>
            <a:r>
              <a:rPr sz="1867" spc="7" dirty="0">
                <a:solidFill>
                  <a:srgbClr val="595959"/>
                </a:solidFill>
                <a:latin typeface="Arial"/>
                <a:cs typeface="Arial"/>
              </a:rPr>
              <a:t>3</a:t>
            </a:r>
            <a:r>
              <a:rPr sz="1867" spc="-60" dirty="0">
                <a:solidFill>
                  <a:srgbClr val="595959"/>
                </a:solidFill>
                <a:latin typeface="Arial"/>
                <a:cs typeface="Arial"/>
              </a:rPr>
              <a:t> </a:t>
            </a:r>
            <a:r>
              <a:rPr sz="1867" spc="47" dirty="0">
                <a:solidFill>
                  <a:srgbClr val="595959"/>
                </a:solidFill>
                <a:latin typeface="Arial"/>
                <a:cs typeface="Arial"/>
              </a:rPr>
              <a:t>commits</a:t>
            </a:r>
            <a:r>
              <a:rPr sz="1867" spc="-60" dirty="0">
                <a:solidFill>
                  <a:srgbClr val="595959"/>
                </a:solidFill>
                <a:latin typeface="Arial"/>
                <a:cs typeface="Arial"/>
              </a:rPr>
              <a:t> </a:t>
            </a:r>
            <a:r>
              <a:rPr sz="1867" spc="20" dirty="0">
                <a:solidFill>
                  <a:srgbClr val="595959"/>
                </a:solidFill>
                <a:latin typeface="Arial"/>
                <a:cs typeface="Arial"/>
              </a:rPr>
              <a:t>onto</a:t>
            </a:r>
            <a:r>
              <a:rPr sz="1867" spc="-53"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20" dirty="0">
                <a:solidFill>
                  <a:srgbClr val="595959"/>
                </a:solidFill>
                <a:latin typeface="Arial"/>
                <a:cs typeface="Arial"/>
              </a:rPr>
              <a:t>4th</a:t>
            </a:r>
            <a:r>
              <a:rPr sz="1867" spc="-60" dirty="0">
                <a:solidFill>
                  <a:srgbClr val="595959"/>
                </a:solidFill>
                <a:latin typeface="Arial"/>
                <a:cs typeface="Arial"/>
              </a:rPr>
              <a:t> </a:t>
            </a:r>
            <a:r>
              <a:rPr sz="1867" spc="13" dirty="0">
                <a:solidFill>
                  <a:srgbClr val="595959"/>
                </a:solidFill>
                <a:latin typeface="Arial"/>
                <a:cs typeface="Arial"/>
              </a:rPr>
              <a:t>oldest</a:t>
            </a:r>
            <a:r>
              <a:rPr sz="1867" spc="-60" dirty="0">
                <a:solidFill>
                  <a:srgbClr val="595959"/>
                </a:solidFill>
                <a:latin typeface="Arial"/>
                <a:cs typeface="Arial"/>
              </a:rPr>
              <a:t> </a:t>
            </a:r>
            <a:r>
              <a:rPr sz="1867" spc="40" dirty="0">
                <a:solidFill>
                  <a:srgbClr val="595959"/>
                </a:solidFill>
                <a:latin typeface="Arial"/>
                <a:cs typeface="Arial"/>
              </a:rPr>
              <a:t>commit.</a:t>
            </a:r>
            <a:endParaRPr sz="1867">
              <a:latin typeface="Arial"/>
              <a:cs typeface="Arial"/>
            </a:endParaRPr>
          </a:p>
          <a:p>
            <a:pPr marL="16933" marR="294631">
              <a:lnSpc>
                <a:spcPct val="174100"/>
              </a:lnSpc>
            </a:pPr>
            <a:r>
              <a:rPr sz="1867" spc="-60" dirty="0">
                <a:solidFill>
                  <a:srgbClr val="595959"/>
                </a:solidFill>
                <a:latin typeface="Arial"/>
                <a:cs typeface="Arial"/>
              </a:rPr>
              <a:t>You </a:t>
            </a:r>
            <a:r>
              <a:rPr sz="1867" spc="33" dirty="0">
                <a:solidFill>
                  <a:srgbClr val="595959"/>
                </a:solidFill>
                <a:latin typeface="Arial"/>
                <a:cs typeface="Arial"/>
              </a:rPr>
              <a:t>will </a:t>
            </a:r>
            <a:r>
              <a:rPr sz="1867" spc="-33" dirty="0">
                <a:solidFill>
                  <a:srgbClr val="595959"/>
                </a:solidFill>
                <a:latin typeface="Arial"/>
                <a:cs typeface="Arial"/>
              </a:rPr>
              <a:t>see </a:t>
            </a:r>
            <a:r>
              <a:rPr sz="1867" spc="-20" dirty="0">
                <a:solidFill>
                  <a:srgbClr val="595959"/>
                </a:solidFill>
                <a:latin typeface="Arial"/>
                <a:cs typeface="Arial"/>
              </a:rPr>
              <a:t>an </a:t>
            </a:r>
            <a:r>
              <a:rPr sz="1867" spc="13" dirty="0">
                <a:solidFill>
                  <a:srgbClr val="595959"/>
                </a:solidFill>
                <a:latin typeface="Arial"/>
                <a:cs typeface="Arial"/>
              </a:rPr>
              <a:t>editor </a:t>
            </a:r>
            <a:r>
              <a:rPr sz="1867" spc="-13" dirty="0">
                <a:solidFill>
                  <a:srgbClr val="595959"/>
                </a:solidFill>
                <a:latin typeface="Arial"/>
                <a:cs typeface="Arial"/>
              </a:rPr>
              <a:t>open </a:t>
            </a:r>
            <a:r>
              <a:rPr sz="1867" spc="-7" dirty="0">
                <a:solidFill>
                  <a:srgbClr val="595959"/>
                </a:solidFill>
                <a:latin typeface="Arial"/>
                <a:cs typeface="Arial"/>
              </a:rPr>
              <a:t>up </a:t>
            </a:r>
            <a:r>
              <a:rPr sz="1867" spc="33" dirty="0">
                <a:solidFill>
                  <a:srgbClr val="595959"/>
                </a:solidFill>
                <a:latin typeface="Arial"/>
                <a:cs typeface="Arial"/>
              </a:rPr>
              <a:t>with </a:t>
            </a:r>
            <a:r>
              <a:rPr sz="1867" spc="20" dirty="0">
                <a:solidFill>
                  <a:srgbClr val="595959"/>
                </a:solidFill>
                <a:latin typeface="Arial"/>
                <a:cs typeface="Arial"/>
              </a:rPr>
              <a:t>texts </a:t>
            </a:r>
            <a:r>
              <a:rPr sz="1867" dirty="0">
                <a:solidFill>
                  <a:srgbClr val="595959"/>
                </a:solidFill>
                <a:latin typeface="Arial"/>
                <a:cs typeface="Arial"/>
              </a:rPr>
              <a:t>like the </a:t>
            </a:r>
            <a:r>
              <a:rPr sz="1867" spc="-7" dirty="0">
                <a:solidFill>
                  <a:srgbClr val="595959"/>
                </a:solidFill>
                <a:latin typeface="Arial"/>
                <a:cs typeface="Arial"/>
              </a:rPr>
              <a:t>ones </a:t>
            </a:r>
            <a:r>
              <a:rPr sz="1867" spc="7" dirty="0">
                <a:solidFill>
                  <a:srgbClr val="595959"/>
                </a:solidFill>
                <a:latin typeface="Arial"/>
                <a:cs typeface="Arial"/>
              </a:rPr>
              <a:t>in </a:t>
            </a:r>
            <a:r>
              <a:rPr sz="1867" dirty="0">
                <a:solidFill>
                  <a:srgbClr val="595959"/>
                </a:solidFill>
                <a:latin typeface="Arial"/>
                <a:cs typeface="Arial"/>
              </a:rPr>
              <a:t>the next slide.  </a:t>
            </a:r>
            <a:r>
              <a:rPr sz="1867" spc="-33" dirty="0">
                <a:solidFill>
                  <a:srgbClr val="595959"/>
                </a:solidFill>
                <a:latin typeface="Arial"/>
                <a:cs typeface="Arial"/>
              </a:rPr>
              <a:t>Beware</a:t>
            </a:r>
            <a:r>
              <a:rPr sz="1867" spc="-67"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47" dirty="0">
                <a:solidFill>
                  <a:srgbClr val="595959"/>
                </a:solidFill>
                <a:latin typeface="Arial"/>
                <a:cs typeface="Arial"/>
              </a:rPr>
              <a:t>commits</a:t>
            </a:r>
            <a:r>
              <a:rPr sz="1867" spc="-53" dirty="0">
                <a:solidFill>
                  <a:srgbClr val="595959"/>
                </a:solidFill>
                <a:latin typeface="Arial"/>
                <a:cs typeface="Arial"/>
              </a:rPr>
              <a:t> </a:t>
            </a:r>
            <a:r>
              <a:rPr sz="1867" spc="-33" dirty="0">
                <a:solidFill>
                  <a:srgbClr val="595959"/>
                </a:solidFill>
                <a:latin typeface="Arial"/>
                <a:cs typeface="Arial"/>
              </a:rPr>
              <a:t>are</a:t>
            </a:r>
            <a:r>
              <a:rPr sz="1867" spc="-60" dirty="0">
                <a:solidFill>
                  <a:srgbClr val="595959"/>
                </a:solidFill>
                <a:latin typeface="Arial"/>
                <a:cs typeface="Arial"/>
              </a:rPr>
              <a:t> </a:t>
            </a:r>
            <a:r>
              <a:rPr sz="1867" spc="20" dirty="0">
                <a:solidFill>
                  <a:srgbClr val="595959"/>
                </a:solidFill>
                <a:latin typeface="Arial"/>
                <a:cs typeface="Arial"/>
              </a:rPr>
              <a:t>listed</a:t>
            </a:r>
            <a:r>
              <a:rPr sz="1867" spc="-60" dirty="0">
                <a:solidFill>
                  <a:srgbClr val="595959"/>
                </a:solidFill>
                <a:latin typeface="Arial"/>
                <a:cs typeface="Arial"/>
              </a:rPr>
              <a:t> </a:t>
            </a:r>
            <a:r>
              <a:rPr sz="1867" spc="7" dirty="0">
                <a:solidFill>
                  <a:srgbClr val="595959"/>
                </a:solidFill>
                <a:latin typeface="Arial"/>
                <a:cs typeface="Arial"/>
              </a:rPr>
              <a:t>in</a:t>
            </a:r>
            <a:r>
              <a:rPr sz="1867" spc="-60"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33" dirty="0">
                <a:solidFill>
                  <a:srgbClr val="595959"/>
                </a:solidFill>
                <a:latin typeface="Arial"/>
                <a:cs typeface="Arial"/>
              </a:rPr>
              <a:t>reverse</a:t>
            </a:r>
            <a:r>
              <a:rPr sz="1867" spc="-60" dirty="0">
                <a:solidFill>
                  <a:srgbClr val="595959"/>
                </a:solidFill>
                <a:latin typeface="Arial"/>
                <a:cs typeface="Arial"/>
              </a:rPr>
              <a:t> </a:t>
            </a:r>
            <a:r>
              <a:rPr sz="1867" spc="-7" dirty="0">
                <a:solidFill>
                  <a:srgbClr val="595959"/>
                </a:solidFill>
                <a:latin typeface="Arial"/>
                <a:cs typeface="Arial"/>
              </a:rPr>
              <a:t>order</a:t>
            </a:r>
            <a:r>
              <a:rPr sz="1867" spc="-60" dirty="0">
                <a:solidFill>
                  <a:srgbClr val="595959"/>
                </a:solidFill>
                <a:latin typeface="Arial"/>
                <a:cs typeface="Arial"/>
              </a:rPr>
              <a:t> </a:t>
            </a:r>
            <a:r>
              <a:rPr sz="1867" spc="47" dirty="0">
                <a:solidFill>
                  <a:srgbClr val="595959"/>
                </a:solidFill>
                <a:latin typeface="Arial"/>
                <a:cs typeface="Arial"/>
              </a:rPr>
              <a:t>to</a:t>
            </a:r>
            <a:r>
              <a:rPr sz="1867" spc="-53" dirty="0">
                <a:solidFill>
                  <a:srgbClr val="595959"/>
                </a:solidFill>
                <a:latin typeface="Arial"/>
                <a:cs typeface="Arial"/>
              </a:rPr>
              <a:t> </a:t>
            </a:r>
            <a:r>
              <a:rPr sz="1867" spc="27" dirty="0">
                <a:solidFill>
                  <a:srgbClr val="595959"/>
                </a:solidFill>
                <a:latin typeface="Arial"/>
                <a:cs typeface="Arial"/>
              </a:rPr>
              <a:t>that</a:t>
            </a:r>
            <a:r>
              <a:rPr sz="1867" spc="-53" dirty="0">
                <a:solidFill>
                  <a:srgbClr val="595959"/>
                </a:solidFill>
                <a:latin typeface="Arial"/>
                <a:cs typeface="Arial"/>
              </a:rPr>
              <a:t> </a:t>
            </a:r>
            <a:r>
              <a:rPr sz="1867" spc="73" dirty="0">
                <a:solidFill>
                  <a:srgbClr val="595959"/>
                </a:solidFill>
                <a:latin typeface="Arial"/>
                <a:cs typeface="Arial"/>
              </a:rPr>
              <a:t>of</a:t>
            </a:r>
            <a:r>
              <a:rPr sz="1867" spc="-53" dirty="0">
                <a:solidFill>
                  <a:srgbClr val="595959"/>
                </a:solidFill>
                <a:latin typeface="Arial"/>
                <a:cs typeface="Arial"/>
              </a:rPr>
              <a:t> </a:t>
            </a:r>
            <a:r>
              <a:rPr sz="1867" spc="40" dirty="0">
                <a:solidFill>
                  <a:srgbClr val="595959"/>
                </a:solidFill>
                <a:latin typeface="Arial"/>
                <a:cs typeface="Arial"/>
              </a:rPr>
              <a:t>git</a:t>
            </a:r>
            <a:r>
              <a:rPr sz="1867" spc="-60" dirty="0">
                <a:solidFill>
                  <a:srgbClr val="595959"/>
                </a:solidFill>
                <a:latin typeface="Arial"/>
                <a:cs typeface="Arial"/>
              </a:rPr>
              <a:t> </a:t>
            </a:r>
            <a:r>
              <a:rPr sz="1867" dirty="0">
                <a:solidFill>
                  <a:srgbClr val="595959"/>
                </a:solidFill>
                <a:latin typeface="Arial"/>
                <a:cs typeface="Arial"/>
              </a:rPr>
              <a:t>log.</a:t>
            </a:r>
            <a:endParaRPr sz="1867">
              <a:latin typeface="Arial"/>
              <a:cs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0567" y="437393"/>
            <a:ext cx="7653020" cy="4188368"/>
          </a:xfrm>
          <a:prstGeom prst="rect">
            <a:avLst/>
          </a:prstGeom>
        </p:spPr>
        <p:txBody>
          <a:bodyPr vert="horz" wrap="square" lIns="0" tIns="42333" rIns="0" bIns="0" rtlCol="0">
            <a:spAutoFit/>
          </a:bodyPr>
          <a:lstStyle/>
          <a:p>
            <a:pPr marL="16933">
              <a:spcBef>
                <a:spcPts val="333"/>
              </a:spcBef>
            </a:pPr>
            <a:r>
              <a:rPr sz="1333" spc="-7" dirty="0">
                <a:solidFill>
                  <a:srgbClr val="595959"/>
                </a:solidFill>
                <a:latin typeface="Courier New"/>
                <a:cs typeface="Courier New"/>
              </a:rPr>
              <a:t>pick f7f3f6d changed my name </a:t>
            </a:r>
            <a:r>
              <a:rPr sz="1333" dirty="0">
                <a:solidFill>
                  <a:srgbClr val="595959"/>
                </a:solidFill>
                <a:latin typeface="Courier New"/>
                <a:cs typeface="Courier New"/>
              </a:rPr>
              <a:t>a</a:t>
            </a:r>
            <a:r>
              <a:rPr sz="1333" spc="-20" dirty="0">
                <a:solidFill>
                  <a:srgbClr val="595959"/>
                </a:solidFill>
                <a:latin typeface="Courier New"/>
                <a:cs typeface="Courier New"/>
              </a:rPr>
              <a:t> </a:t>
            </a:r>
            <a:r>
              <a:rPr sz="1333" spc="-7" dirty="0">
                <a:solidFill>
                  <a:srgbClr val="595959"/>
                </a:solidFill>
                <a:latin typeface="Courier New"/>
                <a:cs typeface="Courier New"/>
              </a:rPr>
              <a:t>bit</a:t>
            </a:r>
            <a:endParaRPr sz="1333">
              <a:latin typeface="Courier New"/>
              <a:cs typeface="Courier New"/>
            </a:endParaRPr>
          </a:p>
          <a:p>
            <a:pPr marL="16933" marR="2140320">
              <a:lnSpc>
                <a:spcPct val="112500"/>
              </a:lnSpc>
            </a:pPr>
            <a:r>
              <a:rPr sz="1333" spc="-7" dirty="0">
                <a:solidFill>
                  <a:srgbClr val="595959"/>
                </a:solidFill>
                <a:latin typeface="Courier New"/>
                <a:cs typeface="Courier New"/>
              </a:rPr>
              <a:t>pick 310154e updated README formatting and added blame  pick a5f4a0d added</a:t>
            </a:r>
            <a:r>
              <a:rPr sz="1333" spc="-20" dirty="0">
                <a:solidFill>
                  <a:srgbClr val="595959"/>
                </a:solidFill>
                <a:latin typeface="Courier New"/>
                <a:cs typeface="Courier New"/>
              </a:rPr>
              <a:t> </a:t>
            </a:r>
            <a:r>
              <a:rPr sz="1333" spc="-7" dirty="0">
                <a:solidFill>
                  <a:srgbClr val="595959"/>
                </a:solidFill>
                <a:latin typeface="Courier New"/>
                <a:cs typeface="Courier New"/>
              </a:rPr>
              <a:t>cat-file</a:t>
            </a:r>
            <a:endParaRPr sz="1333">
              <a:latin typeface="Courier New"/>
              <a:cs typeface="Courier New"/>
            </a:endParaRPr>
          </a:p>
          <a:p>
            <a:pPr>
              <a:spcBef>
                <a:spcPts val="33"/>
              </a:spcBef>
            </a:pPr>
            <a:endParaRPr sz="1533">
              <a:latin typeface="Times New Roman"/>
              <a:cs typeface="Times New Roman"/>
            </a:endParaRPr>
          </a:p>
          <a:p>
            <a:pPr marL="16933" marR="3764186">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Rebase 710f0f8..a5f4a0d onto 710f0f8  </a:t>
            </a:r>
            <a:r>
              <a:rPr sz="1333"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a:t>
            </a:r>
            <a:r>
              <a:rPr sz="1333" spc="-13" dirty="0">
                <a:solidFill>
                  <a:srgbClr val="595959"/>
                </a:solidFill>
                <a:latin typeface="Courier New"/>
                <a:cs typeface="Courier New"/>
              </a:rPr>
              <a:t> </a:t>
            </a:r>
            <a:r>
              <a:rPr sz="1333" spc="-7" dirty="0">
                <a:solidFill>
                  <a:srgbClr val="595959"/>
                </a:solidFill>
                <a:latin typeface="Courier New"/>
                <a:cs typeface="Courier New"/>
              </a:rPr>
              <a:t>Commands:</a:t>
            </a:r>
            <a:endParaRPr sz="1333">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p, pick &lt;commit&gt; </a:t>
            </a:r>
            <a:r>
              <a:rPr sz="1333" dirty="0">
                <a:solidFill>
                  <a:srgbClr val="595959"/>
                </a:solidFill>
                <a:latin typeface="Courier New"/>
                <a:cs typeface="Courier New"/>
              </a:rPr>
              <a:t>= </a:t>
            </a:r>
            <a:r>
              <a:rPr sz="1333" spc="-7" dirty="0">
                <a:solidFill>
                  <a:srgbClr val="595959"/>
                </a:solidFill>
                <a:latin typeface="Courier New"/>
                <a:cs typeface="Courier New"/>
              </a:rPr>
              <a:t>use</a:t>
            </a:r>
            <a:r>
              <a:rPr sz="1333" spc="-33" dirty="0">
                <a:solidFill>
                  <a:srgbClr val="595959"/>
                </a:solidFill>
                <a:latin typeface="Courier New"/>
                <a:cs typeface="Courier New"/>
              </a:rPr>
              <a:t> </a:t>
            </a:r>
            <a:r>
              <a:rPr sz="1333" spc="-7" dirty="0">
                <a:solidFill>
                  <a:srgbClr val="595959"/>
                </a:solidFill>
                <a:latin typeface="Courier New"/>
                <a:cs typeface="Courier New"/>
              </a:rPr>
              <a:t>commit</a:t>
            </a:r>
            <a:endParaRPr sz="1333">
              <a:latin typeface="Courier New"/>
              <a:cs typeface="Courier New"/>
            </a:endParaRPr>
          </a:p>
          <a:p>
            <a:pPr marL="16933" marR="1325847">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r, reword &lt;commit&gt; </a:t>
            </a:r>
            <a:r>
              <a:rPr sz="1333" dirty="0">
                <a:solidFill>
                  <a:srgbClr val="595959"/>
                </a:solidFill>
                <a:latin typeface="Courier New"/>
                <a:cs typeface="Courier New"/>
              </a:rPr>
              <a:t>= </a:t>
            </a:r>
            <a:r>
              <a:rPr sz="1333" spc="-7" dirty="0">
                <a:solidFill>
                  <a:srgbClr val="595959"/>
                </a:solidFill>
                <a:latin typeface="Courier New"/>
                <a:cs typeface="Courier New"/>
              </a:rPr>
              <a:t>use commit, but edit the commit message  </a:t>
            </a:r>
            <a:r>
              <a:rPr sz="1333" dirty="0">
                <a:solidFill>
                  <a:srgbClr val="595959"/>
                </a:solidFill>
                <a:latin typeface="Courier New"/>
                <a:cs typeface="Courier New"/>
              </a:rPr>
              <a:t># </a:t>
            </a:r>
            <a:r>
              <a:rPr sz="1333" spc="-7" dirty="0">
                <a:solidFill>
                  <a:srgbClr val="595959"/>
                </a:solidFill>
                <a:latin typeface="Courier New"/>
                <a:cs typeface="Courier New"/>
              </a:rPr>
              <a:t>e, edit &lt;commit&gt; </a:t>
            </a:r>
            <a:r>
              <a:rPr sz="1333" dirty="0">
                <a:solidFill>
                  <a:srgbClr val="595959"/>
                </a:solidFill>
                <a:latin typeface="Courier New"/>
                <a:cs typeface="Courier New"/>
              </a:rPr>
              <a:t>= </a:t>
            </a:r>
            <a:r>
              <a:rPr sz="1333" spc="-7" dirty="0">
                <a:solidFill>
                  <a:srgbClr val="595959"/>
                </a:solidFill>
                <a:latin typeface="Courier New"/>
                <a:cs typeface="Courier New"/>
              </a:rPr>
              <a:t>use commit, but stop for</a:t>
            </a:r>
            <a:r>
              <a:rPr sz="1333" spc="-67" dirty="0">
                <a:solidFill>
                  <a:srgbClr val="595959"/>
                </a:solidFill>
                <a:latin typeface="Courier New"/>
                <a:cs typeface="Courier New"/>
              </a:rPr>
              <a:t> </a:t>
            </a:r>
            <a:r>
              <a:rPr sz="1333" spc="-7" dirty="0">
                <a:solidFill>
                  <a:srgbClr val="595959"/>
                </a:solidFill>
                <a:latin typeface="Courier New"/>
                <a:cs typeface="Courier New"/>
              </a:rPr>
              <a:t>amending</a:t>
            </a:r>
            <a:endParaRPr sz="1333">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s, squash &lt;commit&gt; </a:t>
            </a:r>
            <a:r>
              <a:rPr sz="1333" dirty="0">
                <a:solidFill>
                  <a:srgbClr val="595959"/>
                </a:solidFill>
                <a:latin typeface="Courier New"/>
                <a:cs typeface="Courier New"/>
              </a:rPr>
              <a:t>= </a:t>
            </a:r>
            <a:r>
              <a:rPr sz="1333" spc="-7" dirty="0">
                <a:solidFill>
                  <a:srgbClr val="595959"/>
                </a:solidFill>
                <a:latin typeface="Courier New"/>
                <a:cs typeface="Courier New"/>
              </a:rPr>
              <a:t>use commit, but meld into previous</a:t>
            </a:r>
            <a:r>
              <a:rPr sz="1333" spc="-60" dirty="0">
                <a:solidFill>
                  <a:srgbClr val="595959"/>
                </a:solidFill>
                <a:latin typeface="Courier New"/>
                <a:cs typeface="Courier New"/>
              </a:rPr>
              <a:t> </a:t>
            </a:r>
            <a:r>
              <a:rPr sz="1333" spc="-7" dirty="0">
                <a:solidFill>
                  <a:srgbClr val="595959"/>
                </a:solidFill>
                <a:latin typeface="Courier New"/>
                <a:cs typeface="Courier New"/>
              </a:rPr>
              <a:t>commit</a:t>
            </a:r>
            <a:endParaRPr sz="1333">
              <a:latin typeface="Courier New"/>
              <a:cs typeface="Courier New"/>
            </a:endParaRPr>
          </a:p>
          <a:p>
            <a:pPr marL="16933" marR="108371">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f, fixup &lt;commit&gt; </a:t>
            </a:r>
            <a:r>
              <a:rPr sz="1333" dirty="0">
                <a:solidFill>
                  <a:srgbClr val="595959"/>
                </a:solidFill>
                <a:latin typeface="Courier New"/>
                <a:cs typeface="Courier New"/>
              </a:rPr>
              <a:t>= </a:t>
            </a:r>
            <a:r>
              <a:rPr sz="1333" spc="-7" dirty="0">
                <a:solidFill>
                  <a:srgbClr val="595959"/>
                </a:solidFill>
                <a:latin typeface="Courier New"/>
                <a:cs typeface="Courier New"/>
              </a:rPr>
              <a:t>like "squash", but discard this commit's log message  </a:t>
            </a:r>
            <a:r>
              <a:rPr sz="1333" dirty="0">
                <a:solidFill>
                  <a:srgbClr val="595959"/>
                </a:solidFill>
                <a:latin typeface="Courier New"/>
                <a:cs typeface="Courier New"/>
              </a:rPr>
              <a:t># </a:t>
            </a:r>
            <a:r>
              <a:rPr sz="1333" spc="-7" dirty="0">
                <a:solidFill>
                  <a:srgbClr val="595959"/>
                </a:solidFill>
                <a:latin typeface="Courier New"/>
                <a:cs typeface="Courier New"/>
              </a:rPr>
              <a:t>x, exec &lt;command&gt; </a:t>
            </a:r>
            <a:r>
              <a:rPr sz="1333" dirty="0">
                <a:solidFill>
                  <a:srgbClr val="595959"/>
                </a:solidFill>
                <a:latin typeface="Courier New"/>
                <a:cs typeface="Courier New"/>
              </a:rPr>
              <a:t>= </a:t>
            </a:r>
            <a:r>
              <a:rPr sz="1333" spc="-7" dirty="0">
                <a:solidFill>
                  <a:srgbClr val="595959"/>
                </a:solidFill>
                <a:latin typeface="Courier New"/>
                <a:cs typeface="Courier New"/>
              </a:rPr>
              <a:t>run command (the rest of the line) using</a:t>
            </a:r>
            <a:r>
              <a:rPr sz="1333" spc="-60" dirty="0">
                <a:solidFill>
                  <a:srgbClr val="595959"/>
                </a:solidFill>
                <a:latin typeface="Courier New"/>
                <a:cs typeface="Courier New"/>
              </a:rPr>
              <a:t> </a:t>
            </a:r>
            <a:r>
              <a:rPr sz="1333" spc="-7" dirty="0">
                <a:solidFill>
                  <a:srgbClr val="595959"/>
                </a:solidFill>
                <a:latin typeface="Courier New"/>
                <a:cs typeface="Courier New"/>
              </a:rPr>
              <a:t>shell</a:t>
            </a:r>
            <a:endParaRPr sz="1333">
              <a:latin typeface="Courier New"/>
              <a:cs typeface="Courier New"/>
            </a:endParaRPr>
          </a:p>
          <a:p>
            <a:pPr marL="16933" marR="6773">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b, break </a:t>
            </a:r>
            <a:r>
              <a:rPr sz="1333" dirty="0">
                <a:solidFill>
                  <a:srgbClr val="595959"/>
                </a:solidFill>
                <a:latin typeface="Courier New"/>
                <a:cs typeface="Courier New"/>
              </a:rPr>
              <a:t>= </a:t>
            </a:r>
            <a:r>
              <a:rPr sz="1333" spc="-7" dirty="0">
                <a:solidFill>
                  <a:srgbClr val="595959"/>
                </a:solidFill>
                <a:latin typeface="Courier New"/>
                <a:cs typeface="Courier New"/>
              </a:rPr>
              <a:t>stop here (continue rebase later with 'git rebase --continue')  </a:t>
            </a:r>
            <a:r>
              <a:rPr sz="1333" dirty="0">
                <a:solidFill>
                  <a:srgbClr val="595959"/>
                </a:solidFill>
                <a:latin typeface="Courier New"/>
                <a:cs typeface="Courier New"/>
              </a:rPr>
              <a:t># </a:t>
            </a:r>
            <a:r>
              <a:rPr sz="1333" spc="-7" dirty="0">
                <a:solidFill>
                  <a:srgbClr val="595959"/>
                </a:solidFill>
                <a:latin typeface="Courier New"/>
                <a:cs typeface="Courier New"/>
              </a:rPr>
              <a:t>d, drop &lt;commit&gt; </a:t>
            </a:r>
            <a:r>
              <a:rPr sz="1333" dirty="0">
                <a:solidFill>
                  <a:srgbClr val="595959"/>
                </a:solidFill>
                <a:latin typeface="Courier New"/>
                <a:cs typeface="Courier New"/>
              </a:rPr>
              <a:t>= </a:t>
            </a:r>
            <a:r>
              <a:rPr sz="1333" spc="-7" dirty="0">
                <a:solidFill>
                  <a:srgbClr val="595959"/>
                </a:solidFill>
                <a:latin typeface="Courier New"/>
                <a:cs typeface="Courier New"/>
              </a:rPr>
              <a:t>remove</a:t>
            </a:r>
            <a:r>
              <a:rPr sz="1333" spc="-40" dirty="0">
                <a:solidFill>
                  <a:srgbClr val="595959"/>
                </a:solidFill>
                <a:latin typeface="Courier New"/>
                <a:cs typeface="Courier New"/>
              </a:rPr>
              <a:t> </a:t>
            </a:r>
            <a:r>
              <a:rPr sz="1333" spc="-7" dirty="0">
                <a:solidFill>
                  <a:srgbClr val="595959"/>
                </a:solidFill>
                <a:latin typeface="Courier New"/>
                <a:cs typeface="Courier New"/>
              </a:rPr>
              <a:t>commit</a:t>
            </a:r>
            <a:endParaRPr sz="1333">
              <a:latin typeface="Courier New"/>
              <a:cs typeface="Courier New"/>
            </a:endParaRPr>
          </a:p>
          <a:p>
            <a:pPr marL="16933" marR="2443419">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l, label &lt;label&gt; </a:t>
            </a:r>
            <a:r>
              <a:rPr sz="1333" dirty="0">
                <a:solidFill>
                  <a:srgbClr val="595959"/>
                </a:solidFill>
                <a:latin typeface="Courier New"/>
                <a:cs typeface="Courier New"/>
              </a:rPr>
              <a:t>= </a:t>
            </a:r>
            <a:r>
              <a:rPr sz="1333" spc="-7" dirty="0">
                <a:solidFill>
                  <a:srgbClr val="595959"/>
                </a:solidFill>
                <a:latin typeface="Courier New"/>
                <a:cs typeface="Courier New"/>
              </a:rPr>
              <a:t>label current HEAD with </a:t>
            </a:r>
            <a:r>
              <a:rPr sz="1333" dirty="0">
                <a:solidFill>
                  <a:srgbClr val="595959"/>
                </a:solidFill>
                <a:latin typeface="Courier New"/>
                <a:cs typeface="Courier New"/>
              </a:rPr>
              <a:t>a </a:t>
            </a:r>
            <a:r>
              <a:rPr sz="1333" spc="-7" dirty="0">
                <a:solidFill>
                  <a:srgbClr val="595959"/>
                </a:solidFill>
                <a:latin typeface="Courier New"/>
                <a:cs typeface="Courier New"/>
              </a:rPr>
              <a:t>name  </a:t>
            </a:r>
            <a:r>
              <a:rPr sz="1333" dirty="0">
                <a:solidFill>
                  <a:srgbClr val="595959"/>
                </a:solidFill>
                <a:latin typeface="Courier New"/>
                <a:cs typeface="Courier New"/>
              </a:rPr>
              <a:t># </a:t>
            </a:r>
            <a:r>
              <a:rPr sz="1333" spc="-7" dirty="0">
                <a:solidFill>
                  <a:srgbClr val="595959"/>
                </a:solidFill>
                <a:latin typeface="Courier New"/>
                <a:cs typeface="Courier New"/>
              </a:rPr>
              <a:t>t, reset &lt;label&gt; </a:t>
            </a:r>
            <a:r>
              <a:rPr sz="1333" dirty="0">
                <a:solidFill>
                  <a:srgbClr val="595959"/>
                </a:solidFill>
                <a:latin typeface="Courier New"/>
                <a:cs typeface="Courier New"/>
              </a:rPr>
              <a:t>= </a:t>
            </a:r>
            <a:r>
              <a:rPr sz="1333" spc="-7" dirty="0">
                <a:solidFill>
                  <a:srgbClr val="595959"/>
                </a:solidFill>
                <a:latin typeface="Courier New"/>
                <a:cs typeface="Courier New"/>
              </a:rPr>
              <a:t>reset HEAD to </a:t>
            </a:r>
            <a:r>
              <a:rPr sz="1333" dirty="0">
                <a:solidFill>
                  <a:srgbClr val="595959"/>
                </a:solidFill>
                <a:latin typeface="Courier New"/>
                <a:cs typeface="Courier New"/>
              </a:rPr>
              <a:t>a</a:t>
            </a:r>
            <a:r>
              <a:rPr sz="1333" spc="-67" dirty="0">
                <a:solidFill>
                  <a:srgbClr val="595959"/>
                </a:solidFill>
                <a:latin typeface="Courier New"/>
                <a:cs typeface="Courier New"/>
              </a:rPr>
              <a:t> </a:t>
            </a:r>
            <a:r>
              <a:rPr sz="1333" spc="-7" dirty="0">
                <a:solidFill>
                  <a:srgbClr val="595959"/>
                </a:solidFill>
                <a:latin typeface="Courier New"/>
                <a:cs typeface="Courier New"/>
              </a:rPr>
              <a:t>label</a:t>
            </a:r>
            <a:endParaRPr sz="1333">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m, merge [-C &lt;commit&gt; </a:t>
            </a:r>
            <a:r>
              <a:rPr sz="1333" dirty="0">
                <a:solidFill>
                  <a:srgbClr val="595959"/>
                </a:solidFill>
                <a:latin typeface="Courier New"/>
                <a:cs typeface="Courier New"/>
              </a:rPr>
              <a:t>| </a:t>
            </a:r>
            <a:r>
              <a:rPr sz="1333" spc="-7" dirty="0">
                <a:solidFill>
                  <a:srgbClr val="595959"/>
                </a:solidFill>
                <a:latin typeface="Courier New"/>
                <a:cs typeface="Courier New"/>
              </a:rPr>
              <a:t>-c &lt;commit&gt;] &lt;label&gt; [#</a:t>
            </a:r>
            <a:r>
              <a:rPr sz="1333" spc="-53" dirty="0">
                <a:solidFill>
                  <a:srgbClr val="595959"/>
                </a:solidFill>
                <a:latin typeface="Courier New"/>
                <a:cs typeface="Courier New"/>
              </a:rPr>
              <a:t> </a:t>
            </a:r>
            <a:r>
              <a:rPr sz="1333" spc="-7" dirty="0">
                <a:solidFill>
                  <a:srgbClr val="595959"/>
                </a:solidFill>
                <a:latin typeface="Courier New"/>
                <a:cs typeface="Courier New"/>
              </a:rPr>
              <a:t>&lt;oneline&gt;]</a:t>
            </a:r>
            <a:endParaRPr sz="1333">
              <a:latin typeface="Courier New"/>
              <a:cs typeface="Courier New"/>
            </a:endParaRPr>
          </a:p>
        </p:txBody>
      </p:sp>
      <p:sp>
        <p:nvSpPr>
          <p:cNvPr id="3" name="object 3"/>
          <p:cNvSpPr txBox="1"/>
          <p:nvPr/>
        </p:nvSpPr>
        <p:spPr>
          <a:xfrm>
            <a:off x="1366534" y="4552194"/>
            <a:ext cx="5824220" cy="705813"/>
          </a:xfrm>
          <a:prstGeom prst="rect">
            <a:avLst/>
          </a:prstGeom>
        </p:spPr>
        <p:txBody>
          <a:bodyPr vert="horz" wrap="square" lIns="0" tIns="16933" rIns="0" bIns="0" rtlCol="0">
            <a:spAutoFit/>
          </a:bodyPr>
          <a:lstStyle/>
          <a:p>
            <a:pPr marL="16933" marR="6773">
              <a:lnSpc>
                <a:spcPct val="112500"/>
              </a:lnSpc>
              <a:spcBef>
                <a:spcPts val="133"/>
              </a:spcBef>
            </a:pPr>
            <a:r>
              <a:rPr sz="1333" spc="-7" dirty="0">
                <a:solidFill>
                  <a:srgbClr val="595959"/>
                </a:solidFill>
                <a:latin typeface="Courier New"/>
                <a:cs typeface="Courier New"/>
              </a:rPr>
              <a:t>create </a:t>
            </a:r>
            <a:r>
              <a:rPr sz="1333" dirty="0">
                <a:solidFill>
                  <a:srgbClr val="595959"/>
                </a:solidFill>
                <a:latin typeface="Courier New"/>
                <a:cs typeface="Courier New"/>
              </a:rPr>
              <a:t>a </a:t>
            </a:r>
            <a:r>
              <a:rPr sz="1333" spc="-7" dirty="0">
                <a:solidFill>
                  <a:srgbClr val="595959"/>
                </a:solidFill>
                <a:latin typeface="Courier New"/>
                <a:cs typeface="Courier New"/>
              </a:rPr>
              <a:t>merge commit using the original merge commit's  message (or the oneline, if no original merge commit was  specified). Use -c &lt;commit&gt; to reword the commit</a:t>
            </a:r>
            <a:r>
              <a:rPr sz="1333" spc="-87" dirty="0">
                <a:solidFill>
                  <a:srgbClr val="595959"/>
                </a:solidFill>
                <a:latin typeface="Courier New"/>
                <a:cs typeface="Courier New"/>
              </a:rPr>
              <a:t> </a:t>
            </a:r>
            <a:r>
              <a:rPr sz="1333" spc="-7" dirty="0">
                <a:solidFill>
                  <a:srgbClr val="595959"/>
                </a:solidFill>
                <a:latin typeface="Courier New"/>
                <a:cs typeface="Courier New"/>
              </a:rPr>
              <a:t>message.</a:t>
            </a:r>
            <a:endParaRPr sz="1333">
              <a:latin typeface="Courier New"/>
              <a:cs typeface="Courier New"/>
            </a:endParaRPr>
          </a:p>
        </p:txBody>
      </p:sp>
      <p:sp>
        <p:nvSpPr>
          <p:cNvPr id="4" name="object 4"/>
          <p:cNvSpPr txBox="1"/>
          <p:nvPr/>
        </p:nvSpPr>
        <p:spPr>
          <a:xfrm>
            <a:off x="350567" y="4552194"/>
            <a:ext cx="338667" cy="935555"/>
          </a:xfrm>
          <a:prstGeom prst="rect">
            <a:avLst/>
          </a:prstGeom>
        </p:spPr>
        <p:txBody>
          <a:bodyPr vert="horz" wrap="square" lIns="0" tIns="42333" rIns="0" bIns="0" rtlCol="0">
            <a:spAutoFit/>
          </a:bodyPr>
          <a:lstStyle/>
          <a:p>
            <a:pPr marL="16933">
              <a:spcBef>
                <a:spcPts val="333"/>
              </a:spcBef>
            </a:pPr>
            <a:r>
              <a:rPr sz="1333" dirty="0">
                <a:solidFill>
                  <a:srgbClr val="595959"/>
                </a:solidFill>
                <a:latin typeface="Courier New"/>
                <a:cs typeface="Courier New"/>
              </a:rPr>
              <a:t>#</a:t>
            </a:r>
            <a:r>
              <a:rPr sz="1333" spc="-140" dirty="0">
                <a:solidFill>
                  <a:srgbClr val="595959"/>
                </a:solidFill>
                <a:latin typeface="Courier New"/>
                <a:cs typeface="Courier New"/>
              </a:rPr>
              <a:t> </a:t>
            </a:r>
            <a:r>
              <a:rPr sz="1333"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a:t>
            </a:r>
            <a:r>
              <a:rPr sz="1333" spc="-140" dirty="0">
                <a:solidFill>
                  <a:srgbClr val="595959"/>
                </a:solidFill>
                <a:latin typeface="Courier New"/>
                <a:cs typeface="Courier New"/>
              </a:rPr>
              <a:t> </a:t>
            </a:r>
            <a:r>
              <a:rPr sz="1333" dirty="0">
                <a:solidFill>
                  <a:srgbClr val="595959"/>
                </a:solidFill>
                <a:latin typeface="Courier New"/>
                <a:cs typeface="Courier New"/>
              </a:rPr>
              <a:t>.</a:t>
            </a:r>
            <a:endParaRPr sz="1333">
              <a:latin typeface="Courier New"/>
              <a:cs typeface="Courier New"/>
            </a:endParaRPr>
          </a:p>
          <a:p>
            <a:pPr marL="16933" marR="6773">
              <a:lnSpc>
                <a:spcPct val="112500"/>
              </a:lnSpc>
            </a:pPr>
            <a:r>
              <a:rPr sz="1333" dirty="0">
                <a:solidFill>
                  <a:srgbClr val="595959"/>
                </a:solidFill>
                <a:latin typeface="Courier New"/>
                <a:cs typeface="Courier New"/>
              </a:rPr>
              <a:t>#</a:t>
            </a:r>
            <a:r>
              <a:rPr sz="1333" spc="-140" dirty="0">
                <a:solidFill>
                  <a:srgbClr val="595959"/>
                </a:solidFill>
                <a:latin typeface="Courier New"/>
                <a:cs typeface="Courier New"/>
              </a:rPr>
              <a:t> </a:t>
            </a:r>
            <a:r>
              <a:rPr sz="1333" dirty="0">
                <a:solidFill>
                  <a:srgbClr val="595959"/>
                </a:solidFill>
                <a:latin typeface="Courier New"/>
                <a:cs typeface="Courier New"/>
              </a:rPr>
              <a:t>.  #</a:t>
            </a:r>
            <a:endParaRPr sz="1333">
              <a:latin typeface="Courier New"/>
              <a:cs typeface="Courier New"/>
            </a:endParaRPr>
          </a:p>
        </p:txBody>
      </p:sp>
      <p:sp>
        <p:nvSpPr>
          <p:cNvPr id="5" name="object 5"/>
          <p:cNvSpPr txBox="1"/>
          <p:nvPr/>
        </p:nvSpPr>
        <p:spPr>
          <a:xfrm>
            <a:off x="350567" y="5466594"/>
            <a:ext cx="7145020" cy="711456"/>
          </a:xfrm>
          <a:prstGeom prst="rect">
            <a:avLst/>
          </a:prstGeom>
        </p:spPr>
        <p:txBody>
          <a:bodyPr vert="horz" wrap="square" lIns="0" tIns="16933" rIns="0" bIns="0" rtlCol="0">
            <a:spAutoFit/>
          </a:bodyPr>
          <a:lstStyle/>
          <a:p>
            <a:pPr marL="16933" marR="6773">
              <a:lnSpc>
                <a:spcPct val="112500"/>
              </a:lnSpc>
              <a:spcBef>
                <a:spcPts val="133"/>
              </a:spcBef>
            </a:pPr>
            <a:r>
              <a:rPr sz="1333" dirty="0">
                <a:solidFill>
                  <a:srgbClr val="595959"/>
                </a:solidFill>
                <a:latin typeface="Courier New"/>
                <a:cs typeface="Courier New"/>
              </a:rPr>
              <a:t># </a:t>
            </a:r>
            <a:r>
              <a:rPr sz="1333" spc="-7" dirty="0">
                <a:solidFill>
                  <a:srgbClr val="595959"/>
                </a:solidFill>
                <a:latin typeface="Courier New"/>
                <a:cs typeface="Courier New"/>
              </a:rPr>
              <a:t>These lines can be re-ordered; they are executed from top to bottom.  </a:t>
            </a:r>
            <a:r>
              <a:rPr sz="1333"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If you remove </a:t>
            </a:r>
            <a:r>
              <a:rPr sz="1333" dirty="0">
                <a:solidFill>
                  <a:srgbClr val="595959"/>
                </a:solidFill>
                <a:latin typeface="Courier New"/>
                <a:cs typeface="Courier New"/>
              </a:rPr>
              <a:t>a </a:t>
            </a:r>
            <a:r>
              <a:rPr sz="1333" spc="-7" dirty="0">
                <a:solidFill>
                  <a:srgbClr val="595959"/>
                </a:solidFill>
                <a:latin typeface="Courier New"/>
                <a:cs typeface="Courier New"/>
              </a:rPr>
              <a:t>line here THAT COMMIT WILL BE</a:t>
            </a:r>
            <a:r>
              <a:rPr sz="1333" spc="-53" dirty="0">
                <a:solidFill>
                  <a:srgbClr val="595959"/>
                </a:solidFill>
                <a:latin typeface="Courier New"/>
                <a:cs typeface="Courier New"/>
              </a:rPr>
              <a:t> </a:t>
            </a:r>
            <a:r>
              <a:rPr sz="1333" spc="-7" dirty="0">
                <a:solidFill>
                  <a:srgbClr val="595959"/>
                </a:solidFill>
                <a:latin typeface="Courier New"/>
                <a:cs typeface="Courier New"/>
              </a:rPr>
              <a:t>LOST.</a:t>
            </a:r>
            <a:endParaRPr sz="1333">
              <a:latin typeface="Courier New"/>
              <a:cs typeface="Courier New"/>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159394"/>
            <a:ext cx="2156460" cy="1371315"/>
          </a:xfrm>
          <a:prstGeom prst="rect">
            <a:avLst/>
          </a:prstGeom>
        </p:spPr>
        <p:txBody>
          <a:bodyPr vert="horz" wrap="square" lIns="0" tIns="16933" rIns="0" bIns="0" rtlCol="0" anchor="ctr">
            <a:spAutoFit/>
          </a:bodyPr>
          <a:lstStyle/>
          <a:p>
            <a:pPr marL="16933">
              <a:lnSpc>
                <a:spcPct val="100000"/>
              </a:lnSpc>
              <a:spcBef>
                <a:spcPts val="133"/>
              </a:spcBef>
            </a:pPr>
            <a:r>
              <a:rPr spc="-60" dirty="0">
                <a:latin typeface="Arial"/>
                <a:cs typeface="Arial"/>
              </a:rPr>
              <a:t>Three</a:t>
            </a:r>
            <a:r>
              <a:rPr spc="-240" dirty="0">
                <a:latin typeface="Arial"/>
                <a:cs typeface="Arial"/>
              </a:rPr>
              <a:t> </a:t>
            </a:r>
            <a:r>
              <a:rPr spc="-67" dirty="0">
                <a:latin typeface="Arial"/>
                <a:cs typeface="Arial"/>
              </a:rPr>
              <a:t>Trees</a:t>
            </a:r>
          </a:p>
        </p:txBody>
      </p:sp>
      <p:sp>
        <p:nvSpPr>
          <p:cNvPr id="3" name="object 3"/>
          <p:cNvSpPr txBox="1"/>
          <p:nvPr/>
        </p:nvSpPr>
        <p:spPr>
          <a:xfrm>
            <a:off x="512967" y="1691831"/>
            <a:ext cx="11005820" cy="3143275"/>
          </a:xfrm>
          <a:prstGeom prst="rect">
            <a:avLst/>
          </a:prstGeom>
        </p:spPr>
        <p:txBody>
          <a:bodyPr vert="horz" wrap="square" lIns="0" tIns="62653" rIns="0" bIns="0" rtlCol="0">
            <a:spAutoFit/>
          </a:bodyPr>
          <a:lstStyle/>
          <a:p>
            <a:pPr marL="16933">
              <a:spcBef>
                <a:spcPts val="493"/>
              </a:spcBef>
            </a:pPr>
            <a:r>
              <a:rPr sz="1867" b="1" spc="100" dirty="0">
                <a:solidFill>
                  <a:srgbClr val="595959"/>
                </a:solidFill>
                <a:latin typeface="Calibri"/>
                <a:cs typeface="Calibri"/>
              </a:rPr>
              <a:t>HEAD</a:t>
            </a:r>
            <a:endParaRPr sz="1867">
              <a:latin typeface="Calibri"/>
              <a:cs typeface="Calibri"/>
            </a:endParaRPr>
          </a:p>
          <a:p>
            <a:pPr marL="16933" marR="6773">
              <a:lnSpc>
                <a:spcPct val="116100"/>
              </a:lnSpc>
            </a:pPr>
            <a:r>
              <a:rPr sz="1867" spc="7" dirty="0">
                <a:solidFill>
                  <a:srgbClr val="595959"/>
                </a:solidFill>
                <a:latin typeface="Arial"/>
                <a:cs typeface="Arial"/>
              </a:rPr>
              <a:t>Last</a:t>
            </a:r>
            <a:r>
              <a:rPr sz="1867" spc="-53" dirty="0">
                <a:solidFill>
                  <a:srgbClr val="595959"/>
                </a:solidFill>
                <a:latin typeface="Arial"/>
                <a:cs typeface="Arial"/>
              </a:rPr>
              <a:t> </a:t>
            </a:r>
            <a:r>
              <a:rPr sz="1867" spc="53" dirty="0">
                <a:solidFill>
                  <a:srgbClr val="595959"/>
                </a:solidFill>
                <a:latin typeface="Arial"/>
                <a:cs typeface="Arial"/>
              </a:rPr>
              <a:t>commit</a:t>
            </a:r>
            <a:r>
              <a:rPr sz="1867" spc="-47" dirty="0">
                <a:solidFill>
                  <a:srgbClr val="595959"/>
                </a:solidFill>
                <a:latin typeface="Arial"/>
                <a:cs typeface="Arial"/>
              </a:rPr>
              <a:t> </a:t>
            </a:r>
            <a:r>
              <a:rPr sz="1867" spc="-13" dirty="0">
                <a:solidFill>
                  <a:srgbClr val="595959"/>
                </a:solidFill>
                <a:latin typeface="Arial"/>
                <a:cs typeface="Arial"/>
              </a:rPr>
              <a:t>snapshot,</a:t>
            </a:r>
            <a:r>
              <a:rPr sz="1867" spc="-53" dirty="0">
                <a:solidFill>
                  <a:srgbClr val="595959"/>
                </a:solidFill>
                <a:latin typeface="Arial"/>
                <a:cs typeface="Arial"/>
              </a:rPr>
              <a:t> </a:t>
            </a:r>
            <a:r>
              <a:rPr sz="1867" dirty="0">
                <a:solidFill>
                  <a:srgbClr val="595959"/>
                </a:solidFill>
                <a:latin typeface="Arial"/>
                <a:cs typeface="Arial"/>
              </a:rPr>
              <a:t>next</a:t>
            </a:r>
            <a:r>
              <a:rPr sz="1867" spc="-53" dirty="0">
                <a:solidFill>
                  <a:srgbClr val="595959"/>
                </a:solidFill>
                <a:latin typeface="Arial"/>
                <a:cs typeface="Arial"/>
              </a:rPr>
              <a:t> </a:t>
            </a:r>
            <a:r>
              <a:rPr sz="1867" spc="-7" dirty="0">
                <a:solidFill>
                  <a:srgbClr val="595959"/>
                </a:solidFill>
                <a:latin typeface="Arial"/>
                <a:cs typeface="Arial"/>
              </a:rPr>
              <a:t>parent.</a:t>
            </a:r>
            <a:r>
              <a:rPr sz="1867" spc="-53" dirty="0">
                <a:solidFill>
                  <a:srgbClr val="595959"/>
                </a:solidFill>
                <a:latin typeface="Arial"/>
                <a:cs typeface="Arial"/>
              </a:rPr>
              <a:t> </a:t>
            </a:r>
            <a:r>
              <a:rPr sz="1867" spc="-93" dirty="0">
                <a:solidFill>
                  <a:srgbClr val="595959"/>
                </a:solidFill>
                <a:latin typeface="Arial"/>
                <a:cs typeface="Arial"/>
              </a:rPr>
              <a:t>HEAD</a:t>
            </a:r>
            <a:r>
              <a:rPr sz="1867" spc="-60" dirty="0">
                <a:solidFill>
                  <a:srgbClr val="595959"/>
                </a:solidFill>
                <a:latin typeface="Arial"/>
                <a:cs typeface="Arial"/>
              </a:rPr>
              <a:t> </a:t>
            </a:r>
            <a:r>
              <a:rPr sz="1867" spc="27" dirty="0">
                <a:solidFill>
                  <a:srgbClr val="595959"/>
                </a:solidFill>
                <a:latin typeface="Arial"/>
                <a:cs typeface="Arial"/>
              </a:rPr>
              <a:t>is</a:t>
            </a:r>
            <a:r>
              <a:rPr sz="1867" spc="-53"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7" dirty="0">
                <a:solidFill>
                  <a:srgbClr val="595959"/>
                </a:solidFill>
                <a:latin typeface="Arial"/>
                <a:cs typeface="Arial"/>
              </a:rPr>
              <a:t>pointer</a:t>
            </a:r>
            <a:r>
              <a:rPr sz="1867" spc="-47" dirty="0">
                <a:solidFill>
                  <a:srgbClr val="595959"/>
                </a:solidFill>
                <a:latin typeface="Arial"/>
                <a:cs typeface="Arial"/>
              </a:rPr>
              <a:t> </a:t>
            </a:r>
            <a:r>
              <a:rPr sz="1867" spc="47" dirty="0">
                <a:solidFill>
                  <a:srgbClr val="595959"/>
                </a:solidFill>
                <a:latin typeface="Arial"/>
                <a:cs typeface="Arial"/>
              </a:rPr>
              <a:t>to</a:t>
            </a:r>
            <a:r>
              <a:rPr sz="1867" spc="-47"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dirty="0">
                <a:solidFill>
                  <a:srgbClr val="595959"/>
                </a:solidFill>
                <a:latin typeface="Arial"/>
                <a:cs typeface="Arial"/>
              </a:rPr>
              <a:t>current</a:t>
            </a:r>
            <a:r>
              <a:rPr sz="1867" spc="-53" dirty="0">
                <a:solidFill>
                  <a:srgbClr val="595959"/>
                </a:solidFill>
                <a:latin typeface="Arial"/>
                <a:cs typeface="Arial"/>
              </a:rPr>
              <a:t> </a:t>
            </a:r>
            <a:r>
              <a:rPr sz="1867" spc="-7" dirty="0">
                <a:solidFill>
                  <a:srgbClr val="595959"/>
                </a:solidFill>
                <a:latin typeface="Arial"/>
                <a:cs typeface="Arial"/>
              </a:rPr>
              <a:t>branch</a:t>
            </a:r>
            <a:r>
              <a:rPr sz="1867" spc="-60" dirty="0">
                <a:solidFill>
                  <a:srgbClr val="595959"/>
                </a:solidFill>
                <a:latin typeface="Arial"/>
                <a:cs typeface="Arial"/>
              </a:rPr>
              <a:t> </a:t>
            </a:r>
            <a:r>
              <a:rPr sz="1867" spc="-33" dirty="0">
                <a:solidFill>
                  <a:srgbClr val="595959"/>
                </a:solidFill>
                <a:latin typeface="Arial"/>
                <a:cs typeface="Arial"/>
              </a:rPr>
              <a:t>reference,</a:t>
            </a:r>
            <a:r>
              <a:rPr sz="1867" spc="-53" dirty="0">
                <a:solidFill>
                  <a:srgbClr val="595959"/>
                </a:solidFill>
                <a:latin typeface="Arial"/>
                <a:cs typeface="Arial"/>
              </a:rPr>
              <a:t> </a:t>
            </a:r>
            <a:r>
              <a:rPr sz="1867" spc="13" dirty="0">
                <a:solidFill>
                  <a:srgbClr val="595959"/>
                </a:solidFill>
                <a:latin typeface="Arial"/>
                <a:cs typeface="Arial"/>
              </a:rPr>
              <a:t>which</a:t>
            </a:r>
            <a:r>
              <a:rPr sz="1867" spc="-47" dirty="0">
                <a:solidFill>
                  <a:srgbClr val="595959"/>
                </a:solidFill>
                <a:latin typeface="Arial"/>
                <a:cs typeface="Arial"/>
              </a:rPr>
              <a:t> </a:t>
            </a:r>
            <a:r>
              <a:rPr sz="1867" spc="27" dirty="0">
                <a:solidFill>
                  <a:srgbClr val="595959"/>
                </a:solidFill>
                <a:latin typeface="Arial"/>
                <a:cs typeface="Arial"/>
              </a:rPr>
              <a:t>is</a:t>
            </a:r>
            <a:r>
              <a:rPr sz="1867" spc="-60" dirty="0">
                <a:solidFill>
                  <a:srgbClr val="595959"/>
                </a:solidFill>
                <a:latin typeface="Arial"/>
                <a:cs typeface="Arial"/>
              </a:rPr>
              <a:t> </a:t>
            </a:r>
            <a:r>
              <a:rPr sz="1867" spc="7" dirty="0">
                <a:solidFill>
                  <a:srgbClr val="595959"/>
                </a:solidFill>
                <a:latin typeface="Arial"/>
                <a:cs typeface="Arial"/>
              </a:rPr>
              <a:t>in</a:t>
            </a:r>
            <a:r>
              <a:rPr sz="1867" spc="-53" dirty="0">
                <a:solidFill>
                  <a:srgbClr val="595959"/>
                </a:solidFill>
                <a:latin typeface="Arial"/>
                <a:cs typeface="Arial"/>
              </a:rPr>
              <a:t> </a:t>
            </a:r>
            <a:r>
              <a:rPr sz="1867" spc="13" dirty="0">
                <a:solidFill>
                  <a:srgbClr val="595959"/>
                </a:solidFill>
                <a:latin typeface="Arial"/>
                <a:cs typeface="Arial"/>
              </a:rPr>
              <a:t>turn</a:t>
            </a:r>
            <a:r>
              <a:rPr sz="1867" spc="-53" dirty="0">
                <a:solidFill>
                  <a:srgbClr val="595959"/>
                </a:solidFill>
                <a:latin typeface="Arial"/>
                <a:cs typeface="Arial"/>
              </a:rPr>
              <a:t> </a:t>
            </a:r>
            <a:r>
              <a:rPr sz="1867" spc="-27" dirty="0">
                <a:solidFill>
                  <a:srgbClr val="595959"/>
                </a:solidFill>
                <a:latin typeface="Arial"/>
                <a:cs typeface="Arial"/>
              </a:rPr>
              <a:t>a  </a:t>
            </a:r>
            <a:r>
              <a:rPr sz="1867" spc="7" dirty="0">
                <a:solidFill>
                  <a:srgbClr val="595959"/>
                </a:solidFill>
                <a:latin typeface="Arial"/>
                <a:cs typeface="Arial"/>
              </a:rPr>
              <a:t>pointer</a:t>
            </a:r>
            <a:r>
              <a:rPr sz="1867" spc="-67"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27" dirty="0">
                <a:solidFill>
                  <a:srgbClr val="595959"/>
                </a:solidFill>
                <a:latin typeface="Arial"/>
                <a:cs typeface="Arial"/>
              </a:rPr>
              <a:t>last</a:t>
            </a:r>
            <a:r>
              <a:rPr sz="1867" spc="-67" dirty="0">
                <a:solidFill>
                  <a:srgbClr val="595959"/>
                </a:solidFill>
                <a:latin typeface="Arial"/>
                <a:cs typeface="Arial"/>
              </a:rPr>
              <a:t> </a:t>
            </a:r>
            <a:r>
              <a:rPr sz="1867" spc="53" dirty="0">
                <a:solidFill>
                  <a:srgbClr val="595959"/>
                </a:solidFill>
                <a:latin typeface="Arial"/>
                <a:cs typeface="Arial"/>
              </a:rPr>
              <a:t>commit</a:t>
            </a:r>
            <a:r>
              <a:rPr sz="1867" spc="-60" dirty="0">
                <a:solidFill>
                  <a:srgbClr val="595959"/>
                </a:solidFill>
                <a:latin typeface="Arial"/>
                <a:cs typeface="Arial"/>
              </a:rPr>
              <a:t> </a:t>
            </a:r>
            <a:r>
              <a:rPr sz="1867" dirty="0">
                <a:solidFill>
                  <a:srgbClr val="595959"/>
                </a:solidFill>
                <a:latin typeface="Arial"/>
                <a:cs typeface="Arial"/>
              </a:rPr>
              <a:t>made</a:t>
            </a:r>
            <a:r>
              <a:rPr sz="1867" spc="-60" dirty="0">
                <a:solidFill>
                  <a:srgbClr val="595959"/>
                </a:solidFill>
                <a:latin typeface="Arial"/>
                <a:cs typeface="Arial"/>
              </a:rPr>
              <a:t> </a:t>
            </a:r>
            <a:r>
              <a:rPr sz="1867" dirty="0">
                <a:solidFill>
                  <a:srgbClr val="595959"/>
                </a:solidFill>
                <a:latin typeface="Arial"/>
                <a:cs typeface="Arial"/>
              </a:rPr>
              <a:t>on</a:t>
            </a:r>
            <a:r>
              <a:rPr sz="1867" spc="-60" dirty="0">
                <a:solidFill>
                  <a:srgbClr val="595959"/>
                </a:solidFill>
                <a:latin typeface="Arial"/>
                <a:cs typeface="Arial"/>
              </a:rPr>
              <a:t> </a:t>
            </a:r>
            <a:r>
              <a:rPr sz="1867" spc="27" dirty="0">
                <a:solidFill>
                  <a:srgbClr val="595959"/>
                </a:solidFill>
                <a:latin typeface="Arial"/>
                <a:cs typeface="Arial"/>
              </a:rPr>
              <a:t>that</a:t>
            </a:r>
            <a:r>
              <a:rPr sz="1867" spc="-60" dirty="0">
                <a:solidFill>
                  <a:srgbClr val="595959"/>
                </a:solidFill>
                <a:latin typeface="Arial"/>
                <a:cs typeface="Arial"/>
              </a:rPr>
              <a:t> </a:t>
            </a:r>
            <a:r>
              <a:rPr sz="1867" spc="-13" dirty="0">
                <a:solidFill>
                  <a:srgbClr val="595959"/>
                </a:solidFill>
                <a:latin typeface="Arial"/>
                <a:cs typeface="Arial"/>
              </a:rPr>
              <a:t>branch.</a:t>
            </a:r>
            <a:endParaRPr sz="1867">
              <a:latin typeface="Arial"/>
              <a:cs typeface="Arial"/>
            </a:endParaRPr>
          </a:p>
          <a:p>
            <a:pPr marL="16933">
              <a:spcBef>
                <a:spcPts val="1660"/>
              </a:spcBef>
            </a:pPr>
            <a:r>
              <a:rPr sz="1867" b="1" spc="53" dirty="0">
                <a:solidFill>
                  <a:srgbClr val="595959"/>
                </a:solidFill>
                <a:latin typeface="Calibri"/>
                <a:cs typeface="Calibri"/>
              </a:rPr>
              <a:t>Index</a:t>
            </a:r>
            <a:endParaRPr sz="1867">
              <a:latin typeface="Calibri"/>
              <a:cs typeface="Calibri"/>
            </a:endParaRPr>
          </a:p>
          <a:p>
            <a:pPr marL="16933" marR="218435">
              <a:lnSpc>
                <a:spcPct val="116100"/>
              </a:lnSpc>
            </a:pPr>
            <a:r>
              <a:rPr sz="1867" spc="-13" dirty="0">
                <a:solidFill>
                  <a:srgbClr val="595959"/>
                </a:solidFill>
                <a:latin typeface="Arial"/>
                <a:cs typeface="Arial"/>
              </a:rPr>
              <a:t>Proposed</a:t>
            </a:r>
            <a:r>
              <a:rPr sz="1867" spc="-60" dirty="0">
                <a:solidFill>
                  <a:srgbClr val="595959"/>
                </a:solidFill>
                <a:latin typeface="Arial"/>
                <a:cs typeface="Arial"/>
              </a:rPr>
              <a:t> </a:t>
            </a:r>
            <a:r>
              <a:rPr sz="1867" dirty="0">
                <a:solidFill>
                  <a:srgbClr val="595959"/>
                </a:solidFill>
                <a:latin typeface="Arial"/>
                <a:cs typeface="Arial"/>
              </a:rPr>
              <a:t>next</a:t>
            </a:r>
            <a:r>
              <a:rPr sz="1867" spc="-60" dirty="0">
                <a:solidFill>
                  <a:srgbClr val="595959"/>
                </a:solidFill>
                <a:latin typeface="Arial"/>
                <a:cs typeface="Arial"/>
              </a:rPr>
              <a:t> </a:t>
            </a:r>
            <a:r>
              <a:rPr sz="1867" spc="53" dirty="0">
                <a:solidFill>
                  <a:srgbClr val="595959"/>
                </a:solidFill>
                <a:latin typeface="Arial"/>
                <a:cs typeface="Arial"/>
              </a:rPr>
              <a:t>commit</a:t>
            </a:r>
            <a:r>
              <a:rPr sz="1867" spc="-53" dirty="0">
                <a:solidFill>
                  <a:srgbClr val="595959"/>
                </a:solidFill>
                <a:latin typeface="Arial"/>
                <a:cs typeface="Arial"/>
              </a:rPr>
              <a:t> </a:t>
            </a:r>
            <a:r>
              <a:rPr sz="1867" spc="7" dirty="0">
                <a:solidFill>
                  <a:srgbClr val="595959"/>
                </a:solidFill>
                <a:latin typeface="Arial"/>
                <a:cs typeface="Arial"/>
              </a:rPr>
              <a:t>snapshot.</a:t>
            </a:r>
            <a:r>
              <a:rPr sz="1867" spc="-93" dirty="0">
                <a:solidFill>
                  <a:srgbClr val="595959"/>
                </a:solidFill>
                <a:latin typeface="Arial"/>
                <a:cs typeface="Arial"/>
              </a:rPr>
              <a:t> </a:t>
            </a:r>
            <a:r>
              <a:rPr sz="1867" spc="-33" dirty="0">
                <a:solidFill>
                  <a:srgbClr val="595959"/>
                </a:solidFill>
                <a:latin typeface="Arial"/>
                <a:cs typeface="Arial"/>
              </a:rPr>
              <a:t>The</a:t>
            </a:r>
            <a:r>
              <a:rPr sz="1867" spc="-60" dirty="0">
                <a:solidFill>
                  <a:srgbClr val="595959"/>
                </a:solidFill>
                <a:latin typeface="Arial"/>
                <a:cs typeface="Arial"/>
              </a:rPr>
              <a:t> </a:t>
            </a:r>
            <a:r>
              <a:rPr sz="1867" spc="-13" dirty="0">
                <a:solidFill>
                  <a:srgbClr val="595959"/>
                </a:solidFill>
                <a:latin typeface="Arial"/>
                <a:cs typeface="Arial"/>
              </a:rPr>
              <a:t>index</a:t>
            </a:r>
            <a:r>
              <a:rPr sz="1867" spc="-60" dirty="0">
                <a:solidFill>
                  <a:srgbClr val="595959"/>
                </a:solidFill>
                <a:latin typeface="Arial"/>
                <a:cs typeface="Arial"/>
              </a:rPr>
              <a:t> </a:t>
            </a:r>
            <a:r>
              <a:rPr sz="1867" spc="27" dirty="0">
                <a:solidFill>
                  <a:srgbClr val="595959"/>
                </a:solidFill>
                <a:latin typeface="Arial"/>
                <a:cs typeface="Arial"/>
              </a:rPr>
              <a:t>is</a:t>
            </a:r>
            <a:r>
              <a:rPr sz="1867" spc="-60" dirty="0">
                <a:solidFill>
                  <a:srgbClr val="595959"/>
                </a:solidFill>
                <a:latin typeface="Arial"/>
                <a:cs typeface="Arial"/>
              </a:rPr>
              <a:t> </a:t>
            </a:r>
            <a:r>
              <a:rPr sz="1867" spc="-13" dirty="0">
                <a:solidFill>
                  <a:srgbClr val="595959"/>
                </a:solidFill>
                <a:latin typeface="Arial"/>
                <a:cs typeface="Arial"/>
              </a:rPr>
              <a:t>your</a:t>
            </a:r>
            <a:r>
              <a:rPr sz="1867" spc="-53" dirty="0">
                <a:solidFill>
                  <a:srgbClr val="595959"/>
                </a:solidFill>
                <a:latin typeface="Arial"/>
                <a:cs typeface="Arial"/>
              </a:rPr>
              <a:t> </a:t>
            </a:r>
            <a:r>
              <a:rPr sz="1867" dirty="0">
                <a:solidFill>
                  <a:srgbClr val="595959"/>
                </a:solidFill>
                <a:latin typeface="Arial"/>
                <a:cs typeface="Arial"/>
              </a:rPr>
              <a:t>proposed</a:t>
            </a:r>
            <a:r>
              <a:rPr sz="1867" spc="-53" dirty="0">
                <a:solidFill>
                  <a:srgbClr val="595959"/>
                </a:solidFill>
                <a:latin typeface="Arial"/>
                <a:cs typeface="Arial"/>
              </a:rPr>
              <a:t> </a:t>
            </a:r>
            <a:r>
              <a:rPr sz="1867" dirty="0">
                <a:solidFill>
                  <a:srgbClr val="595959"/>
                </a:solidFill>
                <a:latin typeface="Arial"/>
                <a:cs typeface="Arial"/>
              </a:rPr>
              <a:t>next</a:t>
            </a:r>
            <a:r>
              <a:rPr sz="1867" spc="-67" dirty="0">
                <a:solidFill>
                  <a:srgbClr val="595959"/>
                </a:solidFill>
                <a:latin typeface="Arial"/>
                <a:cs typeface="Arial"/>
              </a:rPr>
              <a:t> </a:t>
            </a:r>
            <a:r>
              <a:rPr sz="1867" spc="40" dirty="0">
                <a:solidFill>
                  <a:srgbClr val="595959"/>
                </a:solidFill>
                <a:latin typeface="Arial"/>
                <a:cs typeface="Arial"/>
              </a:rPr>
              <a:t>commit.</a:t>
            </a:r>
            <a:r>
              <a:rPr sz="1867" spc="-53" dirty="0">
                <a:solidFill>
                  <a:srgbClr val="595959"/>
                </a:solidFill>
                <a:latin typeface="Arial"/>
                <a:cs typeface="Arial"/>
              </a:rPr>
              <a:t> </a:t>
            </a:r>
            <a:r>
              <a:rPr sz="1867" spc="-87" dirty="0">
                <a:solidFill>
                  <a:srgbClr val="595959"/>
                </a:solidFill>
                <a:latin typeface="Arial"/>
                <a:cs typeface="Arial"/>
              </a:rPr>
              <a:t>We’ve</a:t>
            </a:r>
            <a:r>
              <a:rPr sz="1867" spc="-60" dirty="0">
                <a:solidFill>
                  <a:srgbClr val="595959"/>
                </a:solidFill>
                <a:latin typeface="Arial"/>
                <a:cs typeface="Arial"/>
              </a:rPr>
              <a:t> </a:t>
            </a:r>
            <a:r>
              <a:rPr sz="1867" spc="7" dirty="0">
                <a:solidFill>
                  <a:srgbClr val="595959"/>
                </a:solidFill>
                <a:latin typeface="Arial"/>
                <a:cs typeface="Arial"/>
              </a:rPr>
              <a:t>also</a:t>
            </a:r>
            <a:r>
              <a:rPr sz="1867" spc="-60" dirty="0">
                <a:solidFill>
                  <a:srgbClr val="595959"/>
                </a:solidFill>
                <a:latin typeface="Arial"/>
                <a:cs typeface="Arial"/>
              </a:rPr>
              <a:t> </a:t>
            </a:r>
            <a:r>
              <a:rPr sz="1867" spc="-33" dirty="0">
                <a:solidFill>
                  <a:srgbClr val="595959"/>
                </a:solidFill>
                <a:latin typeface="Arial"/>
                <a:cs typeface="Arial"/>
              </a:rPr>
              <a:t>been</a:t>
            </a:r>
            <a:r>
              <a:rPr sz="1867" spc="-53" dirty="0">
                <a:solidFill>
                  <a:srgbClr val="595959"/>
                </a:solidFill>
                <a:latin typeface="Arial"/>
                <a:cs typeface="Arial"/>
              </a:rPr>
              <a:t> </a:t>
            </a:r>
            <a:r>
              <a:rPr sz="1867" dirty="0">
                <a:solidFill>
                  <a:srgbClr val="595959"/>
                </a:solidFill>
                <a:latin typeface="Arial"/>
                <a:cs typeface="Arial"/>
              </a:rPr>
              <a:t>referring</a:t>
            </a:r>
            <a:r>
              <a:rPr sz="1867" spc="-60" dirty="0">
                <a:solidFill>
                  <a:srgbClr val="595959"/>
                </a:solidFill>
                <a:latin typeface="Arial"/>
                <a:cs typeface="Arial"/>
              </a:rPr>
              <a:t> </a:t>
            </a:r>
            <a:r>
              <a:rPr sz="1867" spc="47" dirty="0">
                <a:solidFill>
                  <a:srgbClr val="595959"/>
                </a:solidFill>
                <a:latin typeface="Arial"/>
                <a:cs typeface="Arial"/>
              </a:rPr>
              <a:t>to  </a:t>
            </a:r>
            <a:r>
              <a:rPr sz="1867" spc="27" dirty="0">
                <a:solidFill>
                  <a:srgbClr val="595959"/>
                </a:solidFill>
                <a:latin typeface="Arial"/>
                <a:cs typeface="Arial"/>
              </a:rPr>
              <a:t>this</a:t>
            </a:r>
            <a:r>
              <a:rPr sz="1867" spc="-60" dirty="0">
                <a:solidFill>
                  <a:srgbClr val="595959"/>
                </a:solidFill>
                <a:latin typeface="Arial"/>
                <a:cs typeface="Arial"/>
              </a:rPr>
              <a:t> </a:t>
            </a:r>
            <a:r>
              <a:rPr sz="1867" spc="13" dirty="0">
                <a:solidFill>
                  <a:srgbClr val="595959"/>
                </a:solidFill>
                <a:latin typeface="Arial"/>
                <a:cs typeface="Arial"/>
              </a:rPr>
              <a:t>concept</a:t>
            </a:r>
            <a:r>
              <a:rPr sz="1867" spc="-60" dirty="0">
                <a:solidFill>
                  <a:srgbClr val="595959"/>
                </a:solidFill>
                <a:latin typeface="Arial"/>
                <a:cs typeface="Arial"/>
              </a:rPr>
              <a:t> </a:t>
            </a:r>
            <a:r>
              <a:rPr sz="1867" spc="-7" dirty="0">
                <a:solidFill>
                  <a:srgbClr val="595959"/>
                </a:solidFill>
                <a:latin typeface="Arial"/>
                <a:cs typeface="Arial"/>
              </a:rPr>
              <a:t>as</a:t>
            </a:r>
            <a:r>
              <a:rPr sz="1867" spc="-60" dirty="0">
                <a:solidFill>
                  <a:srgbClr val="595959"/>
                </a:solidFill>
                <a:latin typeface="Arial"/>
                <a:cs typeface="Arial"/>
              </a:rPr>
              <a:t> </a:t>
            </a:r>
            <a:r>
              <a:rPr sz="1867" spc="-40" dirty="0">
                <a:solidFill>
                  <a:srgbClr val="595959"/>
                </a:solidFill>
                <a:latin typeface="Arial"/>
                <a:cs typeface="Arial"/>
              </a:rPr>
              <a:t>Git’s</a:t>
            </a:r>
            <a:r>
              <a:rPr sz="1867" spc="-60" dirty="0">
                <a:solidFill>
                  <a:srgbClr val="595959"/>
                </a:solidFill>
                <a:latin typeface="Arial"/>
                <a:cs typeface="Arial"/>
              </a:rPr>
              <a:t> </a:t>
            </a:r>
            <a:r>
              <a:rPr sz="1867" spc="-7" dirty="0">
                <a:solidFill>
                  <a:srgbClr val="595959"/>
                </a:solidFill>
                <a:latin typeface="Arial"/>
                <a:cs typeface="Arial"/>
              </a:rPr>
              <a:t>“Staging</a:t>
            </a:r>
            <a:r>
              <a:rPr sz="1867" spc="-53" dirty="0">
                <a:solidFill>
                  <a:srgbClr val="595959"/>
                </a:solidFill>
                <a:latin typeface="Arial"/>
                <a:cs typeface="Arial"/>
              </a:rPr>
              <a:t> </a:t>
            </a:r>
            <a:r>
              <a:rPr sz="1867" spc="-33" dirty="0">
                <a:solidFill>
                  <a:srgbClr val="595959"/>
                </a:solidFill>
                <a:latin typeface="Arial"/>
                <a:cs typeface="Arial"/>
              </a:rPr>
              <a:t>Area”</a:t>
            </a:r>
            <a:r>
              <a:rPr sz="1867" spc="-67" dirty="0">
                <a:solidFill>
                  <a:srgbClr val="595959"/>
                </a:solidFill>
                <a:latin typeface="Arial"/>
                <a:cs typeface="Arial"/>
              </a:rPr>
              <a:t> </a:t>
            </a:r>
            <a:r>
              <a:rPr sz="1867" spc="-7" dirty="0">
                <a:solidFill>
                  <a:srgbClr val="595959"/>
                </a:solidFill>
                <a:latin typeface="Arial"/>
                <a:cs typeface="Arial"/>
              </a:rPr>
              <a:t>as</a:t>
            </a:r>
            <a:r>
              <a:rPr sz="1867" spc="-67" dirty="0">
                <a:solidFill>
                  <a:srgbClr val="595959"/>
                </a:solidFill>
                <a:latin typeface="Arial"/>
                <a:cs typeface="Arial"/>
              </a:rPr>
              <a:t> </a:t>
            </a:r>
            <a:r>
              <a:rPr sz="1867" spc="27" dirty="0">
                <a:solidFill>
                  <a:srgbClr val="595959"/>
                </a:solidFill>
                <a:latin typeface="Arial"/>
                <a:cs typeface="Arial"/>
              </a:rPr>
              <a:t>this</a:t>
            </a:r>
            <a:r>
              <a:rPr sz="1867" spc="-53" dirty="0">
                <a:solidFill>
                  <a:srgbClr val="595959"/>
                </a:solidFill>
                <a:latin typeface="Arial"/>
                <a:cs typeface="Arial"/>
              </a:rPr>
              <a:t> </a:t>
            </a:r>
            <a:r>
              <a:rPr sz="1867" spc="27" dirty="0">
                <a:solidFill>
                  <a:srgbClr val="595959"/>
                </a:solidFill>
                <a:latin typeface="Arial"/>
                <a:cs typeface="Arial"/>
              </a:rPr>
              <a:t>is</a:t>
            </a:r>
            <a:r>
              <a:rPr sz="1867" spc="-67" dirty="0">
                <a:solidFill>
                  <a:srgbClr val="595959"/>
                </a:solidFill>
                <a:latin typeface="Arial"/>
                <a:cs typeface="Arial"/>
              </a:rPr>
              <a:t> </a:t>
            </a:r>
            <a:r>
              <a:rPr sz="1867" spc="20" dirty="0">
                <a:solidFill>
                  <a:srgbClr val="595959"/>
                </a:solidFill>
                <a:latin typeface="Arial"/>
                <a:cs typeface="Arial"/>
              </a:rPr>
              <a:t>what</a:t>
            </a:r>
            <a:r>
              <a:rPr sz="1867" spc="-53" dirty="0">
                <a:solidFill>
                  <a:srgbClr val="595959"/>
                </a:solidFill>
                <a:latin typeface="Arial"/>
                <a:cs typeface="Arial"/>
              </a:rPr>
              <a:t> </a:t>
            </a:r>
            <a:r>
              <a:rPr sz="1867" spc="-27" dirty="0">
                <a:solidFill>
                  <a:srgbClr val="595959"/>
                </a:solidFill>
                <a:latin typeface="Arial"/>
                <a:cs typeface="Arial"/>
              </a:rPr>
              <a:t>Git</a:t>
            </a:r>
            <a:r>
              <a:rPr sz="1867" spc="-60" dirty="0">
                <a:solidFill>
                  <a:srgbClr val="595959"/>
                </a:solidFill>
                <a:latin typeface="Arial"/>
                <a:cs typeface="Arial"/>
              </a:rPr>
              <a:t> </a:t>
            </a:r>
            <a:r>
              <a:rPr sz="1867" spc="20" dirty="0">
                <a:solidFill>
                  <a:srgbClr val="595959"/>
                </a:solidFill>
                <a:latin typeface="Arial"/>
                <a:cs typeface="Arial"/>
              </a:rPr>
              <a:t>looks</a:t>
            </a:r>
            <a:r>
              <a:rPr sz="1867" spc="-60" dirty="0">
                <a:solidFill>
                  <a:srgbClr val="595959"/>
                </a:solidFill>
                <a:latin typeface="Arial"/>
                <a:cs typeface="Arial"/>
              </a:rPr>
              <a:t> </a:t>
            </a:r>
            <a:r>
              <a:rPr sz="1867" spc="27" dirty="0">
                <a:solidFill>
                  <a:srgbClr val="595959"/>
                </a:solidFill>
                <a:latin typeface="Arial"/>
                <a:cs typeface="Arial"/>
              </a:rPr>
              <a:t>at</a:t>
            </a:r>
            <a:r>
              <a:rPr sz="1867" spc="-67" dirty="0">
                <a:solidFill>
                  <a:srgbClr val="595959"/>
                </a:solidFill>
                <a:latin typeface="Arial"/>
                <a:cs typeface="Arial"/>
              </a:rPr>
              <a:t> </a:t>
            </a:r>
            <a:r>
              <a:rPr sz="1867" spc="-13" dirty="0">
                <a:solidFill>
                  <a:srgbClr val="595959"/>
                </a:solidFill>
                <a:latin typeface="Arial"/>
                <a:cs typeface="Arial"/>
              </a:rPr>
              <a:t>when</a:t>
            </a:r>
            <a:r>
              <a:rPr sz="1867" spc="-60" dirty="0">
                <a:solidFill>
                  <a:srgbClr val="595959"/>
                </a:solidFill>
                <a:latin typeface="Arial"/>
                <a:cs typeface="Arial"/>
              </a:rPr>
              <a:t> </a:t>
            </a:r>
            <a:r>
              <a:rPr sz="1867" spc="-20" dirty="0">
                <a:solidFill>
                  <a:srgbClr val="595959"/>
                </a:solidFill>
                <a:latin typeface="Arial"/>
                <a:cs typeface="Arial"/>
              </a:rPr>
              <a:t>you</a:t>
            </a:r>
            <a:r>
              <a:rPr sz="1867" spc="-53" dirty="0">
                <a:solidFill>
                  <a:srgbClr val="595959"/>
                </a:solidFill>
                <a:latin typeface="Arial"/>
                <a:cs typeface="Arial"/>
              </a:rPr>
              <a:t> </a:t>
            </a:r>
            <a:r>
              <a:rPr sz="1867" spc="-13" dirty="0">
                <a:solidFill>
                  <a:srgbClr val="595959"/>
                </a:solidFill>
                <a:latin typeface="Arial"/>
                <a:cs typeface="Arial"/>
              </a:rPr>
              <a:t>run</a:t>
            </a:r>
            <a:r>
              <a:rPr sz="1867" spc="-60" dirty="0">
                <a:solidFill>
                  <a:srgbClr val="595959"/>
                </a:solidFill>
                <a:latin typeface="Arial"/>
                <a:cs typeface="Arial"/>
              </a:rPr>
              <a:t> </a:t>
            </a:r>
            <a:r>
              <a:rPr sz="1867" spc="40" dirty="0">
                <a:solidFill>
                  <a:srgbClr val="595959"/>
                </a:solidFill>
                <a:latin typeface="Arial"/>
                <a:cs typeface="Arial"/>
              </a:rPr>
              <a:t>git</a:t>
            </a:r>
            <a:r>
              <a:rPr sz="1867" spc="-53" dirty="0">
                <a:solidFill>
                  <a:srgbClr val="595959"/>
                </a:solidFill>
                <a:latin typeface="Arial"/>
                <a:cs typeface="Arial"/>
              </a:rPr>
              <a:t> </a:t>
            </a:r>
            <a:r>
              <a:rPr sz="1867" spc="40" dirty="0">
                <a:solidFill>
                  <a:srgbClr val="595959"/>
                </a:solidFill>
                <a:latin typeface="Arial"/>
                <a:cs typeface="Arial"/>
              </a:rPr>
              <a:t>commit.</a:t>
            </a:r>
            <a:endParaRPr sz="1867">
              <a:latin typeface="Arial"/>
              <a:cs typeface="Arial"/>
            </a:endParaRPr>
          </a:p>
          <a:p>
            <a:pPr>
              <a:lnSpc>
                <a:spcPct val="100000"/>
              </a:lnSpc>
            </a:pPr>
            <a:endParaRPr sz="2133">
              <a:latin typeface="Times New Roman"/>
              <a:cs typeface="Times New Roman"/>
            </a:endParaRPr>
          </a:p>
          <a:p>
            <a:pPr marL="16933">
              <a:spcBef>
                <a:spcPts val="7"/>
              </a:spcBef>
            </a:pPr>
            <a:r>
              <a:rPr sz="1867" b="1" spc="40" dirty="0">
                <a:solidFill>
                  <a:srgbClr val="595959"/>
                </a:solidFill>
                <a:latin typeface="Calibri"/>
                <a:cs typeface="Calibri"/>
              </a:rPr>
              <a:t>Working</a:t>
            </a:r>
            <a:r>
              <a:rPr sz="1867" b="1" spc="33" dirty="0">
                <a:solidFill>
                  <a:srgbClr val="595959"/>
                </a:solidFill>
                <a:latin typeface="Calibri"/>
                <a:cs typeface="Calibri"/>
              </a:rPr>
              <a:t> </a:t>
            </a:r>
            <a:r>
              <a:rPr sz="1867" b="1" spc="40" dirty="0">
                <a:solidFill>
                  <a:srgbClr val="595959"/>
                </a:solidFill>
                <a:latin typeface="Calibri"/>
                <a:cs typeface="Calibri"/>
              </a:rPr>
              <a:t>Directory</a:t>
            </a:r>
            <a:endParaRPr sz="1867">
              <a:latin typeface="Calibri"/>
              <a:cs typeface="Calibri"/>
            </a:endParaRPr>
          </a:p>
          <a:p>
            <a:pPr marL="16933">
              <a:spcBef>
                <a:spcPts val="360"/>
              </a:spcBef>
            </a:pPr>
            <a:r>
              <a:rPr sz="1867" spc="-33" dirty="0">
                <a:solidFill>
                  <a:srgbClr val="595959"/>
                </a:solidFill>
                <a:latin typeface="Arial"/>
                <a:cs typeface="Arial"/>
              </a:rPr>
              <a:t>The</a:t>
            </a:r>
            <a:r>
              <a:rPr sz="1867" spc="-67" dirty="0">
                <a:solidFill>
                  <a:srgbClr val="595959"/>
                </a:solidFill>
                <a:latin typeface="Arial"/>
                <a:cs typeface="Arial"/>
              </a:rPr>
              <a:t> </a:t>
            </a:r>
            <a:r>
              <a:rPr sz="1867" spc="13" dirty="0">
                <a:solidFill>
                  <a:srgbClr val="595959"/>
                </a:solidFill>
                <a:latin typeface="Arial"/>
                <a:cs typeface="Arial"/>
              </a:rPr>
              <a:t>actual</a:t>
            </a:r>
            <a:r>
              <a:rPr sz="1867" spc="-67" dirty="0">
                <a:solidFill>
                  <a:srgbClr val="595959"/>
                </a:solidFill>
                <a:latin typeface="Arial"/>
                <a:cs typeface="Arial"/>
              </a:rPr>
              <a:t> </a:t>
            </a:r>
            <a:r>
              <a:rPr sz="1867" spc="7" dirty="0">
                <a:solidFill>
                  <a:srgbClr val="595959"/>
                </a:solidFill>
                <a:latin typeface="Arial"/>
                <a:cs typeface="Arial"/>
              </a:rPr>
              <a:t>directories</a:t>
            </a:r>
            <a:r>
              <a:rPr sz="1867" spc="-60" dirty="0">
                <a:solidFill>
                  <a:srgbClr val="595959"/>
                </a:solidFill>
                <a:latin typeface="Arial"/>
                <a:cs typeface="Arial"/>
              </a:rPr>
              <a:t> </a:t>
            </a:r>
            <a:r>
              <a:rPr sz="1867" spc="33" dirty="0">
                <a:solidFill>
                  <a:srgbClr val="595959"/>
                </a:solidFill>
                <a:latin typeface="Arial"/>
                <a:cs typeface="Arial"/>
              </a:rPr>
              <a:t>with</a:t>
            </a:r>
            <a:r>
              <a:rPr sz="1867" spc="-60" dirty="0">
                <a:solidFill>
                  <a:srgbClr val="595959"/>
                </a:solidFill>
                <a:latin typeface="Arial"/>
                <a:cs typeface="Arial"/>
              </a:rPr>
              <a:t> </a:t>
            </a:r>
            <a:r>
              <a:rPr sz="1867" spc="20" dirty="0">
                <a:solidFill>
                  <a:srgbClr val="595959"/>
                </a:solidFill>
                <a:latin typeface="Arial"/>
                <a:cs typeface="Arial"/>
              </a:rPr>
              <a:t>ﬁles</a:t>
            </a:r>
            <a:r>
              <a:rPr sz="1867" spc="-67" dirty="0">
                <a:solidFill>
                  <a:srgbClr val="595959"/>
                </a:solidFill>
                <a:latin typeface="Arial"/>
                <a:cs typeface="Arial"/>
              </a:rPr>
              <a:t> </a:t>
            </a:r>
            <a:r>
              <a:rPr sz="1867" spc="27" dirty="0">
                <a:solidFill>
                  <a:srgbClr val="595959"/>
                </a:solidFill>
                <a:latin typeface="Arial"/>
                <a:cs typeface="Arial"/>
              </a:rPr>
              <a:t>that</a:t>
            </a:r>
            <a:r>
              <a:rPr sz="1867" spc="-60" dirty="0">
                <a:solidFill>
                  <a:srgbClr val="595959"/>
                </a:solidFill>
                <a:latin typeface="Arial"/>
                <a:cs typeface="Arial"/>
              </a:rPr>
              <a:t> </a:t>
            </a:r>
            <a:r>
              <a:rPr sz="1867" spc="-20" dirty="0">
                <a:solidFill>
                  <a:srgbClr val="595959"/>
                </a:solidFill>
                <a:latin typeface="Arial"/>
                <a:cs typeface="Arial"/>
              </a:rPr>
              <a:t>you</a:t>
            </a:r>
            <a:r>
              <a:rPr sz="1867" spc="-60" dirty="0">
                <a:solidFill>
                  <a:srgbClr val="595959"/>
                </a:solidFill>
                <a:latin typeface="Arial"/>
                <a:cs typeface="Arial"/>
              </a:rPr>
              <a:t> </a:t>
            </a:r>
            <a:r>
              <a:rPr sz="1867" spc="-7" dirty="0">
                <a:solidFill>
                  <a:srgbClr val="595959"/>
                </a:solidFill>
                <a:latin typeface="Arial"/>
                <a:cs typeface="Arial"/>
              </a:rPr>
              <a:t>can</a:t>
            </a:r>
            <a:r>
              <a:rPr sz="1867" spc="-60" dirty="0">
                <a:solidFill>
                  <a:srgbClr val="595959"/>
                </a:solidFill>
                <a:latin typeface="Arial"/>
                <a:cs typeface="Arial"/>
              </a:rPr>
              <a:t> </a:t>
            </a:r>
            <a:r>
              <a:rPr sz="1867" spc="33" dirty="0">
                <a:solidFill>
                  <a:srgbClr val="595959"/>
                </a:solidFill>
                <a:latin typeface="Arial"/>
                <a:cs typeface="Arial"/>
              </a:rPr>
              <a:t>modify</a:t>
            </a:r>
            <a:r>
              <a:rPr sz="1867" spc="-53" dirty="0">
                <a:solidFill>
                  <a:srgbClr val="595959"/>
                </a:solidFill>
                <a:latin typeface="Arial"/>
                <a:cs typeface="Arial"/>
              </a:rPr>
              <a:t> </a:t>
            </a:r>
            <a:r>
              <a:rPr sz="1867" spc="33" dirty="0">
                <a:solidFill>
                  <a:srgbClr val="595959"/>
                </a:solidFill>
                <a:latin typeface="Arial"/>
                <a:cs typeface="Arial"/>
              </a:rPr>
              <a:t>with</a:t>
            </a:r>
            <a:r>
              <a:rPr sz="1867" spc="-60" dirty="0">
                <a:solidFill>
                  <a:srgbClr val="595959"/>
                </a:solidFill>
                <a:latin typeface="Arial"/>
                <a:cs typeface="Arial"/>
              </a:rPr>
              <a:t> </a:t>
            </a:r>
            <a:r>
              <a:rPr sz="1867" spc="-20" dirty="0">
                <a:solidFill>
                  <a:srgbClr val="595959"/>
                </a:solidFill>
                <a:latin typeface="Arial"/>
                <a:cs typeface="Arial"/>
              </a:rPr>
              <a:t>an</a:t>
            </a:r>
            <a:r>
              <a:rPr sz="1867" spc="-67" dirty="0">
                <a:solidFill>
                  <a:srgbClr val="595959"/>
                </a:solidFill>
                <a:latin typeface="Arial"/>
                <a:cs typeface="Arial"/>
              </a:rPr>
              <a:t> </a:t>
            </a:r>
            <a:r>
              <a:rPr sz="1867" spc="-13" dirty="0">
                <a:solidFill>
                  <a:srgbClr val="595959"/>
                </a:solidFill>
                <a:latin typeface="Arial"/>
                <a:cs typeface="Arial"/>
              </a:rPr>
              <a:t>editor.</a:t>
            </a:r>
            <a:endParaRPr sz="1867">
              <a:latin typeface="Arial"/>
              <a:cs typeface="Arial"/>
            </a:endParaRPr>
          </a:p>
        </p:txBody>
      </p:sp>
      <p:sp>
        <p:nvSpPr>
          <p:cNvPr id="4" name="object 4"/>
          <p:cNvSpPr txBox="1"/>
          <p:nvPr/>
        </p:nvSpPr>
        <p:spPr>
          <a:xfrm>
            <a:off x="512967" y="5409883"/>
            <a:ext cx="5077460" cy="242866"/>
          </a:xfrm>
          <a:prstGeom prst="rect">
            <a:avLst/>
          </a:prstGeom>
        </p:spPr>
        <p:txBody>
          <a:bodyPr vert="horz" wrap="square" lIns="0" tIns="16933" rIns="0" bIns="0" rtlCol="0">
            <a:spAutoFit/>
          </a:bodyPr>
          <a:lstStyle/>
          <a:p>
            <a:pPr marL="16933">
              <a:spcBef>
                <a:spcPts val="133"/>
              </a:spcBef>
            </a:pPr>
            <a:r>
              <a:rPr sz="1467" u="sng" spc="7" dirty="0">
                <a:solidFill>
                  <a:srgbClr val="595959"/>
                </a:solidFill>
                <a:uFill>
                  <a:solidFill>
                    <a:srgbClr val="595959"/>
                  </a:solidFill>
                </a:uFill>
                <a:latin typeface="Arial"/>
                <a:cs typeface="Arial"/>
                <a:hlinkClick r:id="rId2"/>
              </a:rPr>
              <a:t>https://git-scm.com/book/en/v2/Git-Tools-Reset-Demystiﬁed</a:t>
            </a:r>
            <a:endParaRPr sz="1467">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diff command</a:t>
            </a:r>
            <a:endParaRPr/>
          </a:p>
        </p:txBody>
      </p:sp>
      <p:sp>
        <p:nvSpPr>
          <p:cNvPr id="290" name="Google Shape;290;p43"/>
          <p:cNvSpPr txBox="1">
            <a:spLocks noGrp="1"/>
          </p:cNvSpPr>
          <p:nvPr>
            <p:ph type="body" idx="1"/>
          </p:nvPr>
        </p:nvSpPr>
        <p:spPr>
          <a:xfrm>
            <a:off x="1524002" y="1828800"/>
            <a:ext cx="896448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A file comparison utility that outputs the differences between two files. </a:t>
            </a:r>
            <a:endParaRPr/>
          </a:p>
          <a:p>
            <a:pPr marL="228531" indent="-228531">
              <a:buClr>
                <a:schemeClr val="dk1"/>
              </a:buClr>
              <a:buSzPts val="2700"/>
            </a:pPr>
            <a:r>
              <a:rPr lang="en-US"/>
              <a:t>Usage:</a:t>
            </a:r>
            <a:endParaRPr/>
          </a:p>
          <a:p>
            <a:pPr marL="685594" lvl="1" indent="-228531">
              <a:buClr>
                <a:schemeClr val="dk1"/>
              </a:buClr>
              <a:buSzPts val="2300"/>
              <a:buFont typeface="Courier New"/>
              <a:buChar char="o"/>
            </a:pPr>
            <a:r>
              <a:rPr lang="en-US"/>
              <a:t>diff file1 file2</a:t>
            </a:r>
            <a:endParaRPr/>
          </a:p>
          <a:p>
            <a:pPr marL="685594" lvl="1" indent="-228531">
              <a:buClr>
                <a:schemeClr val="dk1"/>
              </a:buClr>
              <a:buSzPts val="2300"/>
              <a:buFont typeface="Courier New"/>
              <a:buChar char="o"/>
            </a:pPr>
            <a:r>
              <a:rPr lang="en-US"/>
              <a:t>diff –u file1 file2 (unified format)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Plumbing Commands</a:t>
            </a:r>
            <a:endParaRPr/>
          </a:p>
        </p:txBody>
      </p:sp>
      <p:sp>
        <p:nvSpPr>
          <p:cNvPr id="61" name="Google Shape;61;p14"/>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Plumbing commands refer to a set of git commands that do low-level work and are not usually used for ordinary purposes.</a:t>
            </a:r>
            <a:endParaRPr/>
          </a:p>
          <a:p>
            <a:pPr marL="0" indent="0">
              <a:spcBef>
                <a:spcPts val="2133"/>
              </a:spcBef>
              <a:buNone/>
            </a:pPr>
            <a:r>
              <a:rPr lang="en"/>
              <a:t>For example, </a:t>
            </a:r>
            <a:r>
              <a:rPr lang="en" sz="1600" b="1">
                <a:latin typeface="Roboto Mono"/>
                <a:ea typeface="Roboto Mono"/>
                <a:cs typeface="Roboto Mono"/>
                <a:sym typeface="Roboto Mono"/>
              </a:rPr>
              <a:t>git hash-object</a:t>
            </a:r>
            <a:r>
              <a:rPr lang="en" sz="1600">
                <a:latin typeface="Roboto Mono"/>
                <a:ea typeface="Roboto Mono"/>
                <a:cs typeface="Roboto Mono"/>
                <a:sym typeface="Roboto Mono"/>
              </a:rPr>
              <a:t> </a:t>
            </a:r>
            <a:r>
              <a:rPr lang="en"/>
              <a:t>is a plumbing command:</a:t>
            </a:r>
            <a:endParaRPr/>
          </a:p>
          <a:p>
            <a:pPr marL="0" indent="0">
              <a:spcBef>
                <a:spcPts val="2133"/>
              </a:spcBef>
              <a:buNone/>
            </a:pPr>
            <a:r>
              <a:rPr lang="en" sz="1600">
                <a:latin typeface="Roboto Mono"/>
                <a:ea typeface="Roboto Mono"/>
                <a:cs typeface="Roboto Mono"/>
                <a:sym typeface="Roboto Mono"/>
              </a:rPr>
              <a:t>echo 'test content' | git hash-object -w --stdin</a:t>
            </a:r>
            <a:endParaRPr sz="1600">
              <a:latin typeface="Roboto Mono"/>
              <a:ea typeface="Roboto Mono"/>
              <a:cs typeface="Roboto Mono"/>
              <a:sym typeface="Roboto Mono"/>
            </a:endParaRPr>
          </a:p>
          <a:p>
            <a:pPr marL="0" indent="0">
              <a:spcBef>
                <a:spcPts val="2133"/>
              </a:spcBef>
              <a:spcAft>
                <a:spcPts val="2133"/>
              </a:spcAft>
              <a:buNone/>
            </a:pPr>
            <a:r>
              <a:rPr lang="en"/>
              <a:t>--stdin indicates taking input from stdin, and -w indicates writing the content into a new file in .git/objects</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Objects</a:t>
            </a:r>
            <a:endParaRPr/>
          </a:p>
        </p:txBody>
      </p:sp>
      <p:sp>
        <p:nvSpPr>
          <p:cNvPr id="67" name="Google Shape;67;p15"/>
          <p:cNvSpPr txBox="1">
            <a:spLocks noGrp="1"/>
          </p:cNvSpPr>
          <p:nvPr>
            <p:ph type="body" idx="1"/>
          </p:nvPr>
        </p:nvSpPr>
        <p:spPr>
          <a:xfrm>
            <a:off x="415600" y="1388333"/>
            <a:ext cx="11360800" cy="5065600"/>
          </a:xfrm>
          <a:prstGeom prst="rect">
            <a:avLst/>
          </a:prstGeom>
        </p:spPr>
        <p:txBody>
          <a:bodyPr spcFirstLastPara="1" vert="horz" wrap="square" lIns="121900" tIns="121900" rIns="121900" bIns="121900" rtlCol="0" anchor="t" anchorCtr="0">
            <a:noAutofit/>
          </a:bodyPr>
          <a:lstStyle/>
          <a:p>
            <a:pPr marL="0" indent="0">
              <a:buNone/>
            </a:pPr>
            <a:r>
              <a:rPr lang="en" sz="1333">
                <a:latin typeface="Roboto Mono"/>
                <a:ea typeface="Roboto Mono"/>
                <a:cs typeface="Roboto Mono"/>
                <a:sym typeface="Roboto Mono"/>
              </a:rPr>
              <a:t>echo 'version 1' &gt; test.txt</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hash-object -w test.txt</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returns a hash, say 83baae61804e65cc73a7201a7252750c76066a30</a:t>
            </a:r>
            <a:endParaRPr sz="1333">
              <a:latin typeface="Roboto Mono"/>
              <a:ea typeface="Roboto Mono"/>
              <a:cs typeface="Roboto Mono"/>
              <a:sym typeface="Roboto Mono"/>
            </a:endParaRPr>
          </a:p>
          <a:p>
            <a:pPr marL="0" indent="0">
              <a:buNone/>
            </a:pP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echo 'version 2' &gt; test.txt</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hash-object -w test.txt</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returns another hash, say 1f7a7a472abf3dd9643fd615f6da379c4acb3e3a</a:t>
            </a:r>
            <a:endParaRPr sz="1333">
              <a:latin typeface="Roboto Mono"/>
              <a:ea typeface="Roboto Mono"/>
              <a:cs typeface="Roboto Mono"/>
              <a:sym typeface="Roboto Mono"/>
            </a:endParaRPr>
          </a:p>
          <a:p>
            <a:pPr marL="0" indent="0">
              <a:buNone/>
            </a:pP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find .git/objects -type f</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.git/objects/1f/7a7a472abf3dd9643fd615f6da379c4acb3e3a</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.git/objects/83/baae61804e65cc73a7201a7252750c76066a30</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 </a:t>
            </a:r>
            <a:endParaRPr sz="1333">
              <a:latin typeface="Roboto Mono"/>
              <a:ea typeface="Roboto Mono"/>
              <a:cs typeface="Roboto Mono"/>
              <a:sym typeface="Roboto Mono"/>
            </a:endParaRPr>
          </a:p>
          <a:p>
            <a:pPr marL="0" indent="0">
              <a:buNone/>
            </a:pP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cat-file -p 83baae61804e65cc73a7201a7252750c76066a30</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prints version 1</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cat-file -p 1f7a7a472abf3dd9643fd615f6da379c4acb3e3a</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prints version 2</a:t>
            </a:r>
            <a:endParaRPr sz="1333">
              <a:latin typeface="Roboto Mono"/>
              <a:ea typeface="Roboto Mono"/>
              <a:cs typeface="Roboto Mono"/>
              <a:sym typeface="Roboto Mono"/>
            </a:endParaRPr>
          </a:p>
          <a:p>
            <a:pPr marL="0" indent="0">
              <a:buNone/>
            </a:pP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cat-file -t 1f7a7a472abf3dd9643fd615f6da379c4acb3e3a</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prints "blob", the type of the file, due to the -t option</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blob is the leaf of the directory tree, representing a regular file.</a:t>
            </a:r>
            <a:endParaRPr sz="1333">
              <a:latin typeface="Roboto Mono"/>
              <a:ea typeface="Roboto Mono"/>
              <a:cs typeface="Roboto Mono"/>
              <a:sym typeface="Roboto Mono"/>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Tree Objects</a:t>
            </a:r>
            <a:endParaRPr/>
          </a:p>
        </p:txBody>
      </p:sp>
      <p:sp>
        <p:nvSpPr>
          <p:cNvPr id="73" name="Google Shape;73;p16"/>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Another type of git objects is a tree object, which represents directory entries.</a:t>
            </a:r>
            <a:endParaRPr/>
          </a:p>
          <a:p>
            <a:pPr marL="0" indent="0">
              <a:spcBef>
                <a:spcPts val="2133"/>
              </a:spcBef>
              <a:buNone/>
            </a:pPr>
            <a:r>
              <a:rPr lang="en"/>
              <a:t>For example, each commit will point to a tree object, which is the top directory of the repository when the commit snapshot is taken.</a:t>
            </a:r>
            <a:endParaRPr/>
          </a:p>
          <a:p>
            <a:pPr marL="0" indent="0">
              <a:spcBef>
                <a:spcPts val="2133"/>
              </a:spcBef>
              <a:spcAft>
                <a:spcPts val="2133"/>
              </a:spcAft>
              <a:buNone/>
            </a:pPr>
            <a:r>
              <a:rPr lang="en" sz="1467" u="sng">
                <a:hlinkClick r:id="rId3"/>
              </a:rPr>
              <a:t>https://git-scm.com/book/en/v2/Git-Internals-Git-Objects</a:t>
            </a:r>
            <a:endParaRPr/>
          </a:p>
        </p:txBody>
      </p:sp>
      <p:pic>
        <p:nvPicPr>
          <p:cNvPr id="74" name="Google Shape;74;p16"/>
          <p:cNvPicPr preferRelativeResize="0"/>
          <p:nvPr/>
        </p:nvPicPr>
        <p:blipFill>
          <a:blip r:embed="rId4">
            <a:alphaModFix/>
          </a:blip>
          <a:stretch>
            <a:fillRect/>
          </a:stretch>
        </p:blipFill>
        <p:spPr>
          <a:xfrm>
            <a:off x="6328933" y="3130033"/>
            <a:ext cx="5029299" cy="3727968"/>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Commit Objects</a:t>
            </a:r>
            <a:endParaRPr/>
          </a:p>
        </p:txBody>
      </p:sp>
      <p:sp>
        <p:nvSpPr>
          <p:cNvPr id="80" name="Google Shape;80;p17"/>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Each commit is also stored as a git object, which will contain information such as the tree object is points to, the parent commit(s), author, commit message, etc.</a:t>
            </a:r>
            <a:endParaRPr/>
          </a:p>
          <a:p>
            <a:pPr marL="0" indent="0">
              <a:spcBef>
                <a:spcPts val="2133"/>
              </a:spcBef>
              <a:spcAft>
                <a:spcPts val="2133"/>
              </a:spcAft>
              <a:buNone/>
            </a:pP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References</a:t>
            </a:r>
            <a:endParaRPr/>
          </a:p>
        </p:txBody>
      </p:sp>
      <p:sp>
        <p:nvSpPr>
          <p:cNvPr id="86" name="Google Shape;86;p18"/>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Inside .git/refs/ there are files whose names are aliases to commit hashes.</a:t>
            </a:r>
            <a:endParaRPr/>
          </a:p>
          <a:p>
            <a:pPr marL="0" indent="0">
              <a:spcBef>
                <a:spcPts val="1333"/>
              </a:spcBef>
              <a:buNone/>
            </a:pPr>
            <a:r>
              <a:rPr lang="en"/>
              <a:t>For example, .git/refs/heads/master will contain the commit hash of the commit pointed to by the master branch.</a:t>
            </a:r>
            <a:endParaRPr/>
          </a:p>
          <a:p>
            <a:pPr marL="0" indent="0">
              <a:spcBef>
                <a:spcPts val="1333"/>
              </a:spcBef>
              <a:buNone/>
            </a:pPr>
            <a:endParaRPr/>
          </a:p>
          <a:p>
            <a:pPr marL="0" indent="0">
              <a:spcBef>
                <a:spcPts val="1333"/>
              </a:spcBef>
              <a:buNone/>
            </a:pPr>
            <a:r>
              <a:rPr lang="en"/>
              <a:t>Another set of references are the remotes. </a:t>
            </a:r>
            <a:endParaRPr/>
          </a:p>
          <a:p>
            <a:pPr marL="0" indent="0">
              <a:spcBef>
                <a:spcPts val="1333"/>
              </a:spcBef>
              <a:spcAft>
                <a:spcPts val="1333"/>
              </a:spcAft>
              <a:buNone/>
            </a:pPr>
            <a:r>
              <a:rPr lang="en"/>
              <a:t>For example, refs/remotes/origin/master will contain the commit hash pointed to by the master branch in the remote named origin.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Refspec</a:t>
            </a:r>
            <a:endParaRPr/>
          </a:p>
        </p:txBody>
      </p:sp>
      <p:sp>
        <p:nvSpPr>
          <p:cNvPr id="92" name="Google Shape;92;p19"/>
          <p:cNvSpPr txBox="1">
            <a:spLocks noGrp="1"/>
          </p:cNvSpPr>
          <p:nvPr>
            <p:ph type="body" idx="1"/>
          </p:nvPr>
        </p:nvSpPr>
        <p:spPr>
          <a:xfrm>
            <a:off x="415600" y="1649667"/>
            <a:ext cx="11360800" cy="5049200"/>
          </a:xfrm>
          <a:prstGeom prst="rect">
            <a:avLst/>
          </a:prstGeom>
        </p:spPr>
        <p:txBody>
          <a:bodyPr spcFirstLastPara="1" vert="horz" wrap="square" lIns="121900" tIns="121900" rIns="121900" bIns="121900" rtlCol="0" anchor="t" anchorCtr="0">
            <a:noAutofit/>
          </a:bodyPr>
          <a:lstStyle/>
          <a:p>
            <a:pPr marL="0" indent="0">
              <a:buNone/>
            </a:pPr>
            <a:r>
              <a:rPr lang="en"/>
              <a:t>When we do something like  </a:t>
            </a:r>
            <a:r>
              <a:rPr lang="en" sz="1600" b="1">
                <a:latin typeface="Roboto Mono"/>
                <a:ea typeface="Roboto Mono"/>
                <a:cs typeface="Roboto Mono"/>
                <a:sym typeface="Roboto Mono"/>
              </a:rPr>
              <a:t>git remote add origin some-url</a:t>
            </a:r>
            <a:r>
              <a:rPr lang="en"/>
              <a:t>, an entry is created in the </a:t>
            </a:r>
            <a:r>
              <a:rPr lang="en" b="1"/>
              <a:t>.git/config</a:t>
            </a:r>
            <a:r>
              <a:rPr lang="en"/>
              <a:t> file:</a:t>
            </a:r>
            <a:endParaRPr/>
          </a:p>
          <a:p>
            <a:pPr marL="0" indent="0">
              <a:spcBef>
                <a:spcPts val="2133"/>
              </a:spcBef>
              <a:buClr>
                <a:schemeClr val="dk1"/>
              </a:buClr>
              <a:buSzPts val="1100"/>
              <a:buNone/>
            </a:pPr>
            <a:r>
              <a:rPr lang="en" sz="1600"/>
              <a:t>[remote "origin"]</a:t>
            </a:r>
            <a:endParaRPr sz="1600"/>
          </a:p>
          <a:p>
            <a:pPr marL="0" indent="0">
              <a:buClr>
                <a:schemeClr val="dk1"/>
              </a:buClr>
              <a:buSzPts val="1100"/>
              <a:buNone/>
            </a:pPr>
            <a:r>
              <a:rPr lang="en" sz="1600"/>
              <a:t>	url = some-url</a:t>
            </a:r>
            <a:endParaRPr sz="1600"/>
          </a:p>
          <a:p>
            <a:pPr marL="0" indent="0">
              <a:buNone/>
            </a:pPr>
            <a:r>
              <a:rPr lang="en" sz="1600"/>
              <a:t>	fetch = +refs/heads/*:refs/remotes/origin/*</a:t>
            </a:r>
            <a:endParaRPr sz="1600"/>
          </a:p>
          <a:p>
            <a:pPr marL="0" indent="0">
              <a:buNone/>
            </a:pPr>
            <a:endParaRPr/>
          </a:p>
          <a:p>
            <a:pPr marL="0" indent="0">
              <a:buNone/>
            </a:pPr>
            <a:r>
              <a:rPr lang="en"/>
              <a:t>The fetch has the format +&lt;source&gt;:&lt;destination&gt;, where &lt;source&gt; is the references on the remote, and &lt;destination&gt; is where those references will be tracked locally. </a:t>
            </a:r>
            <a:endParaRPr/>
          </a:p>
          <a:p>
            <a:pPr marL="0" indent="0">
              <a:buNone/>
            </a:pPr>
            <a:r>
              <a:rPr lang="en"/>
              <a:t>The + sign means update the local references even if the remote branch update is not a fast forward, e.g. if originally we have commits </a:t>
            </a:r>
            <a:r>
              <a:rPr lang="en" b="1"/>
              <a:t>A &lt;-- B (origin/master)(master)</a:t>
            </a:r>
            <a:r>
              <a:rPr lang="en"/>
              <a:t>, then somebody viciously changed history on the remote to A &lt;-- C, the + sign says this is okay and update the local references to be </a:t>
            </a:r>
            <a:endParaRPr/>
          </a:p>
          <a:p>
            <a:pPr marL="0" indent="0">
              <a:spcBef>
                <a:spcPts val="1333"/>
              </a:spcBef>
              <a:buNone/>
            </a:pPr>
            <a:r>
              <a:rPr lang="en" sz="1600" b="1">
                <a:latin typeface="Roboto Mono"/>
                <a:ea typeface="Roboto Mono"/>
                <a:cs typeface="Roboto Mono"/>
                <a:sym typeface="Roboto Mono"/>
              </a:rPr>
              <a:t>A --- B &lt;--(master)</a:t>
            </a:r>
            <a:endParaRPr sz="1600" b="1">
              <a:latin typeface="Roboto Mono"/>
              <a:ea typeface="Roboto Mono"/>
              <a:cs typeface="Roboto Mono"/>
              <a:sym typeface="Roboto Mono"/>
            </a:endParaRPr>
          </a:p>
          <a:p>
            <a:pPr marL="0" indent="0">
              <a:buNone/>
            </a:pPr>
            <a:r>
              <a:rPr lang="en" sz="1600" b="1">
                <a:latin typeface="Roboto Mono"/>
                <a:ea typeface="Roboto Mono"/>
                <a:cs typeface="Roboto Mono"/>
                <a:sym typeface="Roboto Mono"/>
              </a:rPr>
              <a:t> \</a:t>
            </a:r>
            <a:endParaRPr sz="1600" b="1">
              <a:latin typeface="Roboto Mono"/>
              <a:ea typeface="Roboto Mono"/>
              <a:cs typeface="Roboto Mono"/>
              <a:sym typeface="Roboto Mono"/>
            </a:endParaRPr>
          </a:p>
          <a:p>
            <a:pPr marL="0" indent="0">
              <a:buNone/>
            </a:pPr>
            <a:r>
              <a:rPr lang="en" sz="1600" b="1">
                <a:latin typeface="Roboto Mono"/>
                <a:ea typeface="Roboto Mono"/>
                <a:cs typeface="Roboto Mono"/>
                <a:sym typeface="Roboto Mono"/>
              </a:rPr>
              <a:t>  C &lt;--(origin/master)</a:t>
            </a:r>
            <a:endParaRPr sz="1600" b="1">
              <a:latin typeface="Roboto Mono"/>
              <a:ea typeface="Roboto Mono"/>
              <a:cs typeface="Roboto Mono"/>
              <a:sym typeface="Roboto Mono"/>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Topological Order</a:t>
            </a:r>
            <a:endParaRPr/>
          </a:p>
        </p:txBody>
      </p:sp>
      <p:sp>
        <p:nvSpPr>
          <p:cNvPr id="122" name="Google Shape;122;p24"/>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A </a:t>
            </a:r>
            <a:r>
              <a:rPr lang="en" b="1"/>
              <a:t>topological order</a:t>
            </a:r>
            <a:r>
              <a:rPr lang="en"/>
              <a:t> on a directed acyclic graph (DAG) G = (V, E) is a </a:t>
            </a:r>
            <a:r>
              <a:rPr lang="en" b="1"/>
              <a:t>total order</a:t>
            </a:r>
            <a:r>
              <a:rPr lang="en"/>
              <a:t> on all of its vertices such that if there is a directed edge from </a:t>
            </a:r>
            <a:r>
              <a:rPr lang="en" b="1"/>
              <a:t>v1</a:t>
            </a:r>
            <a:r>
              <a:rPr lang="en"/>
              <a:t> to </a:t>
            </a:r>
            <a:r>
              <a:rPr lang="en" b="1"/>
              <a:t>v2</a:t>
            </a:r>
            <a:r>
              <a:rPr lang="en"/>
              <a:t>, then </a:t>
            </a:r>
            <a:r>
              <a:rPr lang="en" b="1"/>
              <a:t>v1</a:t>
            </a:r>
            <a:r>
              <a:rPr lang="en"/>
              <a:t> &lt; </a:t>
            </a:r>
            <a:r>
              <a:rPr lang="en" b="1"/>
              <a:t>v2</a:t>
            </a:r>
            <a:r>
              <a:rPr lang="en"/>
              <a:t>.</a:t>
            </a:r>
            <a:endParaRPr/>
          </a:p>
          <a:p>
            <a:pPr marL="0" indent="0">
              <a:spcBef>
                <a:spcPts val="2133"/>
              </a:spcBef>
              <a:spcAft>
                <a:spcPts val="2133"/>
              </a:spcAft>
              <a:buNone/>
            </a:pPr>
            <a:r>
              <a:rPr lang="en"/>
              <a:t>We can view a topological ordering/sorting on G as arranging the vertices on a horizontal line such that all edges go from left to right.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sz="2667"/>
              <a:t>Depth-First Search (DFS) for Both Directed and Undirected Graphs</a:t>
            </a:r>
            <a:endParaRPr sz="2667"/>
          </a:p>
        </p:txBody>
      </p:sp>
      <p:sp>
        <p:nvSpPr>
          <p:cNvPr id="128" name="Google Shape;128;p25"/>
          <p:cNvSpPr txBox="1">
            <a:spLocks noGrp="1"/>
          </p:cNvSpPr>
          <p:nvPr>
            <p:ph type="body" idx="1"/>
          </p:nvPr>
        </p:nvSpPr>
        <p:spPr>
          <a:xfrm>
            <a:off x="415600" y="1649667"/>
            <a:ext cx="3518400" cy="4442000"/>
          </a:xfrm>
          <a:prstGeom prst="rect">
            <a:avLst/>
          </a:prstGeom>
        </p:spPr>
        <p:txBody>
          <a:bodyPr spcFirstLastPara="1" vert="horz" wrap="square" lIns="121900" tIns="121900" rIns="121900" bIns="121900" rtlCol="0" anchor="t" anchorCtr="0">
            <a:noAutofit/>
          </a:bodyPr>
          <a:lstStyle/>
          <a:p>
            <a:pPr marL="0" indent="0">
              <a:buNone/>
            </a:pPr>
            <a:r>
              <a:rPr lang="en" b="1">
                <a:solidFill>
                  <a:srgbClr val="CC0000"/>
                </a:solidFill>
              </a:rPr>
              <a:t>dfs</a:t>
            </a:r>
            <a:r>
              <a:rPr lang="en"/>
              <a:t>(G = (V, E), </a:t>
            </a:r>
            <a:r>
              <a:rPr lang="en" b="1"/>
              <a:t>s</a:t>
            </a:r>
            <a:r>
              <a:rPr lang="en"/>
              <a:t>):</a:t>
            </a:r>
            <a:endParaRPr/>
          </a:p>
          <a:p>
            <a:pPr marL="0" indent="0">
              <a:buNone/>
            </a:pPr>
            <a:r>
              <a:rPr lang="en"/>
              <a:t>    for each vertex </a:t>
            </a:r>
            <a:r>
              <a:rPr lang="en" b="1"/>
              <a:t>u</a:t>
            </a:r>
            <a:r>
              <a:rPr lang="en"/>
              <a:t> in V:</a:t>
            </a:r>
            <a:endParaRPr/>
          </a:p>
          <a:p>
            <a:pPr marL="0" indent="0">
              <a:buNone/>
            </a:pPr>
            <a:r>
              <a:rPr lang="en"/>
              <a:t>        </a:t>
            </a:r>
            <a:r>
              <a:rPr lang="en" b="1"/>
              <a:t>u.</a:t>
            </a:r>
            <a:r>
              <a:rPr lang="en"/>
              <a:t>color = white</a:t>
            </a:r>
            <a:endParaRPr/>
          </a:p>
          <a:p>
            <a:pPr marL="0" indent="0">
              <a:buNone/>
            </a:pPr>
            <a:r>
              <a:rPr lang="en"/>
              <a:t>        </a:t>
            </a:r>
            <a:r>
              <a:rPr lang="en" b="1"/>
              <a:t>u.</a:t>
            </a:r>
            <a:r>
              <a:rPr lang="en"/>
              <a:t>discoverer = None</a:t>
            </a:r>
            <a:endParaRPr/>
          </a:p>
          <a:p>
            <a:pPr marL="0" indent="0">
              <a:buNone/>
            </a:pPr>
            <a:r>
              <a:rPr lang="en"/>
              <a:t>    time = 0</a:t>
            </a:r>
            <a:endParaRPr/>
          </a:p>
          <a:p>
            <a:pPr marL="0" indent="0">
              <a:buNone/>
            </a:pPr>
            <a:r>
              <a:rPr lang="en"/>
              <a:t>    for each vertex </a:t>
            </a:r>
            <a:r>
              <a:rPr lang="en" b="1"/>
              <a:t>u</a:t>
            </a:r>
            <a:r>
              <a:rPr lang="en"/>
              <a:t> in G.adj[</a:t>
            </a:r>
            <a:r>
              <a:rPr lang="en" b="1"/>
              <a:t>s</a:t>
            </a:r>
            <a:r>
              <a:rPr lang="en"/>
              <a:t>]:</a:t>
            </a:r>
            <a:endParaRPr/>
          </a:p>
          <a:p>
            <a:pPr marL="0" indent="0">
              <a:buNone/>
            </a:pPr>
            <a:r>
              <a:rPr lang="en"/>
              <a:t>        if </a:t>
            </a:r>
            <a:r>
              <a:rPr lang="en" b="1"/>
              <a:t>u.</a:t>
            </a:r>
            <a:r>
              <a:rPr lang="en"/>
              <a:t>color == white:</a:t>
            </a:r>
            <a:endParaRPr/>
          </a:p>
          <a:p>
            <a:pPr marL="0" indent="0">
              <a:buNone/>
            </a:pPr>
            <a:r>
              <a:rPr lang="en"/>
              <a:t>            </a:t>
            </a:r>
            <a:r>
              <a:rPr lang="en" b="1">
                <a:solidFill>
                  <a:srgbClr val="CC0000"/>
                </a:solidFill>
              </a:rPr>
              <a:t>dfs_visit</a:t>
            </a:r>
            <a:r>
              <a:rPr lang="en"/>
              <a:t>(</a:t>
            </a:r>
            <a:r>
              <a:rPr lang="en" b="1"/>
              <a:t>u</a:t>
            </a:r>
            <a:r>
              <a:rPr lang="en"/>
              <a:t>)</a:t>
            </a:r>
            <a:endParaRPr/>
          </a:p>
          <a:p>
            <a:pPr marL="0" indent="0">
              <a:buNone/>
            </a:pPr>
            <a:endParaRPr/>
          </a:p>
        </p:txBody>
      </p:sp>
      <p:sp>
        <p:nvSpPr>
          <p:cNvPr id="129" name="Google Shape;129;p25"/>
          <p:cNvSpPr txBox="1">
            <a:spLocks noGrp="1"/>
          </p:cNvSpPr>
          <p:nvPr>
            <p:ph type="body" idx="1"/>
          </p:nvPr>
        </p:nvSpPr>
        <p:spPr>
          <a:xfrm>
            <a:off x="3934100" y="1649667"/>
            <a:ext cx="3383200" cy="4442000"/>
          </a:xfrm>
          <a:prstGeom prst="rect">
            <a:avLst/>
          </a:prstGeom>
        </p:spPr>
        <p:txBody>
          <a:bodyPr spcFirstLastPara="1" vert="horz" wrap="square" lIns="121900" tIns="121900" rIns="121900" bIns="121900" rtlCol="0" anchor="t" anchorCtr="0">
            <a:noAutofit/>
          </a:bodyPr>
          <a:lstStyle/>
          <a:p>
            <a:pPr marL="0" indent="0">
              <a:buNone/>
            </a:pPr>
            <a:r>
              <a:rPr lang="en" b="1">
                <a:solidFill>
                  <a:srgbClr val="CC0000"/>
                </a:solidFill>
              </a:rPr>
              <a:t>dfs_visit</a:t>
            </a:r>
            <a:r>
              <a:rPr lang="en"/>
              <a:t>(</a:t>
            </a:r>
            <a:r>
              <a:rPr lang="en" b="1"/>
              <a:t>u</a:t>
            </a:r>
            <a:r>
              <a:rPr lang="en"/>
              <a:t>):</a:t>
            </a:r>
            <a:endParaRPr/>
          </a:p>
          <a:p>
            <a:pPr marL="0" indent="0">
              <a:buNone/>
            </a:pPr>
            <a:r>
              <a:rPr lang="en"/>
              <a:t>    time = time + 1</a:t>
            </a:r>
            <a:endParaRPr/>
          </a:p>
          <a:p>
            <a:pPr marL="0" indent="0">
              <a:buNone/>
            </a:pPr>
            <a:r>
              <a:rPr lang="en"/>
              <a:t>    </a:t>
            </a:r>
            <a:r>
              <a:rPr lang="en" b="1"/>
              <a:t>u.</a:t>
            </a:r>
            <a:r>
              <a:rPr lang="en"/>
              <a:t>discover_time = time</a:t>
            </a:r>
            <a:endParaRPr/>
          </a:p>
          <a:p>
            <a:pPr marL="0" indent="0">
              <a:buNone/>
            </a:pPr>
            <a:r>
              <a:rPr lang="en"/>
              <a:t>    </a:t>
            </a:r>
            <a:r>
              <a:rPr lang="en" b="1"/>
              <a:t>u.</a:t>
            </a:r>
            <a:r>
              <a:rPr lang="en"/>
              <a:t>color = gray</a:t>
            </a:r>
            <a:endParaRPr/>
          </a:p>
          <a:p>
            <a:pPr marL="0" indent="0">
              <a:buNone/>
            </a:pPr>
            <a:r>
              <a:rPr lang="en"/>
              <a:t>    for each </a:t>
            </a:r>
            <a:r>
              <a:rPr lang="en" b="1"/>
              <a:t>v </a:t>
            </a:r>
            <a:r>
              <a:rPr lang="en"/>
              <a:t>in G.adj[</a:t>
            </a:r>
            <a:r>
              <a:rPr lang="en" b="1"/>
              <a:t>u</a:t>
            </a:r>
            <a:r>
              <a:rPr lang="en"/>
              <a:t>]:</a:t>
            </a:r>
            <a:endParaRPr/>
          </a:p>
          <a:p>
            <a:pPr marL="0" indent="0">
              <a:buNone/>
            </a:pPr>
            <a:r>
              <a:rPr lang="en"/>
              <a:t>        if </a:t>
            </a:r>
            <a:r>
              <a:rPr lang="en" b="1"/>
              <a:t>v.</a:t>
            </a:r>
            <a:r>
              <a:rPr lang="en"/>
              <a:t>color == white:</a:t>
            </a:r>
            <a:br>
              <a:rPr lang="en"/>
            </a:br>
            <a:r>
              <a:rPr lang="en"/>
              <a:t>            </a:t>
            </a:r>
            <a:r>
              <a:rPr lang="en" b="1"/>
              <a:t>v.</a:t>
            </a:r>
            <a:r>
              <a:rPr lang="en"/>
              <a:t>discoverer = </a:t>
            </a:r>
            <a:r>
              <a:rPr lang="en" b="1"/>
              <a:t>u</a:t>
            </a:r>
            <a:endParaRPr/>
          </a:p>
          <a:p>
            <a:pPr marL="0" indent="0">
              <a:buNone/>
            </a:pPr>
            <a:r>
              <a:rPr lang="en"/>
              <a:t>            </a:t>
            </a:r>
            <a:r>
              <a:rPr lang="en" b="1">
                <a:solidFill>
                  <a:srgbClr val="CC0000"/>
                </a:solidFill>
              </a:rPr>
              <a:t>dfs_visit</a:t>
            </a:r>
            <a:r>
              <a:rPr lang="en"/>
              <a:t>(</a:t>
            </a:r>
            <a:r>
              <a:rPr lang="en" b="1"/>
              <a:t>v</a:t>
            </a:r>
            <a:r>
              <a:rPr lang="en"/>
              <a:t>)</a:t>
            </a:r>
            <a:endParaRPr/>
          </a:p>
          <a:p>
            <a:pPr marL="0" indent="0">
              <a:buNone/>
            </a:pPr>
            <a:r>
              <a:rPr lang="en"/>
              <a:t>    </a:t>
            </a:r>
            <a:r>
              <a:rPr lang="en" b="1"/>
              <a:t>u.</a:t>
            </a:r>
            <a:r>
              <a:rPr lang="en"/>
              <a:t>color = black</a:t>
            </a:r>
            <a:endParaRPr/>
          </a:p>
          <a:p>
            <a:pPr marL="0" indent="0">
              <a:buNone/>
            </a:pPr>
            <a:r>
              <a:rPr lang="en"/>
              <a:t>    time = time + 1</a:t>
            </a:r>
            <a:endParaRPr/>
          </a:p>
          <a:p>
            <a:pPr marL="0" indent="0">
              <a:buClr>
                <a:schemeClr val="dk1"/>
              </a:buClr>
              <a:buSzPts val="1100"/>
              <a:buNone/>
            </a:pPr>
            <a:r>
              <a:rPr lang="en"/>
              <a:t>    </a:t>
            </a:r>
            <a:r>
              <a:rPr lang="en" b="1"/>
              <a:t>u.</a:t>
            </a:r>
            <a:r>
              <a:rPr lang="en"/>
              <a:t>finish_time = time</a:t>
            </a:r>
            <a:endParaRPr/>
          </a:p>
          <a:p>
            <a:pPr marL="0" indent="0">
              <a:buNone/>
            </a:pPr>
            <a:endParaRPr/>
          </a:p>
        </p:txBody>
      </p:sp>
      <p:sp>
        <p:nvSpPr>
          <p:cNvPr id="130" name="Google Shape;130;p25"/>
          <p:cNvSpPr txBox="1"/>
          <p:nvPr/>
        </p:nvSpPr>
        <p:spPr>
          <a:xfrm>
            <a:off x="7476533" y="1653967"/>
            <a:ext cx="4442800" cy="47380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This is the pseudo code.</a:t>
            </a:r>
            <a:endParaRPr sz="2400">
              <a:latin typeface="Roboto"/>
              <a:ea typeface="Roboto"/>
              <a:cs typeface="Roboto"/>
              <a:sym typeface="Roboto"/>
            </a:endParaRPr>
          </a:p>
          <a:p>
            <a:endParaRPr sz="2400">
              <a:latin typeface="Roboto"/>
              <a:ea typeface="Roboto"/>
              <a:cs typeface="Roboto"/>
              <a:sym typeface="Roboto"/>
            </a:endParaRPr>
          </a:p>
          <a:p>
            <a:pPr marL="609585" indent="-423323">
              <a:buSzPts val="1400"/>
              <a:buFont typeface="Roboto"/>
              <a:buChar char="●"/>
            </a:pPr>
            <a:r>
              <a:rPr lang="en" sz="2400">
                <a:latin typeface="Roboto"/>
                <a:ea typeface="Roboto"/>
                <a:cs typeface="Roboto"/>
                <a:sym typeface="Roboto"/>
              </a:rPr>
              <a:t>white means undiscovered</a:t>
            </a:r>
            <a:endParaRPr sz="2400">
              <a:latin typeface="Roboto"/>
              <a:ea typeface="Roboto"/>
              <a:cs typeface="Roboto"/>
              <a:sym typeface="Roboto"/>
            </a:endParaRPr>
          </a:p>
          <a:p>
            <a:pPr marL="609585" indent="-423323">
              <a:buSzPts val="1400"/>
              <a:buFont typeface="Roboto"/>
              <a:buChar char="●"/>
            </a:pPr>
            <a:r>
              <a:rPr lang="en" sz="2400">
                <a:latin typeface="Roboto"/>
                <a:ea typeface="Roboto"/>
                <a:cs typeface="Roboto"/>
                <a:sym typeface="Roboto"/>
              </a:rPr>
              <a:t>gray means being processed</a:t>
            </a:r>
            <a:endParaRPr sz="2400">
              <a:latin typeface="Roboto"/>
              <a:ea typeface="Roboto"/>
              <a:cs typeface="Roboto"/>
              <a:sym typeface="Roboto"/>
            </a:endParaRPr>
          </a:p>
          <a:p>
            <a:pPr marL="609585" indent="-423323">
              <a:buSzPts val="1400"/>
              <a:buFont typeface="Roboto"/>
              <a:buChar char="●"/>
            </a:pPr>
            <a:r>
              <a:rPr lang="en" sz="2400">
                <a:latin typeface="Roboto"/>
                <a:ea typeface="Roboto"/>
                <a:cs typeface="Roboto"/>
                <a:sym typeface="Roboto"/>
              </a:rPr>
              <a:t>black means finished processing</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G.adj[</a:t>
            </a:r>
            <a:r>
              <a:rPr lang="en" sz="2400" b="1">
                <a:latin typeface="Roboto"/>
                <a:ea typeface="Roboto"/>
                <a:cs typeface="Roboto"/>
                <a:sym typeface="Roboto"/>
              </a:rPr>
              <a:t>u</a:t>
            </a:r>
            <a:r>
              <a:rPr lang="en" sz="2400">
                <a:latin typeface="Roboto"/>
                <a:ea typeface="Roboto"/>
                <a:cs typeface="Roboto"/>
                <a:sym typeface="Roboto"/>
              </a:rPr>
              <a:t>] is the set of vertices reachable from </a:t>
            </a:r>
            <a:r>
              <a:rPr lang="en" sz="2400" b="1">
                <a:latin typeface="Roboto"/>
                <a:ea typeface="Roboto"/>
                <a:cs typeface="Roboto"/>
                <a:sym typeface="Roboto"/>
              </a:rPr>
              <a:t>u</a:t>
            </a:r>
            <a:r>
              <a:rPr lang="en" sz="2400">
                <a:latin typeface="Roboto"/>
                <a:ea typeface="Roboto"/>
                <a:cs typeface="Roboto"/>
                <a:sym typeface="Roboto"/>
              </a:rPr>
              <a:t>.</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A stack can (and probably should) be used to implement DFS instead of recursion. </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In fact, a stack should be used in Python to implement DFS due to the interpreter's limit on recursion depth.</a:t>
            </a:r>
            <a:endParaRPr sz="2400">
              <a:latin typeface="Roboto"/>
              <a:ea typeface="Roboto"/>
              <a:cs typeface="Roboto"/>
              <a:sym typeface="Roboto"/>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4"/>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Python DFS Implementation Using a Stack</a:t>
            </a:r>
            <a:endParaRPr/>
          </a:p>
        </p:txBody>
      </p:sp>
      <p:sp>
        <p:nvSpPr>
          <p:cNvPr id="1170" name="Google Shape;1170;p64"/>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Depending on your need, each element on the stack can be a vertex coupled with some extra info.</a:t>
            </a:r>
            <a:endParaRPr/>
          </a:p>
          <a:p>
            <a:pPr marL="0" indent="0">
              <a:spcBef>
                <a:spcPts val="2133"/>
              </a:spcBef>
              <a:buNone/>
            </a:pPr>
            <a:r>
              <a:rPr lang="en"/>
              <a:t>For example, if you want to keep track of the path, something like this will help:</a:t>
            </a:r>
            <a:endParaRPr/>
          </a:p>
          <a:p>
            <a:pPr marL="0" indent="0">
              <a:spcBef>
                <a:spcPts val="2133"/>
              </a:spcBef>
              <a:buNone/>
            </a:pPr>
            <a:r>
              <a:rPr lang="en" sz="1600">
                <a:latin typeface="Roboto Mono"/>
                <a:ea typeface="Roboto Mono"/>
                <a:cs typeface="Roboto Mono"/>
                <a:sym typeface="Roboto Mono"/>
              </a:rPr>
              <a:t>stack = [(vertex, [vertex])]</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visited = set()</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while stack:</a:t>
            </a:r>
            <a:br>
              <a:rPr lang="en" sz="1600">
                <a:latin typeface="Roboto Mono"/>
                <a:ea typeface="Roboto Mono"/>
                <a:cs typeface="Roboto Mono"/>
                <a:sym typeface="Roboto Mono"/>
              </a:rPr>
            </a:br>
            <a:r>
              <a:rPr lang="en" sz="1600">
                <a:latin typeface="Roboto Mono"/>
                <a:ea typeface="Roboto Mono"/>
                <a:cs typeface="Roboto Mono"/>
                <a:sym typeface="Roboto Mono"/>
              </a:rPr>
              <a:t>    v, path = stack.pop()</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visited.add(v)</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do something...</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for child in v.adjacent_vertices:</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if child not in visited:</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stack.append((child, path + [child]))</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do something...</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a:t>
            </a:r>
            <a:endParaRPr sz="1600">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What is an Operating System?</a:t>
            </a:r>
            <a:endParaRPr/>
          </a:p>
        </p:txBody>
      </p:sp>
      <p:sp>
        <p:nvSpPr>
          <p:cNvPr id="144" name="Google Shape;144;p21"/>
          <p:cNvSpPr txBox="1">
            <a:spLocks noGrp="1"/>
          </p:cNvSpPr>
          <p:nvPr>
            <p:ph type="body" idx="1"/>
          </p:nvPr>
        </p:nvSpPr>
        <p:spPr>
          <a:xfrm>
            <a:off x="566559" y="1581390"/>
            <a:ext cx="9601200" cy="4191000"/>
          </a:xfrm>
          <a:prstGeom prst="rect">
            <a:avLst/>
          </a:prstGeom>
          <a:noFill/>
          <a:ln>
            <a:noFill/>
          </a:ln>
        </p:spPr>
        <p:txBody>
          <a:bodyPr spcFirstLastPara="1" vert="horz" wrap="square" lIns="91425" tIns="45700" rIns="91425" bIns="45700" rtlCol="0" anchor="t" anchorCtr="0">
            <a:noAutofit/>
          </a:bodyPr>
          <a:lstStyle/>
          <a:p>
            <a:pPr marL="457200" indent="-342900">
              <a:spcBef>
                <a:spcPts val="0"/>
              </a:spcBef>
              <a:buSzPts val="1800"/>
            </a:pPr>
            <a:r>
              <a:rPr lang="en-US"/>
              <a:t>Most important software that runs on a computer</a:t>
            </a:r>
            <a:endParaRPr/>
          </a:p>
          <a:p>
            <a:pPr marL="457200" indent="-342900">
              <a:spcBef>
                <a:spcPts val="0"/>
              </a:spcBef>
              <a:buSzPts val="1800"/>
            </a:pPr>
            <a:r>
              <a:rPr lang="en-US"/>
              <a:t>Responsible for many things</a:t>
            </a:r>
            <a:endParaRPr/>
          </a:p>
          <a:p>
            <a:pPr marL="914400" lvl="1" indent="-342900">
              <a:spcBef>
                <a:spcPts val="0"/>
              </a:spcBef>
              <a:buSzPts val="1800"/>
            </a:pPr>
            <a:r>
              <a:rPr lang="en-US"/>
              <a:t>Managing other software</a:t>
            </a:r>
            <a:endParaRPr/>
          </a:p>
          <a:p>
            <a:pPr marL="914400" lvl="1" indent="-342900">
              <a:spcBef>
                <a:spcPts val="0"/>
              </a:spcBef>
              <a:buSzPts val="1800"/>
            </a:pPr>
            <a:r>
              <a:rPr lang="en-US"/>
              <a:t>Abstracting hardware</a:t>
            </a:r>
            <a:endParaRPr/>
          </a:p>
          <a:p>
            <a:pPr marL="457200" indent="-342900">
              <a:spcBef>
                <a:spcPts val="0"/>
              </a:spcBef>
              <a:buSzPts val="1800"/>
            </a:pPr>
            <a:r>
              <a:rPr lang="en-US"/>
              <a:t>Brief history of Operating Systems: </a:t>
            </a:r>
            <a:r>
              <a:rPr lang="en-US" u="sng">
                <a:solidFill>
                  <a:schemeClr val="hlink"/>
                </a:solidFill>
                <a:hlinkClick r:id="rId3"/>
              </a:rPr>
              <a:t>http://www.informit.com/articles/article.aspx?p=24972</a:t>
            </a:r>
            <a:endParaRPr/>
          </a:p>
          <a:p>
            <a:pPr marL="457200" indent="-342900">
              <a:spcBef>
                <a:spcPts val="0"/>
              </a:spcBef>
              <a:buSzPts val="1800"/>
            </a:pPr>
            <a:r>
              <a:rPr lang="en-US"/>
              <a:t>OS Examples: Windows ( Windows 10, 8 ), macOS, FreeRTOS, Linux, Unix</a:t>
            </a:r>
            <a:endParaRPr/>
          </a:p>
        </p:txBody>
      </p:sp>
      <p:pic>
        <p:nvPicPr>
          <p:cNvPr id="145" name="Google Shape;145;p21"/>
          <p:cNvPicPr preferRelativeResize="0"/>
          <p:nvPr/>
        </p:nvPicPr>
        <p:blipFill rotWithShape="1">
          <a:blip r:embed="rId4">
            <a:alphaModFix/>
          </a:blip>
          <a:srcRect/>
          <a:stretch/>
        </p:blipFill>
        <p:spPr>
          <a:xfrm>
            <a:off x="9894748" y="1085610"/>
            <a:ext cx="2460908" cy="3642144"/>
          </a:xfrm>
          <a:prstGeom prst="rect">
            <a:avLst/>
          </a:prstGeom>
          <a:noFill/>
          <a:ln>
            <a:noFill/>
          </a:ln>
        </p:spPr>
      </p:pic>
      <p:sp>
        <p:nvSpPr>
          <p:cNvPr id="146" name="Google Shape;146;p21"/>
          <p:cNvSpPr txBox="1"/>
          <p:nvPr/>
        </p:nvSpPr>
        <p:spPr>
          <a:xfrm>
            <a:off x="9992415" y="4735591"/>
            <a:ext cx="2265574" cy="553998"/>
          </a:xfrm>
          <a:prstGeom prst="rect">
            <a:avLst/>
          </a:prstGeom>
          <a:noFill/>
          <a:ln>
            <a:noFill/>
          </a:ln>
        </p:spPr>
        <p:txBody>
          <a:bodyPr spcFirstLastPara="1" wrap="square" lIns="91425" tIns="45700" rIns="91425" bIns="45700" anchor="t" anchorCtr="0">
            <a:noAutofit/>
          </a:bodyPr>
          <a:lstStyle/>
          <a:p>
            <a:r>
              <a:rPr lang="en-US" sz="1000">
                <a:solidFill>
                  <a:schemeClr val="dk1"/>
                </a:solidFill>
                <a:latin typeface="Calibri"/>
                <a:ea typeface="Calibri"/>
                <a:cs typeface="Calibri"/>
                <a:sym typeface="Calibri"/>
              </a:rPr>
              <a:t>Source : https://en.wikipedia.org/wiki/Operating_system</a:t>
            </a:r>
            <a:endParaRPr sz="10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Text Editors: Vi</a:t>
            </a:r>
            <a:endParaRPr/>
          </a:p>
        </p:txBody>
      </p:sp>
      <p:sp>
        <p:nvSpPr>
          <p:cNvPr id="221" name="Google Shape;221;p33"/>
          <p:cNvSpPr txBox="1">
            <a:spLocks noGrp="1"/>
          </p:cNvSpPr>
          <p:nvPr>
            <p:ph type="body" idx="1"/>
          </p:nvPr>
        </p:nvSpPr>
        <p:spPr>
          <a:xfrm>
            <a:off x="1524013" y="1828800"/>
            <a:ext cx="8964600" cy="4926900"/>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700"/>
            </a:pPr>
            <a:r>
              <a:rPr lang="en-US"/>
              <a:t>Open a file- </a:t>
            </a:r>
            <a:r>
              <a:rPr lang="en-US" b="1"/>
              <a:t>vi &lt;filename&gt; or vim &lt;filename&gt;</a:t>
            </a:r>
            <a:endParaRPr/>
          </a:p>
          <a:p>
            <a:pPr marL="228531" indent="-228531">
              <a:lnSpc>
                <a:spcPct val="80000"/>
              </a:lnSpc>
              <a:buClr>
                <a:schemeClr val="dk1"/>
              </a:buClr>
              <a:buSzPts val="2700"/>
            </a:pPr>
            <a:r>
              <a:rPr lang="en-US"/>
              <a:t>Close a file- </a:t>
            </a:r>
            <a:r>
              <a:rPr lang="en-US" b="1"/>
              <a:t>:q</a:t>
            </a:r>
            <a:endParaRPr/>
          </a:p>
          <a:p>
            <a:pPr marL="228531" indent="-228531">
              <a:lnSpc>
                <a:spcPct val="80000"/>
              </a:lnSpc>
              <a:buClr>
                <a:schemeClr val="dk1"/>
              </a:buClr>
              <a:buSzPts val="2700"/>
            </a:pPr>
            <a:r>
              <a:rPr lang="en-US"/>
              <a:t>Save a file- </a:t>
            </a:r>
            <a:r>
              <a:rPr lang="en-US" b="1"/>
              <a:t>:w</a:t>
            </a:r>
            <a:endParaRPr/>
          </a:p>
          <a:p>
            <a:pPr marL="228531" indent="-228531">
              <a:lnSpc>
                <a:spcPct val="80000"/>
              </a:lnSpc>
              <a:buClr>
                <a:schemeClr val="dk1"/>
              </a:buClr>
              <a:buSzPts val="2700"/>
            </a:pPr>
            <a:r>
              <a:rPr lang="en-US"/>
              <a:t>Save and close a file- </a:t>
            </a:r>
            <a:r>
              <a:rPr lang="en-US" b="1"/>
              <a:t>:wq</a:t>
            </a:r>
            <a:endParaRPr b="1"/>
          </a:p>
          <a:p>
            <a:pPr marL="228531" indent="-228531">
              <a:lnSpc>
                <a:spcPct val="80000"/>
              </a:lnSpc>
              <a:buClr>
                <a:schemeClr val="dk1"/>
              </a:buClr>
              <a:buSzPts val="2700"/>
            </a:pPr>
            <a:r>
              <a:rPr lang="en-US"/>
              <a:t>Modes:</a:t>
            </a:r>
            <a:endParaRPr/>
          </a:p>
          <a:p>
            <a:pPr marL="685594" lvl="1" indent="-228531">
              <a:lnSpc>
                <a:spcPct val="80000"/>
              </a:lnSpc>
              <a:buClr>
                <a:schemeClr val="dk1"/>
              </a:buClr>
              <a:buSzPts val="2300"/>
            </a:pPr>
            <a:r>
              <a:rPr lang="en-US"/>
              <a:t>Normal: Enter commands</a:t>
            </a:r>
            <a:endParaRPr/>
          </a:p>
          <a:p>
            <a:pPr marL="685594" lvl="1" indent="-228531">
              <a:lnSpc>
                <a:spcPct val="80000"/>
              </a:lnSpc>
              <a:buClr>
                <a:schemeClr val="dk1"/>
              </a:buClr>
              <a:buSzPts val="2300"/>
            </a:pPr>
            <a:r>
              <a:rPr lang="en-US"/>
              <a:t>Insert: Insert text</a:t>
            </a:r>
            <a:endParaRPr/>
          </a:p>
          <a:p>
            <a:pPr marL="685594" lvl="1" indent="-228531">
              <a:lnSpc>
                <a:spcPct val="80000"/>
              </a:lnSpc>
              <a:buClr>
                <a:schemeClr val="dk1"/>
              </a:buClr>
              <a:buSzPts val="2300"/>
            </a:pPr>
            <a:r>
              <a:rPr lang="en-US"/>
              <a:t>Visual: Like normal, but you can highlight</a:t>
            </a:r>
            <a:endParaRPr/>
          </a:p>
          <a:p>
            <a:pPr marL="685594" lvl="1" indent="-228531">
              <a:lnSpc>
                <a:spcPct val="80000"/>
              </a:lnSpc>
              <a:buClr>
                <a:schemeClr val="dk1"/>
              </a:buClr>
              <a:buSzPts val="2300"/>
            </a:pPr>
            <a:r>
              <a:rPr lang="en-US"/>
              <a:t>Replace: Like insert, but you replace characters as you type</a:t>
            </a:r>
            <a:endParaRPr/>
          </a:p>
          <a:p>
            <a:pPr marL="685594" lvl="1" indent="-228531">
              <a:lnSpc>
                <a:spcPct val="80000"/>
              </a:lnSpc>
              <a:buClr>
                <a:schemeClr val="dk1"/>
              </a:buClr>
              <a:buSzPts val="2300"/>
            </a:pPr>
            <a:r>
              <a:rPr lang="en-US"/>
              <a:t>Recording: Record a sequence of key sequences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Text Editors: Emacs</a:t>
            </a:r>
            <a:endParaRPr/>
          </a:p>
        </p:txBody>
      </p:sp>
      <p:sp>
        <p:nvSpPr>
          <p:cNvPr id="233" name="Google Shape;233;p35"/>
          <p:cNvSpPr txBox="1">
            <a:spLocks noGrp="1"/>
          </p:cNvSpPr>
          <p:nvPr>
            <p:ph type="body" idx="1"/>
          </p:nvPr>
        </p:nvSpPr>
        <p:spPr>
          <a:xfrm>
            <a:off x="1524002" y="1828800"/>
            <a:ext cx="9036494" cy="4191000"/>
          </a:xfrm>
          <a:prstGeom prst="rect">
            <a:avLst/>
          </a:prstGeom>
          <a:noFill/>
          <a:ln>
            <a:noFill/>
          </a:ln>
        </p:spPr>
        <p:txBody>
          <a:bodyPr spcFirstLastPara="1" vert="horz" wrap="square" lIns="91425" tIns="45700" rIns="91425" bIns="45700" rtlCol="0" anchor="t" anchorCtr="0">
            <a:noAutofit/>
          </a:bodyPr>
          <a:lstStyle/>
          <a:p>
            <a:pPr marL="228531" indent="-241929">
              <a:lnSpc>
                <a:spcPct val="80000"/>
              </a:lnSpc>
              <a:spcBef>
                <a:spcPts val="0"/>
              </a:spcBef>
              <a:buClr>
                <a:schemeClr val="dk1"/>
              </a:buClr>
              <a:buSzPts val="2800"/>
            </a:pPr>
            <a:r>
              <a:rPr lang="en-US"/>
              <a:t>“The customizable, extensible, self documenting display editor”</a:t>
            </a:r>
            <a:endParaRPr/>
          </a:p>
          <a:p>
            <a:pPr marL="228531" indent="-241929">
              <a:lnSpc>
                <a:spcPct val="80000"/>
              </a:lnSpc>
              <a:buClr>
                <a:schemeClr val="dk1"/>
              </a:buClr>
              <a:buSzPts val="2800"/>
            </a:pPr>
            <a:r>
              <a:rPr lang="en-US"/>
              <a:t>Customizable (no programming)</a:t>
            </a:r>
            <a:endParaRPr/>
          </a:p>
          <a:p>
            <a:pPr marL="685594" lvl="1" indent="-265424">
              <a:lnSpc>
                <a:spcPct val="80000"/>
              </a:lnSpc>
              <a:buClr>
                <a:schemeClr val="dk1"/>
              </a:buClr>
              <a:buSzPts val="2800"/>
            </a:pPr>
            <a:r>
              <a:rPr lang="en-US" sz="2800"/>
              <a:t>Users can customize font, colors, etc. in ~/.Emacs</a:t>
            </a:r>
            <a:endParaRPr sz="2800"/>
          </a:p>
          <a:p>
            <a:pPr marL="228531" indent="-241929">
              <a:lnSpc>
                <a:spcPct val="80000"/>
              </a:lnSpc>
              <a:buClr>
                <a:schemeClr val="dk1"/>
              </a:buClr>
              <a:buSzPts val="2800"/>
            </a:pPr>
            <a:r>
              <a:rPr lang="en-US"/>
              <a:t>Extensible (programming required)</a:t>
            </a:r>
            <a:endParaRPr/>
          </a:p>
          <a:p>
            <a:pPr marL="685594" lvl="1" indent="-265424">
              <a:lnSpc>
                <a:spcPct val="80000"/>
              </a:lnSpc>
              <a:buClr>
                <a:schemeClr val="dk1"/>
              </a:buClr>
              <a:buSzPts val="2800"/>
            </a:pPr>
            <a:r>
              <a:rPr lang="en-US" sz="2800"/>
              <a:t>Run Lisp scripts to define new commands </a:t>
            </a:r>
            <a:endParaRPr sz="2800"/>
          </a:p>
          <a:p>
            <a:pPr marL="228531" indent="-241929">
              <a:lnSpc>
                <a:spcPct val="80000"/>
              </a:lnSpc>
              <a:buClr>
                <a:schemeClr val="dk1"/>
              </a:buClr>
              <a:buSzPts val="2800"/>
            </a:pPr>
            <a:r>
              <a:rPr lang="en-US"/>
              <a:t>Self-documenting</a:t>
            </a:r>
            <a:endParaRPr/>
          </a:p>
          <a:p>
            <a:pPr marL="685594" lvl="1" indent="-265424">
              <a:lnSpc>
                <a:spcPct val="80000"/>
              </a:lnSpc>
              <a:buClr>
                <a:schemeClr val="dk1"/>
              </a:buClr>
              <a:buSzPts val="2800"/>
            </a:pPr>
            <a:r>
              <a:rPr lang="en-US" sz="2800"/>
              <a:t> C-h r (manual) and C-h t (tutorial)</a:t>
            </a:r>
            <a:endParaRPr sz="2800"/>
          </a:p>
          <a:p>
            <a:pPr marL="228531" indent="-292031">
              <a:lnSpc>
                <a:spcPct val="80000"/>
              </a:lnSpc>
              <a:spcBef>
                <a:spcPts val="500"/>
              </a:spcBef>
              <a:buSzPts val="2800"/>
            </a:pPr>
            <a:r>
              <a:rPr lang="en-US"/>
              <a:t>Real-time</a:t>
            </a:r>
            <a:endParaRPr/>
          </a:p>
          <a:p>
            <a:pPr marL="685594" lvl="1" indent="-292031">
              <a:lnSpc>
                <a:spcPct val="80000"/>
              </a:lnSpc>
              <a:buSzPts val="2800"/>
            </a:pPr>
            <a:r>
              <a:rPr lang="en-US" sz="2800"/>
              <a:t>Edits are displayed as you make them</a:t>
            </a:r>
            <a:endParaRPr sz="2800"/>
          </a:p>
          <a:p>
            <a:pPr marL="228531" indent="-64129">
              <a:lnSpc>
                <a:spcPct val="80000"/>
              </a:lnSpc>
              <a:buClr>
                <a:schemeClr val="dk1"/>
              </a:buClr>
              <a:buSzPts val="2589"/>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Editing Basics</a:t>
            </a:r>
            <a:endParaRPr/>
          </a:p>
        </p:txBody>
      </p:sp>
      <p:sp>
        <p:nvSpPr>
          <p:cNvPr id="251" name="Google Shape;251;p38"/>
          <p:cNvSpPr txBox="1">
            <a:spLocks noGrp="1"/>
          </p:cNvSpPr>
          <p:nvPr>
            <p:ph type="body" idx="1"/>
          </p:nvPr>
        </p:nvSpPr>
        <p:spPr>
          <a:xfrm>
            <a:off x="1524002" y="1828800"/>
            <a:ext cx="932452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Insert text </a:t>
            </a:r>
            <a:r>
              <a:rPr lang="en-US"/>
              <a:t>by simply typing it</a:t>
            </a:r>
            <a:endParaRPr/>
          </a:p>
          <a:p>
            <a:pPr marL="228531" indent="-228531">
              <a:buClr>
                <a:schemeClr val="dk1"/>
              </a:buClr>
              <a:buSzPts val="2700"/>
            </a:pPr>
            <a:r>
              <a:rPr lang="en-US" b="1"/>
              <a:t>Undo</a:t>
            </a:r>
            <a:r>
              <a:rPr lang="en-US"/>
              <a:t> by typing C-x u</a:t>
            </a:r>
            <a:endParaRPr/>
          </a:p>
          <a:p>
            <a:pPr marL="228531" indent="-228531">
              <a:buClr>
                <a:schemeClr val="dk1"/>
              </a:buClr>
              <a:buSzPts val="2700"/>
            </a:pPr>
            <a:r>
              <a:rPr lang="en-US" b="1"/>
              <a:t>Save changes </a:t>
            </a:r>
            <a:r>
              <a:rPr lang="en-US"/>
              <a:t>by typing C-x C-s</a:t>
            </a:r>
            <a:endParaRPr/>
          </a:p>
          <a:p>
            <a:pPr marL="228531" indent="-228531">
              <a:buClr>
                <a:schemeClr val="dk1"/>
              </a:buClr>
              <a:buSzPts val="2700"/>
            </a:pPr>
            <a:r>
              <a:rPr lang="en-US" b="1"/>
              <a:t>Copy, cut, paste</a:t>
            </a:r>
            <a:endParaRPr/>
          </a:p>
          <a:p>
            <a:pPr marL="685594" lvl="1" indent="-228531">
              <a:buClr>
                <a:schemeClr val="dk1"/>
              </a:buClr>
              <a:buSzPts val="2300"/>
            </a:pPr>
            <a:r>
              <a:rPr lang="en-US"/>
              <a:t>C-space (starts selecting region)</a:t>
            </a:r>
            <a:endParaRPr/>
          </a:p>
          <a:p>
            <a:pPr marL="685594" lvl="1" indent="-228531">
              <a:buClr>
                <a:schemeClr val="dk1"/>
              </a:buClr>
              <a:buSzPts val="2300"/>
            </a:pPr>
            <a:r>
              <a:rPr lang="en-US"/>
              <a:t>M-w (copy a region) </a:t>
            </a:r>
            <a:endParaRPr/>
          </a:p>
          <a:p>
            <a:pPr marL="685594" lvl="1" indent="-228531">
              <a:buClr>
                <a:schemeClr val="dk1"/>
              </a:buClr>
              <a:buSzPts val="2300"/>
            </a:pPr>
            <a:r>
              <a:rPr lang="en-US"/>
              <a:t>C-w (cuts a region)</a:t>
            </a:r>
            <a:endParaRPr/>
          </a:p>
          <a:p>
            <a:pPr marL="685594" lvl="1" indent="-228531">
              <a:buClr>
                <a:schemeClr val="dk1"/>
              </a:buClr>
              <a:buSzPts val="2300"/>
            </a:pPr>
            <a:r>
              <a:rPr lang="en-US"/>
              <a:t>C-k (kill a line)</a:t>
            </a:r>
            <a:endParaRPr/>
          </a:p>
          <a:p>
            <a:pPr marL="685594" lvl="1" indent="-228531">
              <a:buClr>
                <a:schemeClr val="dk1"/>
              </a:buClr>
              <a:buSzPts val="2300"/>
            </a:pPr>
            <a:r>
              <a:rPr lang="en-US"/>
              <a:t>C-y (yank/paste)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839570" y="365126"/>
            <a:ext cx="10512900" cy="13257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Buffers</a:t>
            </a:r>
            <a:endParaRPr/>
          </a:p>
        </p:txBody>
      </p:sp>
      <p:sp>
        <p:nvSpPr>
          <p:cNvPr id="257" name="Google Shape;257;p39"/>
          <p:cNvSpPr txBox="1">
            <a:spLocks noGrp="1"/>
          </p:cNvSpPr>
          <p:nvPr>
            <p:ph type="body" idx="1"/>
          </p:nvPr>
        </p:nvSpPr>
        <p:spPr>
          <a:xfrm>
            <a:off x="1524002" y="1828800"/>
            <a:ext cx="9324600" cy="4191000"/>
          </a:xfrm>
          <a:prstGeom prst="rect">
            <a:avLst/>
          </a:prstGeom>
          <a:noFill/>
          <a:ln>
            <a:noFill/>
          </a:ln>
        </p:spPr>
        <p:txBody>
          <a:bodyPr spcFirstLastPara="1" vert="horz" wrap="square" lIns="91425" tIns="45700" rIns="91425" bIns="45700" rtlCol="0" anchor="t" anchorCtr="0">
            <a:noAutofit/>
          </a:bodyPr>
          <a:lstStyle/>
          <a:p>
            <a:pPr marL="228531" indent="-292031">
              <a:lnSpc>
                <a:spcPct val="100000"/>
              </a:lnSpc>
              <a:spcBef>
                <a:spcPts val="900"/>
              </a:spcBef>
              <a:buClr>
                <a:schemeClr val="dk1"/>
              </a:buClr>
              <a:buSzPts val="2800"/>
              <a:buFont typeface="Calibri"/>
              <a:buChar char="•"/>
            </a:pPr>
            <a:r>
              <a:rPr lang="en-US">
                <a:solidFill>
                  <a:srgbClr val="262626"/>
                </a:solidFill>
              </a:rPr>
              <a:t>Buffer: Where the text you’re editing lives</a:t>
            </a:r>
            <a:endParaRPr>
              <a:solidFill>
                <a:srgbClr val="262626"/>
              </a:solidFill>
            </a:endParaRPr>
          </a:p>
          <a:p>
            <a:pPr marL="228531" indent="-292031">
              <a:lnSpc>
                <a:spcPct val="100000"/>
              </a:lnSpc>
              <a:spcBef>
                <a:spcPts val="0"/>
              </a:spcBef>
              <a:buClr>
                <a:schemeClr val="dk1"/>
              </a:buClr>
              <a:buSzPts val="2800"/>
              <a:buFont typeface="Calibri"/>
              <a:buChar char="•"/>
            </a:pPr>
            <a:r>
              <a:rPr lang="en-US">
                <a:solidFill>
                  <a:srgbClr val="262626"/>
                </a:solidFill>
              </a:rPr>
              <a:t>Save current buffer to file </a:t>
            </a:r>
            <a:endParaRPr>
              <a:solidFill>
                <a:srgbClr val="262626"/>
              </a:solidFill>
            </a:endParaRPr>
          </a:p>
          <a:p>
            <a:pPr marL="1142657" lvl="2" indent="-292031">
              <a:lnSpc>
                <a:spcPct val="100000"/>
              </a:lnSpc>
              <a:spcBef>
                <a:spcPts val="0"/>
              </a:spcBef>
              <a:buSzPts val="2800"/>
              <a:buFont typeface="Calibri"/>
              <a:buChar char="•"/>
            </a:pPr>
            <a:r>
              <a:rPr lang="en-US" sz="2800">
                <a:solidFill>
                  <a:srgbClr val="262626"/>
                </a:solidFill>
              </a:rPr>
              <a:t>C-x C-s  </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List all the buffers </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C-b </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Save current buffer with a specified file name</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C-w [filename]  </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Add a new file to buffer </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C-f</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Visit *scratch* buffer</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b</a:t>
            </a:r>
            <a:endParaRPr sz="2800">
              <a:solidFill>
                <a:srgbClr val="262626"/>
              </a:solidFill>
            </a:endParaRPr>
          </a:p>
          <a:p>
            <a:pPr marL="0" indent="0">
              <a:lnSpc>
                <a:spcPct val="100000"/>
              </a:lnSpc>
              <a:spcBef>
                <a:spcPts val="0"/>
              </a:spcBef>
              <a:buNone/>
            </a:pP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Navigating in a Buffer</a:t>
            </a:r>
            <a:endParaRPr/>
          </a:p>
        </p:txBody>
      </p:sp>
      <p:pic>
        <p:nvPicPr>
          <p:cNvPr id="263" name="Google Shape;263;p40"/>
          <p:cNvPicPr preferRelativeResize="0"/>
          <p:nvPr/>
        </p:nvPicPr>
        <p:blipFill rotWithShape="1">
          <a:blip r:embed="rId3">
            <a:alphaModFix/>
          </a:blip>
          <a:srcRect/>
          <a:stretch/>
        </p:blipFill>
        <p:spPr>
          <a:xfrm>
            <a:off x="3287688" y="1692405"/>
            <a:ext cx="5181600" cy="45118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Bonus Commands</a:t>
            </a:r>
            <a:endParaRPr/>
          </a:p>
        </p:txBody>
      </p:sp>
      <p:sp>
        <p:nvSpPr>
          <p:cNvPr id="269" name="Google Shape;269;p41"/>
          <p:cNvSpPr txBox="1">
            <a:spLocks noGrp="1"/>
          </p:cNvSpPr>
          <p:nvPr>
            <p:ph type="body" idx="1"/>
          </p:nvPr>
        </p:nvSpPr>
        <p:spPr>
          <a:xfrm>
            <a:off x="1524002" y="1828800"/>
            <a:ext cx="9252518"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Search – C-s</a:t>
            </a:r>
            <a:endParaRPr/>
          </a:p>
          <a:p>
            <a:pPr marL="228531" indent="-228531">
              <a:buClr>
                <a:schemeClr val="dk1"/>
              </a:buClr>
              <a:buSzPts val="2700"/>
            </a:pPr>
            <a:r>
              <a:rPr lang="en-US"/>
              <a:t>Replace – M-%</a:t>
            </a:r>
            <a:endParaRPr/>
          </a:p>
          <a:p>
            <a:pPr marL="228531" indent="-228531">
              <a:buClr>
                <a:schemeClr val="dk1"/>
              </a:buClr>
              <a:buSzPts val="2700"/>
            </a:pPr>
            <a:r>
              <a:rPr lang="en-US"/>
              <a:t>Accessing menu – F10</a:t>
            </a:r>
            <a:endParaRPr/>
          </a:p>
          <a:p>
            <a:pPr marL="228531" indent="-228531">
              <a:buClr>
                <a:schemeClr val="dk1"/>
              </a:buClr>
              <a:buSzPts val="2700"/>
            </a:pPr>
            <a:r>
              <a:rPr lang="en-US"/>
              <a:t>Switch buffer – C-x b</a:t>
            </a:r>
            <a:endParaRPr/>
          </a:p>
          <a:p>
            <a:pPr marL="228531" indent="-228531">
              <a:buClr>
                <a:schemeClr val="dk1"/>
              </a:buClr>
              <a:buSzPts val="2700"/>
            </a:pPr>
            <a:r>
              <a:rPr lang="en-US"/>
              <a:t>Switch current window – C-x o</a:t>
            </a:r>
            <a:endParaRPr/>
          </a:p>
          <a:p>
            <a:pPr marL="228531" indent="-228531">
              <a:buClr>
                <a:schemeClr val="dk1"/>
              </a:buClr>
              <a:buSzPts val="2700"/>
            </a:pPr>
            <a:r>
              <a:rPr lang="en-US"/>
              <a:t>Kill the current window – C-x 0 (zero)</a:t>
            </a:r>
            <a:endParaRPr/>
          </a:p>
          <a:p>
            <a:pPr marL="228531" indent="-228531">
              <a:buClr>
                <a:schemeClr val="dk1"/>
              </a:buClr>
              <a:buSzPts val="2700"/>
            </a:pPr>
            <a:r>
              <a:rPr lang="en-US"/>
              <a:t>Help – C-h</a:t>
            </a:r>
            <a:endParaRPr/>
          </a:p>
          <a:p>
            <a:pPr marL="228531" indent="-50794">
              <a:buClr>
                <a:schemeClr val="dk1"/>
              </a:buClr>
              <a:buSzPts val="2799"/>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Other features</a:t>
            </a:r>
            <a:endParaRPr/>
          </a:p>
        </p:txBody>
      </p:sp>
      <p:sp>
        <p:nvSpPr>
          <p:cNvPr id="287" name="Google Shape;287;p44"/>
          <p:cNvSpPr txBox="1">
            <a:spLocks noGrp="1"/>
          </p:cNvSpPr>
          <p:nvPr>
            <p:ph type="body" idx="1"/>
          </p:nvPr>
        </p:nvSpPr>
        <p:spPr>
          <a:xfrm>
            <a:off x="1434355" y="1333500"/>
            <a:ext cx="9036494" cy="4191000"/>
          </a:xfrm>
          <a:prstGeom prst="rect">
            <a:avLst/>
          </a:prstGeom>
          <a:noFill/>
          <a:ln>
            <a:noFill/>
          </a:ln>
        </p:spPr>
        <p:txBody>
          <a:bodyPr spcFirstLastPara="1" vert="horz" wrap="square" lIns="91425" tIns="45700" rIns="91425" bIns="45700" rtlCol="0" anchor="t" anchorCtr="0">
            <a:noAutofit/>
          </a:bodyPr>
          <a:lstStyle/>
          <a:p>
            <a:pPr marL="228531" indent="-234881">
              <a:spcBef>
                <a:spcPts val="0"/>
              </a:spcBef>
              <a:buClr>
                <a:schemeClr val="dk1"/>
              </a:buClr>
              <a:buSzPts val="2800"/>
              <a:buFont typeface="Calibri"/>
              <a:buChar char="•"/>
            </a:pPr>
            <a:r>
              <a:rPr lang="en-US"/>
              <a:t>Emacs as lisp interpreter</a:t>
            </a:r>
            <a:endParaRPr/>
          </a:p>
          <a:p>
            <a:pPr marL="685594" lvl="1" indent="-292031">
              <a:lnSpc>
                <a:spcPct val="122181"/>
              </a:lnSpc>
              <a:spcBef>
                <a:spcPts val="0"/>
              </a:spcBef>
              <a:buSzPts val="2800"/>
              <a:buFont typeface="Calibri"/>
              <a:buChar char="•"/>
            </a:pPr>
            <a:r>
              <a:rPr lang="en-US" sz="2800" b="1">
                <a:solidFill>
                  <a:srgbClr val="262626"/>
                </a:solidFill>
              </a:rPr>
              <a:t>M-x emacs-lisp-mode  </a:t>
            </a:r>
            <a:endParaRPr sz="2800" b="1">
              <a:solidFill>
                <a:srgbClr val="262626"/>
              </a:solidFill>
            </a:endParaRPr>
          </a:p>
          <a:p>
            <a:pPr marL="685594" lvl="1" indent="-292031">
              <a:lnSpc>
                <a:spcPct val="122181"/>
              </a:lnSpc>
              <a:spcBef>
                <a:spcPts val="0"/>
              </a:spcBef>
              <a:buSzPts val="2800"/>
              <a:buFont typeface="Calibri"/>
              <a:buChar char="•"/>
            </a:pPr>
            <a:r>
              <a:rPr lang="en-US" sz="2800">
                <a:solidFill>
                  <a:srgbClr val="262626"/>
                </a:solidFill>
              </a:rPr>
              <a:t>C-x C-e : Evaluate expression up to point</a:t>
            </a:r>
            <a:endParaRPr sz="2800"/>
          </a:p>
          <a:p>
            <a:pPr marL="228531" indent="-234881">
              <a:buClr>
                <a:schemeClr val="dk1"/>
              </a:buClr>
              <a:buSzPts val="2800"/>
              <a:buFont typeface="Calibri"/>
              <a:buChar char="•"/>
            </a:pPr>
            <a:r>
              <a:rPr lang="en-US"/>
              <a:t>Run shell commands</a:t>
            </a:r>
            <a:endParaRPr/>
          </a:p>
          <a:p>
            <a:pPr marL="685594" lvl="1" indent="-292031">
              <a:lnSpc>
                <a:spcPct val="122181"/>
              </a:lnSpc>
              <a:spcBef>
                <a:spcPts val="0"/>
              </a:spcBef>
              <a:buSzPts val="2800"/>
            </a:pPr>
            <a:r>
              <a:rPr lang="en-US" sz="2800">
                <a:solidFill>
                  <a:srgbClr val="262626"/>
                </a:solidFill>
              </a:rPr>
              <a:t>M-! &lt;command&gt;, </a:t>
            </a:r>
            <a:r>
              <a:rPr lang="en-US" sz="2800" b="1">
                <a:solidFill>
                  <a:srgbClr val="262626"/>
                </a:solidFill>
              </a:rPr>
              <a:t>M-x shell </a:t>
            </a:r>
            <a:r>
              <a:rPr lang="en-US" sz="2800">
                <a:solidFill>
                  <a:srgbClr val="262626"/>
                </a:solidFill>
              </a:rPr>
              <a:t>(interactive shell)</a:t>
            </a:r>
            <a:endParaRPr sz="2800">
              <a:solidFill>
                <a:srgbClr val="262626"/>
              </a:solidFill>
            </a:endParaRPr>
          </a:p>
          <a:p>
            <a:pPr marL="228531" indent="-292031">
              <a:lnSpc>
                <a:spcPct val="122181"/>
              </a:lnSpc>
              <a:spcBef>
                <a:spcPts val="0"/>
              </a:spcBef>
              <a:buClr>
                <a:srgbClr val="262626"/>
              </a:buClr>
              <a:buSzPts val="2800"/>
              <a:buFont typeface="Calibri"/>
              <a:buChar char="•"/>
            </a:pPr>
            <a:r>
              <a:rPr lang="en-US">
                <a:solidFill>
                  <a:srgbClr val="262626"/>
                </a:solidFill>
              </a:rPr>
              <a:t>Emacs as an IDE</a:t>
            </a:r>
            <a:endParaRPr>
              <a:solidFill>
                <a:srgbClr val="262626"/>
              </a:solidFill>
            </a:endParaRPr>
          </a:p>
          <a:p>
            <a:pPr marL="685594" lvl="1" indent="-292031">
              <a:lnSpc>
                <a:spcPct val="122181"/>
              </a:lnSpc>
              <a:spcBef>
                <a:spcPts val="0"/>
              </a:spcBef>
              <a:buClr>
                <a:srgbClr val="262626"/>
              </a:buClr>
              <a:buSzPts val="2800"/>
            </a:pPr>
            <a:r>
              <a:rPr lang="en-US" sz="2800" b="1">
                <a:solidFill>
                  <a:srgbClr val="262626"/>
                </a:solidFill>
              </a:rPr>
              <a:t>M-x compile</a:t>
            </a:r>
            <a:r>
              <a:rPr lang="en-US" sz="2800">
                <a:solidFill>
                  <a:srgbClr val="262626"/>
                </a:solidFill>
              </a:rPr>
              <a:t>, then specify command to compile</a:t>
            </a:r>
            <a:endParaRPr sz="2800">
              <a:solidFill>
                <a:srgbClr val="262626"/>
              </a:solidFill>
            </a:endParaRPr>
          </a:p>
          <a:p>
            <a:pPr marL="685594" lvl="1" indent="-292031">
              <a:lnSpc>
                <a:spcPct val="122181"/>
              </a:lnSpc>
              <a:spcBef>
                <a:spcPts val="0"/>
              </a:spcBef>
              <a:buClr>
                <a:srgbClr val="262626"/>
              </a:buClr>
              <a:buSzPts val="2800"/>
              <a:buFont typeface="Calibri"/>
              <a:buChar char="•"/>
            </a:pPr>
            <a:r>
              <a:rPr lang="en-US" sz="2800">
                <a:solidFill>
                  <a:srgbClr val="262626"/>
                </a:solidFill>
              </a:rPr>
              <a:t>Tip for homework: gcc hello.c –o hello</a:t>
            </a:r>
            <a:endParaRPr sz="2800">
              <a:solidFill>
                <a:srgbClr val="262626"/>
              </a:solidFill>
            </a:endParaRPr>
          </a:p>
          <a:p>
            <a:pPr marL="685594" lvl="1" indent="-292031">
              <a:lnSpc>
                <a:spcPct val="122181"/>
              </a:lnSpc>
              <a:spcBef>
                <a:spcPts val="0"/>
              </a:spcBef>
              <a:buClr>
                <a:srgbClr val="262626"/>
              </a:buClr>
              <a:buSzPts val="2800"/>
              <a:buFont typeface="Calibri"/>
              <a:buChar char="•"/>
            </a:pPr>
            <a:r>
              <a:rPr lang="en-US" sz="2800">
                <a:solidFill>
                  <a:srgbClr val="262626"/>
                </a:solidFill>
              </a:rPr>
              <a:t>Run the executable by running the shell command</a:t>
            </a:r>
            <a:endParaRPr sz="2800">
              <a:solidFill>
                <a:srgbClr val="262626"/>
              </a:solidFill>
            </a:endParaRPr>
          </a:p>
          <a:p>
            <a:pPr marL="685594" lvl="1" indent="-292031">
              <a:lnSpc>
                <a:spcPct val="122181"/>
              </a:lnSpc>
              <a:spcBef>
                <a:spcPts val="0"/>
              </a:spcBef>
              <a:buClr>
                <a:srgbClr val="262626"/>
              </a:buClr>
              <a:buSzPts val="2800"/>
              <a:buFont typeface="Calibri"/>
              <a:buChar char="•"/>
            </a:pPr>
            <a:r>
              <a:rPr lang="en-US" sz="2800">
                <a:solidFill>
                  <a:srgbClr val="262626"/>
                </a:solidFill>
              </a:rPr>
              <a:t>./hello</a:t>
            </a:r>
            <a:endParaRPr sz="2800">
              <a:solidFill>
                <a:srgbClr val="262626"/>
              </a:solidFill>
            </a:endParaRPr>
          </a:p>
          <a:p>
            <a:pPr marL="0" indent="0">
              <a:lnSpc>
                <a:spcPct val="122181"/>
              </a:lnSpc>
              <a:spcBef>
                <a:spcPts val="900"/>
              </a:spcBef>
              <a:buNone/>
            </a:pPr>
            <a:endParaRPr>
              <a:solidFill>
                <a:srgbClr val="262626"/>
              </a:solidFill>
            </a:endParaRPr>
          </a:p>
          <a:p>
            <a:pPr marL="0" indent="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942E-62F4-4CD5-8795-9C631D024083}"/>
              </a:ext>
            </a:extLst>
          </p:cNvPr>
          <p:cNvSpPr>
            <a:spLocks noGrp="1"/>
          </p:cNvSpPr>
          <p:nvPr>
            <p:ph type="title"/>
          </p:nvPr>
        </p:nvSpPr>
        <p:spPr/>
        <p:txBody>
          <a:bodyPr/>
          <a:lstStyle/>
          <a:p>
            <a:r>
              <a:rPr lang="en-US" dirty="0"/>
              <a:t>Assignment 2</a:t>
            </a:r>
          </a:p>
        </p:txBody>
      </p:sp>
      <p:sp>
        <p:nvSpPr>
          <p:cNvPr id="3" name="Content Placeholder 2">
            <a:extLst>
              <a:ext uri="{FF2B5EF4-FFF2-40B4-BE49-F238E27FC236}">
                <a16:creationId xmlns:a16="http://schemas.microsoft.com/office/drawing/2014/main" id="{A9447AAB-5A0B-4E6C-B020-B42F1C10B2C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08E884-15E0-4888-A952-93F4393558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55574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Character Sets and Encodings</a:t>
            </a:r>
            <a:endParaRPr/>
          </a:p>
        </p:txBody>
      </p:sp>
      <p:sp>
        <p:nvSpPr>
          <p:cNvPr id="219" name="Google Shape;219;p33"/>
          <p:cNvSpPr/>
          <p:nvPr/>
        </p:nvSpPr>
        <p:spPr>
          <a:xfrm>
            <a:off x="1199400" y="1378661"/>
            <a:ext cx="9793200" cy="5013300"/>
          </a:xfrm>
          <a:prstGeom prst="rect">
            <a:avLst/>
          </a:prstGeom>
          <a:noFill/>
          <a:ln>
            <a:noFill/>
          </a:ln>
        </p:spPr>
        <p:txBody>
          <a:bodyPr spcFirstLastPara="1" wrap="square" lIns="91425" tIns="45700" rIns="91425" bIns="45700" anchor="t" anchorCtr="0">
            <a:noAutofit/>
          </a:bodyPr>
          <a:lstStyle/>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 ASCII (both a character set and an Encoding):</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128 Characters</a:t>
            </a:r>
            <a:endParaRPr dirty="0"/>
          </a:p>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 	Encoded with bytes for each character</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Byte values 128-255 not used (invalid)</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Uniform Length Code</a:t>
            </a:r>
            <a:endParaRPr dirty="0"/>
          </a:p>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 Unicode (Character set):</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1,112,064 valid code points</a:t>
            </a:r>
            <a:endParaRPr dirty="0"/>
          </a:p>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 UTF-8 (Encoding):</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All code points 1-4 bytes (var length)</a:t>
            </a:r>
            <a:endParaRPr dirty="0"/>
          </a:p>
          <a:p>
            <a:pPr marL="914400" lvl="1" indent="-381000">
              <a:buSzPts val="2400"/>
              <a:buFont typeface="Calibri"/>
              <a:buChar char="○"/>
            </a:pPr>
            <a:r>
              <a:rPr lang="en-US" sz="2400" u="sng" dirty="0">
                <a:solidFill>
                  <a:schemeClr val="hlink"/>
                </a:solidFill>
                <a:latin typeface="Calibri"/>
                <a:ea typeface="Calibri"/>
                <a:cs typeface="Calibri"/>
                <a:sym typeface="Calibri"/>
                <a:hlinkClick r:id="rId3"/>
              </a:rPr>
              <a:t>Prefix-free</a:t>
            </a:r>
            <a:r>
              <a:rPr lang="en-US" sz="2400" dirty="0">
                <a:solidFill>
                  <a:schemeClr val="dk1"/>
                </a:solidFill>
                <a:latin typeface="Calibri"/>
                <a:ea typeface="Calibri"/>
                <a:cs typeface="Calibri"/>
                <a:sym typeface="Calibri"/>
              </a:rPr>
              <a:t> code -- No 2 code points have same prefix</a:t>
            </a:r>
            <a:endParaRPr dirty="0"/>
          </a:p>
          <a:p>
            <a:pPr marL="914400" lvl="1" indent="-381000">
              <a:buClr>
                <a:schemeClr val="dk1"/>
              </a:buClr>
              <a:buSzPts val="2400"/>
              <a:buFont typeface="Calibri"/>
              <a:buChar char="○"/>
            </a:pPr>
            <a:r>
              <a:rPr lang="en-US" sz="2400" dirty="0">
                <a:solidFill>
                  <a:schemeClr val="dk1"/>
                </a:solidFill>
                <a:latin typeface="Calibri"/>
                <a:ea typeface="Calibri"/>
                <a:cs typeface="Calibri"/>
                <a:sym typeface="Calibri"/>
              </a:rPr>
              <a:t>ASCII is a subset with same byte representation</a:t>
            </a:r>
            <a:endParaRPr sz="2400" dirty="0">
              <a:solidFill>
                <a:schemeClr val="dk1"/>
              </a:solidFill>
              <a:latin typeface="Calibri"/>
              <a:ea typeface="Calibri"/>
              <a:cs typeface="Calibri"/>
              <a:sym typeface="Calibri"/>
            </a:endParaRPr>
          </a:p>
          <a:p>
            <a:pPr marL="457200" indent="-381000">
              <a:buClr>
                <a:schemeClr val="dk1"/>
              </a:buClr>
              <a:buSzPts val="2400"/>
              <a:buFont typeface="Calibri"/>
              <a:buChar char="●"/>
            </a:pPr>
            <a:r>
              <a:rPr lang="en-US" sz="2400" dirty="0">
                <a:solidFill>
                  <a:schemeClr val="dk1"/>
                </a:solidFill>
                <a:latin typeface="Calibri"/>
                <a:ea typeface="Calibri"/>
                <a:cs typeface="Calibri"/>
                <a:sym typeface="Calibri"/>
              </a:rPr>
              <a:t>Other encodings exist as well</a:t>
            </a:r>
            <a:endParaRPr sz="2400" dirty="0">
              <a:solidFill>
                <a:schemeClr val="dk1"/>
              </a:solidFill>
              <a:latin typeface="Calibri"/>
              <a:ea typeface="Calibri"/>
              <a:cs typeface="Calibri"/>
              <a:sym typeface="Calibri"/>
            </a:endParaRPr>
          </a:p>
          <a:p>
            <a:pPr marL="914400" lvl="1" indent="-381000">
              <a:buClr>
                <a:schemeClr val="dk1"/>
              </a:buClr>
              <a:buSzPts val="2400"/>
              <a:buFont typeface="Calibri"/>
              <a:buChar char="○"/>
            </a:pPr>
            <a:r>
              <a:rPr lang="en-US" sz="2400" u="sng" dirty="0">
                <a:solidFill>
                  <a:schemeClr val="hlink"/>
                </a:solidFill>
                <a:latin typeface="Calibri"/>
                <a:ea typeface="Calibri"/>
                <a:cs typeface="Calibri"/>
                <a:sym typeface="Calibri"/>
                <a:hlinkClick r:id="rId4"/>
              </a:rPr>
              <a:t>https://en.wikipedia.org/wiki/Comparison_of_Unicode_encodings</a:t>
            </a:r>
            <a:endParaRPr sz="2400"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Example Character Set: ASCII</a:t>
            </a:r>
            <a:endParaRPr/>
          </a:p>
        </p:txBody>
      </p:sp>
      <p:sp>
        <p:nvSpPr>
          <p:cNvPr id="234" name="Google Shape;234;p35"/>
          <p:cNvSpPr txBox="1">
            <a:spLocks noGrp="1"/>
          </p:cNvSpPr>
          <p:nvPr>
            <p:ph type="body" idx="1"/>
          </p:nvPr>
        </p:nvSpPr>
        <p:spPr>
          <a:xfrm>
            <a:off x="839567" y="1825625"/>
            <a:ext cx="4378500" cy="4351200"/>
          </a:xfrm>
          <a:prstGeom prst="rect">
            <a:avLst/>
          </a:prstGeom>
        </p:spPr>
        <p:txBody>
          <a:bodyPr spcFirstLastPara="1" vert="horz" wrap="square" lIns="91425" tIns="45700" rIns="91425" bIns="45700" rtlCol="0" anchor="t" anchorCtr="0">
            <a:noAutofit/>
          </a:bodyPr>
          <a:lstStyle/>
          <a:p>
            <a:pPr marL="457200" indent="-342900">
              <a:buSzPts val="1800"/>
              <a:buChar char="●"/>
            </a:pPr>
            <a:r>
              <a:rPr lang="en-US"/>
              <a:t>Table shows all 128 characters + their encodings</a:t>
            </a:r>
            <a:endParaRPr/>
          </a:p>
        </p:txBody>
      </p:sp>
      <p:pic>
        <p:nvPicPr>
          <p:cNvPr id="235" name="Google Shape;235;p35"/>
          <p:cNvPicPr preferRelativeResize="0"/>
          <p:nvPr/>
        </p:nvPicPr>
        <p:blipFill>
          <a:blip r:embed="rId3">
            <a:alphaModFix/>
          </a:blip>
          <a:stretch>
            <a:fillRect/>
          </a:stretch>
        </p:blipFill>
        <p:spPr>
          <a:xfrm>
            <a:off x="5332401" y="1610450"/>
            <a:ext cx="6858000" cy="4781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Multiuser and Multi-process Operating System</a:t>
            </a:r>
            <a:endParaRPr/>
          </a:p>
        </p:txBody>
      </p:sp>
      <p:sp>
        <p:nvSpPr>
          <p:cNvPr id="152" name="Google Shape;152;p22"/>
          <p:cNvSpPr txBox="1">
            <a:spLocks noGrp="1"/>
          </p:cNvSpPr>
          <p:nvPr>
            <p:ph type="body" idx="1"/>
          </p:nvPr>
        </p:nvSpPr>
        <p:spPr>
          <a:xfrm>
            <a:off x="1505745" y="2060848"/>
            <a:ext cx="9180510"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Multi-User OS- Allow many users to access/work on a single system at the same time (as long as they have their own terminal)</a:t>
            </a:r>
            <a:endParaRPr/>
          </a:p>
          <a:p>
            <a:pPr marL="228531" indent="-228531">
              <a:buClr>
                <a:schemeClr val="dk1"/>
              </a:buClr>
              <a:buSzPts val="2700"/>
            </a:pPr>
            <a:r>
              <a:rPr lang="en-US"/>
              <a:t>Multi-Process OS- Allows many processes, programs and applications to run simultaneously.</a:t>
            </a:r>
            <a:endParaRPr/>
          </a:p>
          <a:p>
            <a:pPr marL="228531" indent="-228531">
              <a:buClr>
                <a:schemeClr val="dk1"/>
              </a:buClr>
              <a:buSzPts val="2700"/>
            </a:pPr>
            <a:r>
              <a:rPr lang="en-US"/>
              <a:t>Variants :</a:t>
            </a:r>
            <a:endParaRPr/>
          </a:p>
          <a:p>
            <a:pPr marL="685594" lvl="1" indent="-228531">
              <a:buClr>
                <a:schemeClr val="dk1"/>
              </a:buClr>
              <a:buSzPts val="2300"/>
            </a:pPr>
            <a:r>
              <a:rPr lang="en-US"/>
              <a:t>Single User Single Task </a:t>
            </a:r>
            <a:endParaRPr/>
          </a:p>
          <a:p>
            <a:pPr marL="685594" lvl="1" indent="-228531">
              <a:buClr>
                <a:schemeClr val="dk1"/>
              </a:buClr>
              <a:buSzPts val="2300"/>
            </a:pPr>
            <a:r>
              <a:rPr lang="en-US"/>
              <a:t>Single User Multi Task </a:t>
            </a:r>
            <a:endParaRPr/>
          </a:p>
          <a:p>
            <a:pPr marL="685594" lvl="1" indent="-228531">
              <a:buClr>
                <a:schemeClr val="dk1"/>
              </a:buClr>
              <a:buSzPts val="2300"/>
            </a:pPr>
            <a:r>
              <a:rPr lang="en-US"/>
              <a:t>Multi User OS </a:t>
            </a:r>
            <a:endParaRPr/>
          </a:p>
          <a:p>
            <a:pPr marL="0" indent="0">
              <a:buClr>
                <a:schemeClr val="dk1"/>
              </a:buClr>
              <a:buSzPts val="27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p:nvPr/>
        </p:nvSpPr>
        <p:spPr>
          <a:xfrm>
            <a:off x="1752602" y="220664"/>
            <a:ext cx="8650287" cy="1244599"/>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Environment Variables</a:t>
            </a:r>
            <a:endParaRPr/>
          </a:p>
        </p:txBody>
      </p:sp>
      <p:sp>
        <p:nvSpPr>
          <p:cNvPr id="242" name="Google Shape;242;p36"/>
          <p:cNvSpPr txBox="1"/>
          <p:nvPr/>
        </p:nvSpPr>
        <p:spPr>
          <a:xfrm>
            <a:off x="767409" y="1295402"/>
            <a:ext cx="9519592" cy="5019675"/>
          </a:xfrm>
          <a:prstGeom prst="rect">
            <a:avLst/>
          </a:prstGeom>
          <a:noFill/>
          <a:ln>
            <a:noFill/>
          </a:ln>
        </p:spPr>
        <p:txBody>
          <a:bodyPr spcFirstLastPara="1" wrap="square" lIns="90000" tIns="46800" rIns="90000" bIns="46800" anchor="t" anchorCtr="0">
            <a:noAutofit/>
          </a:bodyPr>
          <a:lstStyle/>
          <a:p>
            <a:r>
              <a:rPr lang="en-US" sz="2800">
                <a:solidFill>
                  <a:srgbClr val="000000"/>
                </a:solidFill>
                <a:latin typeface="Calibri"/>
                <a:ea typeface="Calibri"/>
                <a:cs typeface="Calibri"/>
                <a:sym typeface="Calibri"/>
              </a:rPr>
              <a:t>Variables that can be accessed from any child process</a:t>
            </a:r>
            <a:endParaRPr/>
          </a:p>
          <a:p>
            <a:pPr marL="457200" indent="-457200"/>
            <a:endParaRPr sz="2800">
              <a:solidFill>
                <a:srgbClr val="000000"/>
              </a:solidFill>
              <a:latin typeface="Calibri"/>
              <a:ea typeface="Calibri"/>
              <a:cs typeface="Calibri"/>
              <a:sym typeface="Calibri"/>
            </a:endParaRPr>
          </a:p>
          <a:p>
            <a:pPr marL="457200" indent="-457200"/>
            <a:r>
              <a:rPr lang="en-US" sz="2800">
                <a:solidFill>
                  <a:srgbClr val="000000"/>
                </a:solidFill>
                <a:latin typeface="Calibri"/>
                <a:ea typeface="Calibri"/>
                <a:cs typeface="Calibri"/>
                <a:sym typeface="Calibri"/>
              </a:rPr>
              <a:t>Common ones:</a:t>
            </a:r>
            <a:endParaRPr/>
          </a:p>
          <a:p>
            <a:pPr marL="457200" indent="-457200">
              <a:buClr>
                <a:srgbClr val="000000"/>
              </a:buClr>
              <a:buSzPts val="2800"/>
              <a:buFont typeface="Arial"/>
              <a:buChar char="•"/>
            </a:pPr>
            <a:r>
              <a:rPr lang="en-US" sz="2800" b="1">
                <a:solidFill>
                  <a:srgbClr val="000000"/>
                </a:solidFill>
                <a:latin typeface="Calibri"/>
                <a:ea typeface="Calibri"/>
                <a:cs typeface="Calibri"/>
                <a:sym typeface="Calibri"/>
              </a:rPr>
              <a:t>HOME</a:t>
            </a:r>
            <a:r>
              <a:rPr lang="en-US" sz="2800">
                <a:solidFill>
                  <a:srgbClr val="000000"/>
                </a:solidFill>
                <a:latin typeface="Calibri"/>
                <a:ea typeface="Calibri"/>
                <a:cs typeface="Calibri"/>
                <a:sym typeface="Calibri"/>
              </a:rPr>
              <a:t>: path to user’s home directory</a:t>
            </a:r>
            <a:endParaRPr/>
          </a:p>
          <a:p>
            <a:pPr marL="457200" indent="-457200">
              <a:buClr>
                <a:srgbClr val="000000"/>
              </a:buClr>
              <a:buSzPts val="2800"/>
              <a:buFont typeface="Arial"/>
              <a:buChar char="•"/>
            </a:pPr>
            <a:r>
              <a:rPr lang="en-US" sz="2800" b="1">
                <a:solidFill>
                  <a:srgbClr val="000000"/>
                </a:solidFill>
                <a:latin typeface="Calibri"/>
                <a:ea typeface="Calibri"/>
                <a:cs typeface="Calibri"/>
                <a:sym typeface="Calibri"/>
              </a:rPr>
              <a:t>PATH</a:t>
            </a:r>
            <a:r>
              <a:rPr lang="en-US" sz="2800">
                <a:solidFill>
                  <a:srgbClr val="000000"/>
                </a:solidFill>
                <a:latin typeface="Calibri"/>
                <a:ea typeface="Calibri"/>
                <a:cs typeface="Calibri"/>
                <a:sym typeface="Calibri"/>
              </a:rPr>
              <a:t>: list of directories to search in for command to execute</a:t>
            </a:r>
            <a:endParaRPr/>
          </a:p>
          <a:p>
            <a:pPr marL="457200" indent="-457200"/>
            <a:endParaRPr sz="2800">
              <a:solidFill>
                <a:srgbClr val="000000"/>
              </a:solidFill>
              <a:latin typeface="Calibri"/>
              <a:ea typeface="Calibri"/>
              <a:cs typeface="Calibri"/>
              <a:sym typeface="Calibri"/>
            </a:endParaRPr>
          </a:p>
          <a:p>
            <a:r>
              <a:rPr lang="en-US" sz="2800">
                <a:solidFill>
                  <a:srgbClr val="000000"/>
                </a:solidFill>
                <a:latin typeface="Calibri"/>
                <a:ea typeface="Calibri"/>
                <a:cs typeface="Calibri"/>
                <a:sym typeface="Calibri"/>
              </a:rPr>
              <a:t>Change value: </a:t>
            </a:r>
            <a:endParaRPr/>
          </a:p>
          <a:p>
            <a:pPr lvl="1"/>
            <a:r>
              <a:rPr lang="en-US" sz="2800">
                <a:solidFill>
                  <a:srgbClr val="000000"/>
                </a:solidFill>
                <a:latin typeface="Calibri"/>
                <a:ea typeface="Calibri"/>
                <a:cs typeface="Calibri"/>
                <a:sym typeface="Calibri"/>
              </a:rPr>
              <a:t>export VARIABLE=…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p:nvPr/>
        </p:nvSpPr>
        <p:spPr>
          <a:xfrm>
            <a:off x="1808957" y="404665"/>
            <a:ext cx="8574086" cy="1244599"/>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Locale  </a:t>
            </a:r>
            <a:endParaRPr/>
          </a:p>
        </p:txBody>
      </p:sp>
      <p:sp>
        <p:nvSpPr>
          <p:cNvPr id="250" name="Google Shape;250;p37"/>
          <p:cNvSpPr txBox="1"/>
          <p:nvPr/>
        </p:nvSpPr>
        <p:spPr>
          <a:xfrm>
            <a:off x="767409" y="1400177"/>
            <a:ext cx="9443392" cy="6003925"/>
          </a:xfrm>
          <a:prstGeom prst="rect">
            <a:avLst/>
          </a:prstGeom>
          <a:noFill/>
          <a:ln>
            <a:noFill/>
          </a:ln>
        </p:spPr>
        <p:txBody>
          <a:bodyPr spcFirstLastPara="1" wrap="square" lIns="90000" tIns="46800" rIns="90000" bIns="46800" anchor="t" anchorCtr="0">
            <a:noAutofit/>
          </a:bodyPr>
          <a:lstStyle/>
          <a:p>
            <a:r>
              <a:rPr lang="en-US" sz="3200" b="1">
                <a:solidFill>
                  <a:srgbClr val="000000"/>
                </a:solidFill>
                <a:latin typeface="Arial"/>
                <a:ea typeface="Arial"/>
                <a:cs typeface="Arial"/>
                <a:sym typeface="Arial"/>
              </a:rPr>
              <a:t>A locale</a:t>
            </a:r>
            <a:r>
              <a:rPr lang="en-US" sz="3200">
                <a:solidFill>
                  <a:srgbClr val="000000"/>
                </a:solidFill>
                <a:latin typeface="Arial"/>
                <a:ea typeface="Arial"/>
                <a:cs typeface="Arial"/>
                <a:sym typeface="Arial"/>
              </a:rPr>
              <a:t> </a:t>
            </a:r>
            <a:endParaRPr/>
          </a:p>
          <a:p>
            <a:pPr marL="741363" lvl="1" indent="-284163">
              <a:buClr>
                <a:srgbClr val="000000"/>
              </a:buClr>
              <a:buSzPts val="1260"/>
              <a:buFont typeface="Noto Sans Symbols"/>
              <a:buChar char="∙"/>
            </a:pPr>
            <a:r>
              <a:rPr lang="en-US" sz="2800">
                <a:solidFill>
                  <a:srgbClr val="000000"/>
                </a:solidFill>
                <a:latin typeface="Calibri"/>
                <a:ea typeface="Calibri"/>
                <a:cs typeface="Calibri"/>
                <a:sym typeface="Calibri"/>
              </a:rPr>
              <a:t>Set of parameters that define a user’s cultural preferences</a:t>
            </a:r>
            <a:endParaRPr/>
          </a:p>
          <a:p>
            <a:pPr marL="1143000" lvl="2" indent="-228600">
              <a:buClr>
                <a:srgbClr val="000000"/>
              </a:buClr>
              <a:buSzPts val="1260"/>
              <a:buFont typeface="Noto Sans Symbols"/>
              <a:buChar char="∙"/>
            </a:pPr>
            <a:r>
              <a:rPr lang="en-US" sz="2800">
                <a:solidFill>
                  <a:srgbClr val="000000"/>
                </a:solidFill>
                <a:latin typeface="Calibri"/>
                <a:ea typeface="Calibri"/>
                <a:cs typeface="Calibri"/>
                <a:sym typeface="Calibri"/>
              </a:rPr>
              <a:t>Language</a:t>
            </a:r>
            <a:endParaRPr/>
          </a:p>
          <a:p>
            <a:pPr marL="1143000" lvl="2" indent="-228600">
              <a:buClr>
                <a:srgbClr val="000000"/>
              </a:buClr>
              <a:buSzPts val="1260"/>
              <a:buFont typeface="Noto Sans Symbols"/>
              <a:buChar char="∙"/>
            </a:pPr>
            <a:r>
              <a:rPr lang="en-US" sz="2800">
                <a:solidFill>
                  <a:srgbClr val="000000"/>
                </a:solidFill>
                <a:latin typeface="Calibri"/>
                <a:ea typeface="Calibri"/>
                <a:cs typeface="Calibri"/>
                <a:sym typeface="Calibri"/>
              </a:rPr>
              <a:t>Country</a:t>
            </a:r>
            <a:endParaRPr/>
          </a:p>
          <a:p>
            <a:pPr marL="1143000" lvl="2" indent="-228600">
              <a:buClr>
                <a:srgbClr val="000000"/>
              </a:buClr>
              <a:buSzPts val="1260"/>
              <a:buFont typeface="Noto Sans Symbols"/>
              <a:buChar char="∙"/>
            </a:pPr>
            <a:r>
              <a:rPr lang="en-US" sz="2800">
                <a:solidFill>
                  <a:srgbClr val="000000"/>
                </a:solidFill>
                <a:latin typeface="Calibri"/>
                <a:ea typeface="Calibri"/>
                <a:cs typeface="Calibri"/>
                <a:sym typeface="Calibri"/>
              </a:rPr>
              <a:t>Other area-specific things</a:t>
            </a:r>
            <a:endParaRPr/>
          </a:p>
          <a:p>
            <a:endParaRPr sz="2800">
              <a:solidFill>
                <a:srgbClr val="000000"/>
              </a:solidFill>
              <a:latin typeface="Calibri"/>
              <a:ea typeface="Calibri"/>
              <a:cs typeface="Calibri"/>
              <a:sym typeface="Calibri"/>
            </a:endParaRPr>
          </a:p>
          <a:p>
            <a:r>
              <a:rPr lang="en-US" sz="2800">
                <a:solidFill>
                  <a:srgbClr val="000000"/>
                </a:solidFill>
                <a:latin typeface="Courier New"/>
                <a:ea typeface="Courier New"/>
                <a:cs typeface="Courier New"/>
                <a:sym typeface="Courier New"/>
              </a:rPr>
              <a:t>locale</a:t>
            </a:r>
            <a:r>
              <a:rPr lang="en-US" sz="2800">
                <a:solidFill>
                  <a:srgbClr val="000000"/>
                </a:solidFill>
                <a:latin typeface="Calibri"/>
                <a:ea typeface="Calibri"/>
                <a:cs typeface="Calibri"/>
                <a:sym typeface="Calibri"/>
              </a:rPr>
              <a:t> command</a:t>
            </a:r>
            <a:endParaRPr/>
          </a:p>
          <a:p>
            <a:r>
              <a:rPr lang="en-US" sz="2800">
                <a:solidFill>
                  <a:srgbClr val="000000"/>
                </a:solidFill>
                <a:latin typeface="Calibri"/>
                <a:ea typeface="Calibri"/>
                <a:cs typeface="Calibri"/>
                <a:sym typeface="Calibri"/>
              </a:rPr>
              <a:t>	prints information about the current locale environment 	to standard output</a:t>
            </a:r>
            <a:endParaRPr/>
          </a:p>
          <a:p>
            <a:endParaRPr sz="3200">
              <a:solidFill>
                <a:srgbClr val="000000"/>
              </a:solidFill>
              <a:latin typeface="Arial"/>
              <a:ea typeface="Arial"/>
              <a:cs typeface="Arial"/>
              <a:sym typeface="Arial"/>
            </a:endParaRPr>
          </a:p>
          <a:p>
            <a:endParaRPr sz="320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p:nvPr/>
        </p:nvSpPr>
        <p:spPr>
          <a:xfrm>
            <a:off x="1808957" y="404664"/>
            <a:ext cx="8574000" cy="1244700"/>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Locale  </a:t>
            </a:r>
            <a:endParaRPr/>
          </a:p>
        </p:txBody>
      </p:sp>
      <p:sp>
        <p:nvSpPr>
          <p:cNvPr id="264" name="Google Shape;264;p39"/>
          <p:cNvSpPr txBox="1"/>
          <p:nvPr/>
        </p:nvSpPr>
        <p:spPr>
          <a:xfrm>
            <a:off x="767409" y="1400176"/>
            <a:ext cx="9443400" cy="6003900"/>
          </a:xfrm>
          <a:prstGeom prst="rect">
            <a:avLst/>
          </a:prstGeom>
          <a:noFill/>
          <a:ln>
            <a:noFill/>
          </a:ln>
        </p:spPr>
        <p:txBody>
          <a:bodyPr spcFirstLastPara="1" wrap="square" lIns="90000" tIns="46800" rIns="90000" bIns="46800" anchor="t" anchorCtr="0">
            <a:noAutofit/>
          </a:bodyPr>
          <a:lstStyle/>
          <a:p>
            <a:pPr marL="457200" indent="-406400">
              <a:buSzPts val="2800"/>
              <a:buFont typeface="Calibri"/>
              <a:buChar char="●"/>
            </a:pPr>
            <a:r>
              <a:rPr lang="en-US" sz="2800">
                <a:latin typeface="Calibri"/>
                <a:ea typeface="Calibri"/>
                <a:cs typeface="Calibri"/>
                <a:sym typeface="Calibri"/>
              </a:rPr>
              <a:t>Where do these environment variables get set from?</a:t>
            </a:r>
            <a:endParaRPr sz="2800">
              <a:latin typeface="Calibri"/>
              <a:ea typeface="Calibri"/>
              <a:cs typeface="Calibri"/>
              <a:sym typeface="Calibri"/>
            </a:endParaRPr>
          </a:p>
          <a:p>
            <a:pPr marL="1371600" lvl="1" indent="-406400">
              <a:buSzPts val="2800"/>
              <a:buFont typeface="Calibri"/>
              <a:buChar char="○"/>
            </a:pPr>
            <a:r>
              <a:rPr lang="en-US" sz="2800">
                <a:latin typeface="Calibri"/>
                <a:ea typeface="Calibri"/>
                <a:cs typeface="Calibri"/>
                <a:sym typeface="Calibri"/>
              </a:rPr>
              <a:t>Try man locale, see if it says where the information comes from</a:t>
            </a:r>
            <a:endParaRPr sz="2800">
              <a:latin typeface="Calibri"/>
              <a:ea typeface="Calibri"/>
              <a:cs typeface="Calibri"/>
              <a:sym typeface="Calibri"/>
            </a:endParaRPr>
          </a:p>
          <a:p>
            <a:pPr marL="1371600" lvl="1" indent="-406400">
              <a:buSzPts val="2800"/>
              <a:buFont typeface="Calibri"/>
              <a:buChar char="○"/>
            </a:pPr>
            <a:r>
              <a:rPr lang="en-US" sz="2800">
                <a:latin typeface="Calibri"/>
                <a:ea typeface="Calibri"/>
                <a:cs typeface="Calibri"/>
                <a:sym typeface="Calibri"/>
              </a:rPr>
              <a:t>See if it says how to make your own custom locale</a:t>
            </a:r>
            <a:endParaRPr sz="2800">
              <a:latin typeface="Calibri"/>
              <a:ea typeface="Calibri"/>
              <a:cs typeface="Calibri"/>
              <a:sym typeface="Calibri"/>
            </a:endParaRPr>
          </a:p>
          <a:p>
            <a:pPr marL="1828800" lvl="2" indent="-406400">
              <a:buSzPts val="2800"/>
              <a:buFont typeface="Calibri"/>
              <a:buChar char="■"/>
            </a:pPr>
            <a:r>
              <a:rPr lang="en-US" sz="2800">
                <a:latin typeface="Calibri"/>
                <a:ea typeface="Calibri"/>
                <a:cs typeface="Calibri"/>
                <a:sym typeface="Calibri"/>
              </a:rPr>
              <a:t>see if you can find where locale live on disk</a:t>
            </a:r>
            <a:endParaRPr sz="2800">
              <a:latin typeface="Calibri"/>
              <a:ea typeface="Calibri"/>
              <a:cs typeface="Calibri"/>
              <a:sym typeface="Calibri"/>
            </a:endParaRPr>
          </a:p>
          <a:p>
            <a:endParaRPr sz="3200">
              <a:solidFill>
                <a:srgbClr val="000000"/>
              </a:solidFill>
              <a:latin typeface="Arial"/>
              <a:ea typeface="Arial"/>
              <a:cs typeface="Arial"/>
              <a:sym typeface="Arial"/>
            </a:endParaRPr>
          </a:p>
          <a:p>
            <a:endParaRPr sz="320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p:nvPr/>
        </p:nvSpPr>
        <p:spPr>
          <a:xfrm>
            <a:off x="1905000" y="220664"/>
            <a:ext cx="8497888" cy="1244599"/>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Locale Settings Can Affect Program Behavior!!</a:t>
            </a:r>
            <a:endParaRPr/>
          </a:p>
        </p:txBody>
      </p:sp>
      <p:sp>
        <p:nvSpPr>
          <p:cNvPr id="278" name="Google Shape;278;p41"/>
          <p:cNvSpPr txBox="1"/>
          <p:nvPr/>
        </p:nvSpPr>
        <p:spPr>
          <a:xfrm>
            <a:off x="1127449" y="1772816"/>
            <a:ext cx="8077199" cy="4157662"/>
          </a:xfrm>
          <a:prstGeom prst="rect">
            <a:avLst/>
          </a:prstGeom>
          <a:noFill/>
          <a:ln>
            <a:noFill/>
          </a:ln>
        </p:spPr>
        <p:txBody>
          <a:bodyPr spcFirstLastPara="1" wrap="square" lIns="90000" tIns="46800" rIns="90000" bIns="46800" anchor="t" anchorCtr="0">
            <a:noAutofit/>
          </a:bodyPr>
          <a:lstStyle/>
          <a:p>
            <a:r>
              <a:rPr lang="en-US" sz="2700">
                <a:solidFill>
                  <a:srgbClr val="000000"/>
                </a:solidFill>
                <a:latin typeface="Calibri"/>
                <a:ea typeface="Calibri"/>
                <a:cs typeface="Calibri"/>
                <a:sym typeface="Calibri"/>
              </a:rPr>
              <a:t>Default sort order for the sort command depends:</a:t>
            </a:r>
            <a:endParaRPr/>
          </a:p>
          <a:p>
            <a:endParaRPr sz="2700">
              <a:solidFill>
                <a:srgbClr val="000000"/>
              </a:solidFill>
              <a:latin typeface="Calibri"/>
              <a:ea typeface="Calibri"/>
              <a:cs typeface="Calibri"/>
              <a:sym typeface="Calibri"/>
            </a:endParaRPr>
          </a:p>
          <a:p>
            <a:pPr marL="1198563" lvl="1" indent="-461963">
              <a:buClr>
                <a:srgbClr val="000000"/>
              </a:buClr>
              <a:buSzPts val="2700"/>
              <a:buFont typeface="Arial"/>
              <a:buChar char="•"/>
            </a:pPr>
            <a:r>
              <a:rPr lang="en-US" sz="2700">
                <a:solidFill>
                  <a:srgbClr val="000000"/>
                </a:solidFill>
                <a:latin typeface="Calibri"/>
                <a:ea typeface="Calibri"/>
                <a:cs typeface="Calibri"/>
                <a:sym typeface="Calibri"/>
              </a:rPr>
              <a:t>LC_COLLATE=‘C’: sorting is in ASCII order</a:t>
            </a:r>
            <a:endParaRPr/>
          </a:p>
          <a:p>
            <a:pPr marL="1198563" lvl="1" indent="-461963">
              <a:buClr>
                <a:srgbClr val="000000"/>
              </a:buClr>
              <a:buSzPts val="2700"/>
              <a:buFont typeface="Arial"/>
              <a:buChar char="•"/>
            </a:pPr>
            <a:r>
              <a:rPr lang="en-US" sz="2700">
                <a:solidFill>
                  <a:srgbClr val="000000"/>
                </a:solidFill>
                <a:latin typeface="Calibri"/>
                <a:ea typeface="Calibri"/>
                <a:cs typeface="Calibri"/>
                <a:sym typeface="Calibri"/>
              </a:rPr>
              <a:t>LC_COLLATE=‘en_US’: sorting is case insensitive except when the two strings are otherwise equal and one has an uppercase letter earlier than the other.</a:t>
            </a:r>
            <a:endParaRPr/>
          </a:p>
          <a:p>
            <a:endParaRPr sz="2700">
              <a:solidFill>
                <a:srgbClr val="000000"/>
              </a:solidFill>
              <a:latin typeface="Calibri"/>
              <a:ea typeface="Calibri"/>
              <a:cs typeface="Calibri"/>
              <a:sym typeface="Calibri"/>
            </a:endParaRPr>
          </a:p>
          <a:p>
            <a:r>
              <a:rPr lang="en-US" sz="2700">
                <a:solidFill>
                  <a:srgbClr val="000000"/>
                </a:solidFill>
                <a:latin typeface="Calibri"/>
                <a:ea typeface="Calibri"/>
                <a:cs typeface="Calibri"/>
                <a:sym typeface="Calibri"/>
              </a:rPr>
              <a:t>Other locales have other sort orders!</a:t>
            </a:r>
            <a:endParaRPr/>
          </a:p>
          <a:p>
            <a:endParaRPr sz="280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1905000" y="220664"/>
            <a:ext cx="8497888" cy="1244599"/>
          </a:xfrm>
          <a:prstGeom prst="rect">
            <a:avLst/>
          </a:prstGeom>
          <a:noFill/>
          <a:ln>
            <a:noFill/>
          </a:ln>
        </p:spPr>
        <p:txBody>
          <a:bodyPr spcFirstLastPara="1" vert="horz" wrap="square" lIns="0" tIns="0" rIns="0" bIns="0" rtlCol="0" anchor="ctr" anchorCtr="0">
            <a:noAutofit/>
          </a:bodyPr>
          <a:lstStyle/>
          <a:p>
            <a:pPr algn="ctr">
              <a:buClr>
                <a:srgbClr val="7F7F7F"/>
              </a:buClr>
              <a:buSzPts val="1000"/>
            </a:pPr>
            <a:r>
              <a:rPr lang="en-US" sz="4000" i="0">
                <a:solidFill>
                  <a:srgbClr val="7F7F7F"/>
                </a:solidFill>
                <a:latin typeface="Courier New"/>
                <a:ea typeface="Courier New"/>
                <a:cs typeface="Courier New"/>
                <a:sym typeface="Courier New"/>
              </a:rPr>
              <a:t>sort</a:t>
            </a:r>
            <a:r>
              <a:rPr lang="en-US" sz="4000" i="0">
                <a:solidFill>
                  <a:srgbClr val="7F7F7F"/>
                </a:solidFill>
              </a:rPr>
              <a:t>, </a:t>
            </a:r>
            <a:r>
              <a:rPr lang="en-US" sz="4000" i="0">
                <a:solidFill>
                  <a:srgbClr val="7F7F7F"/>
                </a:solidFill>
                <a:latin typeface="Courier New"/>
                <a:ea typeface="Courier New"/>
                <a:cs typeface="Courier New"/>
                <a:sym typeface="Courier New"/>
              </a:rPr>
              <a:t>comm</a:t>
            </a:r>
            <a:r>
              <a:rPr lang="en-US" sz="4000" i="0">
                <a:solidFill>
                  <a:srgbClr val="7F7F7F"/>
                </a:solidFill>
              </a:rPr>
              <a:t>, and </a:t>
            </a:r>
            <a:r>
              <a:rPr lang="en-US" sz="4000" i="0">
                <a:solidFill>
                  <a:srgbClr val="7F7F7F"/>
                </a:solidFill>
                <a:latin typeface="Courier New"/>
                <a:ea typeface="Courier New"/>
                <a:cs typeface="Courier New"/>
                <a:sym typeface="Courier New"/>
              </a:rPr>
              <a:t>tr</a:t>
            </a:r>
            <a:endParaRPr sz="4000" i="0">
              <a:solidFill>
                <a:srgbClr val="7F7F7F"/>
              </a:solidFill>
              <a:latin typeface="Courier New"/>
              <a:ea typeface="Courier New"/>
              <a:cs typeface="Courier New"/>
              <a:sym typeface="Courier New"/>
            </a:endParaRPr>
          </a:p>
        </p:txBody>
      </p:sp>
      <p:sp>
        <p:nvSpPr>
          <p:cNvPr id="285" name="Google Shape;285;p42"/>
          <p:cNvSpPr txBox="1"/>
          <p:nvPr/>
        </p:nvSpPr>
        <p:spPr>
          <a:xfrm>
            <a:off x="1199457" y="1465262"/>
            <a:ext cx="8077199" cy="5172075"/>
          </a:xfrm>
          <a:prstGeom prst="rect">
            <a:avLst/>
          </a:prstGeom>
          <a:noFill/>
          <a:ln>
            <a:noFill/>
          </a:ln>
        </p:spPr>
        <p:txBody>
          <a:bodyPr spcFirstLastPara="1" wrap="square" lIns="91425" tIns="45700" rIns="91425" bIns="45700" anchor="t" anchorCtr="0">
            <a:noAutofit/>
          </a:bodyPr>
          <a:lstStyle/>
          <a:p>
            <a:r>
              <a:rPr lang="en-US" sz="2800" b="1">
                <a:solidFill>
                  <a:schemeClr val="dk1"/>
                </a:solidFill>
                <a:latin typeface="Calibri"/>
                <a:ea typeface="Calibri"/>
                <a:cs typeface="Calibri"/>
                <a:sym typeface="Calibri"/>
              </a:rPr>
              <a:t>sort</a:t>
            </a:r>
            <a:r>
              <a:rPr lang="en-US" sz="2800">
                <a:solidFill>
                  <a:schemeClr val="dk1"/>
                </a:solidFill>
                <a:latin typeface="Calibri"/>
                <a:ea typeface="Calibri"/>
                <a:cs typeface="Calibri"/>
                <a:sym typeface="Calibri"/>
              </a:rPr>
              <a:t>: sorts </a:t>
            </a:r>
            <a:r>
              <a:rPr lang="en-US" sz="2800" b="1">
                <a:solidFill>
                  <a:schemeClr val="dk1"/>
                </a:solidFill>
                <a:latin typeface="Calibri"/>
                <a:ea typeface="Calibri"/>
                <a:cs typeface="Calibri"/>
                <a:sym typeface="Calibri"/>
              </a:rPr>
              <a:t>lines</a:t>
            </a:r>
            <a:r>
              <a:rPr lang="en-US" sz="2800">
                <a:solidFill>
                  <a:schemeClr val="dk1"/>
                </a:solidFill>
                <a:latin typeface="Calibri"/>
                <a:ea typeface="Calibri"/>
                <a:cs typeface="Calibri"/>
                <a:sym typeface="Calibri"/>
              </a:rPr>
              <a:t> of </a:t>
            </a:r>
            <a:r>
              <a:rPr lang="en-US" sz="2800" b="1">
                <a:solidFill>
                  <a:schemeClr val="dk1"/>
                </a:solidFill>
                <a:latin typeface="Calibri"/>
                <a:ea typeface="Calibri"/>
                <a:cs typeface="Calibri"/>
                <a:sym typeface="Calibri"/>
              </a:rPr>
              <a:t>text</a:t>
            </a:r>
            <a:r>
              <a:rPr lang="en-US" sz="2800">
                <a:solidFill>
                  <a:schemeClr val="dk1"/>
                </a:solidFill>
                <a:latin typeface="Calibri"/>
                <a:ea typeface="Calibri"/>
                <a:cs typeface="Calibri"/>
                <a:sym typeface="Calibri"/>
              </a:rPr>
              <a:t> files</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Usage: sort [OPTION]…[FILE]…</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Sort order depends on locale </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C locale: ASCII sorting</a:t>
            </a:r>
            <a:endParaRPr/>
          </a:p>
          <a:p>
            <a:endParaRPr sz="2800">
              <a:solidFill>
                <a:schemeClr val="dk1"/>
              </a:solidFill>
              <a:latin typeface="Calibri"/>
              <a:ea typeface="Calibri"/>
              <a:cs typeface="Calibri"/>
              <a:sym typeface="Calibri"/>
            </a:endParaRPr>
          </a:p>
          <a:p>
            <a:r>
              <a:rPr lang="en-US" sz="2800" b="1">
                <a:solidFill>
                  <a:schemeClr val="dk1"/>
                </a:solidFill>
                <a:latin typeface="Calibri"/>
                <a:ea typeface="Calibri"/>
                <a:cs typeface="Calibri"/>
                <a:sym typeface="Calibri"/>
              </a:rPr>
              <a:t>comm</a:t>
            </a:r>
            <a:r>
              <a:rPr lang="en-US" sz="2800">
                <a:solidFill>
                  <a:schemeClr val="dk1"/>
                </a:solidFill>
                <a:latin typeface="Calibri"/>
                <a:ea typeface="Calibri"/>
                <a:cs typeface="Calibri"/>
                <a:sym typeface="Calibri"/>
              </a:rPr>
              <a:t>: compare two </a:t>
            </a:r>
            <a:r>
              <a:rPr lang="en-US" sz="2800" b="1">
                <a:solidFill>
                  <a:schemeClr val="dk1"/>
                </a:solidFill>
                <a:latin typeface="Calibri"/>
                <a:ea typeface="Calibri"/>
                <a:cs typeface="Calibri"/>
                <a:sym typeface="Calibri"/>
              </a:rPr>
              <a:t>sorted</a:t>
            </a:r>
            <a:r>
              <a:rPr lang="en-US" sz="2800">
                <a:solidFill>
                  <a:schemeClr val="dk1"/>
                </a:solidFill>
                <a:latin typeface="Calibri"/>
                <a:ea typeface="Calibri"/>
                <a:cs typeface="Calibri"/>
                <a:sym typeface="Calibri"/>
              </a:rPr>
              <a:t> files </a:t>
            </a:r>
            <a:r>
              <a:rPr lang="en-US" sz="2800" b="1">
                <a:solidFill>
                  <a:schemeClr val="dk1"/>
                </a:solidFill>
                <a:latin typeface="Calibri"/>
                <a:ea typeface="Calibri"/>
                <a:cs typeface="Calibri"/>
                <a:sym typeface="Calibri"/>
              </a:rPr>
              <a:t>line by line</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Usage: comm [OPTION]…FILE1 FILE2</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Comparison</a:t>
            </a:r>
            <a:r>
              <a:rPr lang="en-US" sz="2000" b="1">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depends on locale</a:t>
            </a:r>
            <a:endParaRPr/>
          </a:p>
          <a:p>
            <a:endParaRPr sz="2800">
              <a:solidFill>
                <a:schemeClr val="dk1"/>
              </a:solidFill>
              <a:latin typeface="Calibri"/>
              <a:ea typeface="Calibri"/>
              <a:cs typeface="Calibri"/>
              <a:sym typeface="Calibri"/>
            </a:endParaRPr>
          </a:p>
          <a:p>
            <a:r>
              <a:rPr lang="en-US" sz="2800" b="1">
                <a:solidFill>
                  <a:schemeClr val="dk1"/>
                </a:solidFill>
                <a:latin typeface="Calibri"/>
                <a:ea typeface="Calibri"/>
                <a:cs typeface="Calibri"/>
                <a:sym typeface="Calibri"/>
              </a:rPr>
              <a:t>tr</a:t>
            </a:r>
            <a:r>
              <a:rPr lang="en-US" sz="2800">
                <a:solidFill>
                  <a:schemeClr val="dk1"/>
                </a:solidFill>
                <a:latin typeface="Calibri"/>
                <a:ea typeface="Calibri"/>
                <a:cs typeface="Calibri"/>
                <a:sym typeface="Calibri"/>
              </a:rPr>
              <a:t>: translate </a:t>
            </a:r>
            <a:r>
              <a:rPr lang="en-US" sz="2800" b="1">
                <a:solidFill>
                  <a:schemeClr val="dk1"/>
                </a:solidFill>
                <a:latin typeface="Calibri"/>
                <a:ea typeface="Calibri"/>
                <a:cs typeface="Calibri"/>
                <a:sym typeface="Calibri"/>
              </a:rPr>
              <a:t>or</a:t>
            </a:r>
            <a:r>
              <a:rPr lang="en-US" sz="2800">
                <a:solidFill>
                  <a:schemeClr val="dk1"/>
                </a:solidFill>
                <a:latin typeface="Calibri"/>
                <a:ea typeface="Calibri"/>
                <a:cs typeface="Calibri"/>
                <a:sym typeface="Calibri"/>
              </a:rPr>
              <a:t> delete characters</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Usage: tr [OPTION]…SET1 [SET2]</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echo "12345" | tr "12" "ab”</a:t>
            </a:r>
            <a:endParaRPr sz="2000">
              <a:solidFill>
                <a:schemeClr val="dk1"/>
              </a:solidFill>
              <a:latin typeface="Calibri"/>
              <a:ea typeface="Calibri"/>
              <a:cs typeface="Calibri"/>
              <a:sym typeface="Calibri"/>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echo "password a1b2c3" | tr -d [:digit:]</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echo “abc” | tr [:lower:] [:upper:]</a:t>
            </a:r>
            <a:endParaRPr/>
          </a:p>
          <a:p>
            <a:pPr marL="1085850" lvl="1" indent="-222250">
              <a:buClr>
                <a:srgbClr val="000000"/>
              </a:buClr>
              <a:buSzPts val="2000"/>
            </a:pPr>
            <a:endParaRPr sz="2000">
              <a:solidFill>
                <a:schemeClr val="dk1"/>
              </a:solidFill>
              <a:latin typeface="Calibri"/>
              <a:ea typeface="Calibri"/>
              <a:cs typeface="Calibri"/>
              <a:sym typeface="Calibri"/>
            </a:endParaRPr>
          </a:p>
          <a:p>
            <a:pPr marL="1085850" lvl="1" indent="-171450">
              <a:buClr>
                <a:srgbClr val="000000"/>
              </a:buClr>
              <a:buSzPts val="2800"/>
            </a:pP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dirty="0"/>
              <a:t>UNIX Wildcards : </a:t>
            </a:r>
            <a:r>
              <a:rPr lang="en-US" u="sng" dirty="0">
                <a:solidFill>
                  <a:schemeClr val="hlink"/>
                </a:solidFill>
                <a:hlinkClick r:id="rId3"/>
              </a:rPr>
              <a:t>Link</a:t>
            </a:r>
            <a:endParaRPr dirty="0"/>
          </a:p>
        </p:txBody>
      </p:sp>
      <p:sp>
        <p:nvSpPr>
          <p:cNvPr id="291" name="Google Shape;291;p43"/>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A </a:t>
            </a:r>
            <a:r>
              <a:rPr lang="en-US" i="1"/>
              <a:t>wildcard</a:t>
            </a:r>
            <a:r>
              <a:rPr lang="en-US"/>
              <a:t> is a character that can stand for all members of some class of characters</a:t>
            </a:r>
            <a:endParaRPr/>
          </a:p>
          <a:p>
            <a:pPr marL="228531" indent="-228531">
              <a:buClr>
                <a:schemeClr val="dk1"/>
              </a:buClr>
              <a:buSzPts val="2700"/>
            </a:pPr>
            <a:r>
              <a:rPr lang="en-US"/>
              <a:t>The * wildcard</a:t>
            </a:r>
            <a:endParaRPr/>
          </a:p>
          <a:p>
            <a:pPr marL="685594" lvl="1" indent="-228531">
              <a:buClr>
                <a:schemeClr val="dk1"/>
              </a:buClr>
              <a:buSzPts val="2300"/>
            </a:pPr>
            <a:r>
              <a:rPr lang="en-US"/>
              <a:t>The character * is a wildcard and matches </a:t>
            </a:r>
            <a:r>
              <a:rPr lang="en-US" b="1"/>
              <a:t>zero or more character(s)</a:t>
            </a:r>
            <a:r>
              <a:rPr lang="en-US"/>
              <a:t> in a file (or directory) name. ( ls list* or ls *list)</a:t>
            </a:r>
            <a:endParaRPr/>
          </a:p>
          <a:p>
            <a:pPr marL="228531" indent="-228531">
              <a:buClr>
                <a:schemeClr val="dk1"/>
              </a:buClr>
              <a:buSzPts val="2700"/>
            </a:pPr>
            <a:r>
              <a:rPr lang="en-US"/>
              <a:t>The ? Wildcard</a:t>
            </a:r>
            <a:endParaRPr/>
          </a:p>
          <a:p>
            <a:pPr marL="685594" lvl="1" indent="-228531">
              <a:buClr>
                <a:schemeClr val="dk1"/>
              </a:buClr>
              <a:buSzPts val="2300"/>
            </a:pPr>
            <a:r>
              <a:rPr lang="en-US"/>
              <a:t>The character </a:t>
            </a:r>
            <a:r>
              <a:rPr lang="en-US" i="1"/>
              <a:t>?</a:t>
            </a:r>
            <a:r>
              <a:rPr lang="en-US"/>
              <a:t> will match </a:t>
            </a:r>
            <a:r>
              <a:rPr lang="en-US" b="1"/>
              <a:t>exactly one character</a:t>
            </a:r>
            <a:r>
              <a:rPr lang="en-US"/>
              <a:t>. (ls ?list OR ls list?)</a:t>
            </a:r>
            <a:endParaRPr/>
          </a:p>
          <a:p>
            <a:pPr marL="228531" indent="-228531">
              <a:buClr>
                <a:schemeClr val="dk1"/>
              </a:buClr>
              <a:buSzPts val="2700"/>
            </a:pPr>
            <a:r>
              <a:rPr lang="en-US"/>
              <a:t>The [] Wildcard</a:t>
            </a:r>
            <a:endParaRPr/>
          </a:p>
          <a:p>
            <a:pPr marL="685594" lvl="1" indent="-228531">
              <a:buClr>
                <a:schemeClr val="dk1"/>
              </a:buClr>
              <a:buSzPts val="2300"/>
            </a:pPr>
            <a:r>
              <a:rPr lang="en-US"/>
              <a:t>A pair of [] represents </a:t>
            </a:r>
            <a:r>
              <a:rPr lang="en-US" b="1"/>
              <a:t>any of the characters enclosed </a:t>
            </a:r>
            <a:r>
              <a:rPr lang="en-US"/>
              <a:t>by them (ls *[0-9]*)</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Regular Expressions (regex)</a:t>
            </a:r>
            <a:endParaRPr/>
          </a:p>
        </p:txBody>
      </p:sp>
      <p:sp>
        <p:nvSpPr>
          <p:cNvPr id="297" name="Google Shape;297;p44"/>
          <p:cNvSpPr txBox="1">
            <a:spLocks noGrp="1"/>
          </p:cNvSpPr>
          <p:nvPr>
            <p:ph type="body" idx="1"/>
          </p:nvPr>
        </p:nvSpPr>
        <p:spPr>
          <a:xfrm>
            <a:off x="839569" y="135049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700"/>
            </a:pPr>
            <a:r>
              <a:rPr lang="en-US" sz="3200" dirty="0"/>
              <a:t>A regex is a special text string for describing a certain search pattern</a:t>
            </a:r>
            <a:endParaRPr sz="3200" dirty="0"/>
          </a:p>
          <a:p>
            <a:pPr marL="228531" indent="-228531">
              <a:lnSpc>
                <a:spcPct val="80000"/>
              </a:lnSpc>
              <a:buClr>
                <a:schemeClr val="dk1"/>
              </a:buClr>
              <a:buSzPts val="2700"/>
            </a:pPr>
            <a:r>
              <a:rPr lang="en-US" sz="3200" dirty="0"/>
              <a:t>Quantification</a:t>
            </a:r>
            <a:endParaRPr sz="3200" dirty="0"/>
          </a:p>
          <a:p>
            <a:pPr marL="685594" lvl="1" indent="-228531">
              <a:lnSpc>
                <a:spcPct val="80000"/>
              </a:lnSpc>
              <a:buClr>
                <a:schemeClr val="dk1"/>
              </a:buClr>
              <a:buSzPts val="2300"/>
            </a:pPr>
            <a:r>
              <a:rPr lang="en-US" sz="2800" dirty="0"/>
              <a:t>How many times of previous expression?</a:t>
            </a:r>
            <a:endParaRPr sz="2800" dirty="0"/>
          </a:p>
          <a:p>
            <a:pPr marL="685594" lvl="1" indent="-228531">
              <a:lnSpc>
                <a:spcPct val="80000"/>
              </a:lnSpc>
              <a:buClr>
                <a:schemeClr val="dk1"/>
              </a:buClr>
              <a:buSzPts val="2300"/>
            </a:pPr>
            <a:r>
              <a:rPr lang="en-US" sz="2800" dirty="0"/>
              <a:t>Most common quantifiers: ?(0 or 1), *(0 or more), +(1 or more)</a:t>
            </a:r>
            <a:endParaRPr sz="2800" dirty="0"/>
          </a:p>
          <a:p>
            <a:pPr marL="228531" indent="-228531">
              <a:lnSpc>
                <a:spcPct val="80000"/>
              </a:lnSpc>
              <a:buClr>
                <a:schemeClr val="dk1"/>
              </a:buClr>
              <a:buSzPts val="2700"/>
            </a:pPr>
            <a:r>
              <a:rPr lang="en-US" sz="3200" dirty="0"/>
              <a:t>Alternation</a:t>
            </a:r>
            <a:endParaRPr sz="3200" dirty="0"/>
          </a:p>
          <a:p>
            <a:pPr marL="685594" lvl="1" indent="-228531">
              <a:lnSpc>
                <a:spcPct val="80000"/>
              </a:lnSpc>
              <a:buClr>
                <a:schemeClr val="dk1"/>
              </a:buClr>
              <a:buSzPts val="2300"/>
            </a:pPr>
            <a:r>
              <a:rPr lang="en-US" sz="2800" dirty="0"/>
              <a:t>Which choices?</a:t>
            </a:r>
            <a:endParaRPr sz="2800" dirty="0"/>
          </a:p>
          <a:p>
            <a:pPr marL="685594" lvl="1" indent="-228531">
              <a:lnSpc>
                <a:spcPct val="80000"/>
              </a:lnSpc>
              <a:buClr>
                <a:schemeClr val="dk1"/>
              </a:buClr>
              <a:buSzPts val="2300"/>
            </a:pPr>
            <a:r>
              <a:rPr lang="en-US" sz="2800" dirty="0"/>
              <a:t>Operators: [] and | </a:t>
            </a:r>
            <a:endParaRPr sz="2800" dirty="0"/>
          </a:p>
          <a:p>
            <a:pPr marL="685594" lvl="1" indent="-228531">
              <a:lnSpc>
                <a:spcPct val="80000"/>
              </a:lnSpc>
              <a:buClr>
                <a:schemeClr val="dk1"/>
              </a:buClr>
              <a:buSzPts val="2300"/>
            </a:pPr>
            <a:r>
              <a:rPr lang="en-US" sz="2800" dirty="0" err="1"/>
              <a:t>E.g</a:t>
            </a:r>
            <a:r>
              <a:rPr lang="en-US" sz="2800" dirty="0"/>
              <a:t> </a:t>
            </a:r>
            <a:r>
              <a:rPr lang="en-US" sz="2800" dirty="0" err="1"/>
              <a:t>Hello|World</a:t>
            </a:r>
            <a:r>
              <a:rPr lang="en-US" sz="2800" dirty="0"/>
              <a:t> , [A B C]</a:t>
            </a:r>
            <a:endParaRPr sz="2800" dirty="0"/>
          </a:p>
          <a:p>
            <a:pPr marL="228531" indent="-228531">
              <a:lnSpc>
                <a:spcPct val="80000"/>
              </a:lnSpc>
              <a:buClr>
                <a:schemeClr val="dk1"/>
              </a:buClr>
              <a:buSzPts val="2700"/>
            </a:pPr>
            <a:r>
              <a:rPr lang="en-US" sz="3200" dirty="0"/>
              <a:t>Anchors</a:t>
            </a:r>
            <a:endParaRPr sz="3200" dirty="0"/>
          </a:p>
          <a:p>
            <a:pPr marL="685594" lvl="1" indent="-228531">
              <a:lnSpc>
                <a:spcPct val="80000"/>
              </a:lnSpc>
              <a:buClr>
                <a:schemeClr val="dk1"/>
              </a:buClr>
              <a:buSzPts val="2300"/>
            </a:pPr>
            <a:r>
              <a:rPr lang="en-US" sz="2800" dirty="0"/>
              <a:t>Where?</a:t>
            </a:r>
            <a:endParaRPr sz="2800" dirty="0"/>
          </a:p>
          <a:p>
            <a:pPr marL="685594" lvl="1" indent="-228531">
              <a:lnSpc>
                <a:spcPct val="80000"/>
              </a:lnSpc>
              <a:buClr>
                <a:schemeClr val="dk1"/>
              </a:buClr>
              <a:buSzPts val="2300"/>
            </a:pPr>
            <a:r>
              <a:rPr lang="en-US" sz="2800" dirty="0"/>
              <a:t>Characters: ^(beginning) and $(end)</a:t>
            </a:r>
            <a:endParaRP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regex contd… </a:t>
            </a:r>
            <a:endParaRPr/>
          </a:p>
        </p:txBody>
      </p:sp>
      <p:sp>
        <p:nvSpPr>
          <p:cNvPr id="303" name="Google Shape;303;p45"/>
          <p:cNvSpPr txBox="1">
            <a:spLocks noGrp="1"/>
          </p:cNvSpPr>
          <p:nvPr>
            <p:ph type="body" idx="1"/>
          </p:nvPr>
        </p:nvSpPr>
        <p:spPr>
          <a:xfrm>
            <a:off x="839568" y="1359460"/>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200" dirty="0"/>
              <a:t>^ start of line</a:t>
            </a:r>
            <a:endParaRPr sz="3200" dirty="0"/>
          </a:p>
          <a:p>
            <a:pPr marL="228531" indent="-228531">
              <a:buClr>
                <a:schemeClr val="dk1"/>
              </a:buClr>
              <a:buSzPts val="2700"/>
            </a:pPr>
            <a:r>
              <a:rPr lang="en-US" sz="3200" dirty="0"/>
              <a:t>$ end of line</a:t>
            </a:r>
            <a:endParaRPr sz="3200" dirty="0"/>
          </a:p>
          <a:p>
            <a:pPr marL="228531" indent="-228531">
              <a:buClr>
                <a:schemeClr val="dk1"/>
              </a:buClr>
              <a:buSzPts val="2700"/>
            </a:pPr>
            <a:r>
              <a:rPr lang="en-US" sz="3200" dirty="0"/>
              <a:t>\ turn off special meaning of next character</a:t>
            </a:r>
            <a:endParaRPr sz="3200" dirty="0"/>
          </a:p>
          <a:p>
            <a:pPr marL="228531" indent="-228531">
              <a:buClr>
                <a:schemeClr val="dk1"/>
              </a:buClr>
              <a:buSzPts val="2700"/>
            </a:pPr>
            <a:r>
              <a:rPr lang="en-US" sz="3200" dirty="0"/>
              <a:t>[] match any of enclosed characters, use – for range</a:t>
            </a:r>
            <a:endParaRPr sz="3200" dirty="0"/>
          </a:p>
          <a:p>
            <a:pPr marL="228531" indent="-228531">
              <a:buClr>
                <a:schemeClr val="dk1"/>
              </a:buClr>
              <a:buSzPts val="2700"/>
            </a:pPr>
            <a:r>
              <a:rPr lang="en-US" sz="3200" dirty="0"/>
              <a:t>[^ ] match any characters except those enclosed in []</a:t>
            </a:r>
            <a:endParaRPr sz="3200" dirty="0"/>
          </a:p>
          <a:p>
            <a:pPr marL="228531" indent="-228531">
              <a:buClr>
                <a:schemeClr val="dk1"/>
              </a:buClr>
              <a:buSzPts val="2700"/>
            </a:pPr>
            <a:r>
              <a:rPr lang="en-US" sz="3200" dirty="0"/>
              <a:t>. match a single character of any value</a:t>
            </a:r>
            <a:endParaRPr sz="3200" dirty="0"/>
          </a:p>
          <a:p>
            <a:pPr marL="228531" indent="-228531">
              <a:buClr>
                <a:schemeClr val="dk1"/>
              </a:buClr>
              <a:buSzPts val="2700"/>
            </a:pPr>
            <a:r>
              <a:rPr lang="en-US" sz="3200" dirty="0"/>
              <a:t>* match 0 or more occurrences of preceding character/expression</a:t>
            </a:r>
            <a:endParaRPr sz="3200" dirty="0"/>
          </a:p>
          <a:p>
            <a:pPr marL="228531" indent="-228531">
              <a:buClr>
                <a:schemeClr val="dk1"/>
              </a:buClr>
              <a:buSzPts val="2700"/>
            </a:pPr>
            <a:r>
              <a:rPr lang="en-US" sz="3200" dirty="0"/>
              <a:t>+ match 1 or more occurrences of preceding character/expression</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regex contd…</a:t>
            </a:r>
            <a:endParaRPr/>
          </a:p>
        </p:txBody>
      </p:sp>
      <p:pic>
        <p:nvPicPr>
          <p:cNvPr id="310" name="Google Shape;310;p46"/>
          <p:cNvPicPr preferRelativeResize="0"/>
          <p:nvPr/>
        </p:nvPicPr>
        <p:blipFill rotWithShape="1">
          <a:blip r:embed="rId3">
            <a:alphaModFix/>
          </a:blip>
          <a:srcRect/>
          <a:stretch/>
        </p:blipFill>
        <p:spPr>
          <a:xfrm>
            <a:off x="929204" y="1502430"/>
            <a:ext cx="10838261" cy="480218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regex contd.	</a:t>
            </a:r>
            <a:endParaRPr/>
          </a:p>
        </p:txBody>
      </p:sp>
      <p:sp>
        <p:nvSpPr>
          <p:cNvPr id="316" name="Google Shape;316;p47"/>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600" dirty="0">
                <a:latin typeface="Calibri"/>
                <a:ea typeface="Calibri"/>
                <a:cs typeface="Calibri"/>
                <a:sym typeface="Calibri"/>
              </a:rPr>
              <a:t>Parentheses allow you to apply quantifiers to sequences of characters</a:t>
            </a:r>
            <a:endParaRPr sz="3600" dirty="0">
              <a:latin typeface="Calibri"/>
              <a:ea typeface="Calibri"/>
              <a:cs typeface="Calibri"/>
              <a:sym typeface="Calibri"/>
            </a:endParaRPr>
          </a:p>
          <a:p>
            <a:pPr marL="685594" lvl="1" indent="-228531">
              <a:spcBef>
                <a:spcPts val="0"/>
              </a:spcBef>
              <a:buSzPts val="1800"/>
            </a:pPr>
            <a:r>
              <a:rPr lang="en-US" sz="3200" dirty="0"/>
              <a:t>(</a:t>
            </a:r>
            <a:r>
              <a:rPr lang="en-US" sz="3200" dirty="0" err="1"/>
              <a:t>abc</a:t>
            </a:r>
            <a:r>
              <a:rPr lang="en-US" sz="3200" dirty="0"/>
              <a:t>)+ will match </a:t>
            </a:r>
            <a:r>
              <a:rPr lang="en-US" sz="3200" dirty="0" err="1"/>
              <a:t>abc</a:t>
            </a:r>
            <a:r>
              <a:rPr lang="en-US" sz="3200" dirty="0"/>
              <a:t>, </a:t>
            </a:r>
            <a:r>
              <a:rPr lang="en-US" sz="3200" dirty="0" err="1"/>
              <a:t>abcabc</a:t>
            </a:r>
            <a:r>
              <a:rPr lang="en-US" sz="3200" dirty="0"/>
              <a:t>, etc.</a:t>
            </a:r>
            <a:endParaRPr sz="3200" dirty="0"/>
          </a:p>
          <a:p>
            <a:pPr marL="228531" indent="-228531">
              <a:spcBef>
                <a:spcPts val="0"/>
              </a:spcBef>
              <a:buSzPts val="1800"/>
            </a:pPr>
            <a:r>
              <a:rPr lang="en-US" sz="3600" dirty="0"/>
              <a:t>Curly braces allow custom quantifiers</a:t>
            </a:r>
            <a:endParaRPr sz="3600" dirty="0"/>
          </a:p>
          <a:p>
            <a:pPr marL="685594" lvl="1" indent="-228531">
              <a:spcBef>
                <a:spcPts val="0"/>
              </a:spcBef>
              <a:buSzPts val="1800"/>
            </a:pPr>
            <a:r>
              <a:rPr lang="en-US" sz="3200" dirty="0"/>
              <a:t>(</a:t>
            </a:r>
            <a:r>
              <a:rPr lang="en-US" sz="3200" dirty="0" err="1"/>
              <a:t>abc</a:t>
            </a:r>
            <a:r>
              <a:rPr lang="en-US" sz="3200" dirty="0"/>
              <a:t>){2} will only match </a:t>
            </a:r>
            <a:r>
              <a:rPr lang="en-US" sz="3200" dirty="0" err="1"/>
              <a:t>abcabc</a:t>
            </a:r>
            <a:endParaRPr sz="3200" dirty="0"/>
          </a:p>
          <a:p>
            <a:pPr marL="685594" lvl="1" indent="-228531">
              <a:spcBef>
                <a:spcPts val="0"/>
              </a:spcBef>
              <a:buSzPts val="1800"/>
            </a:pPr>
            <a:r>
              <a:rPr lang="en-US" sz="3200" dirty="0"/>
              <a:t>(</a:t>
            </a:r>
            <a:r>
              <a:rPr lang="en-US" sz="3200" dirty="0" err="1"/>
              <a:t>abc</a:t>
            </a:r>
            <a:r>
              <a:rPr lang="en-US" sz="3200" dirty="0"/>
              <a:t>){2,3} will match 2 or 3 repetitions</a:t>
            </a:r>
            <a:endParaRPr sz="3200" dirty="0"/>
          </a:p>
          <a:p>
            <a:pPr marL="685594" lvl="1" indent="-228531">
              <a:spcBef>
                <a:spcPts val="0"/>
              </a:spcBef>
              <a:buSzPts val="1800"/>
            </a:pPr>
            <a:r>
              <a:rPr lang="en-US" sz="3200" dirty="0"/>
              <a:t>(</a:t>
            </a:r>
            <a:r>
              <a:rPr lang="en-US" sz="3200" dirty="0" err="1"/>
              <a:t>abc</a:t>
            </a:r>
            <a:r>
              <a:rPr lang="en-US" sz="3200" dirty="0"/>
              <a:t>){4,} will match 4 or more repetitions</a:t>
            </a:r>
            <a:endParaRPr sz="3200" dirty="0"/>
          </a:p>
          <a:p>
            <a:pPr marL="228531" indent="-50794">
              <a:buClr>
                <a:schemeClr val="dk1"/>
              </a:buClr>
              <a:buSzPts val="2799"/>
              <a:buNone/>
            </a:pPr>
            <a:endParaRPr sz="3600" dirty="0">
              <a:latin typeface="Calibri"/>
              <a:ea typeface="Calibri"/>
              <a:cs typeface="Calibri"/>
              <a:sym typeface="Calibri"/>
            </a:endParaRPr>
          </a:p>
          <a:p>
            <a:pPr marL="228531" indent="0">
              <a:buNone/>
            </a:pPr>
            <a:endParaRPr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Debian GNU/Linux</a:t>
            </a:r>
            <a:endParaRPr/>
          </a:p>
        </p:txBody>
      </p:sp>
      <p:sp>
        <p:nvSpPr>
          <p:cNvPr id="165" name="Google Shape;165;p24"/>
          <p:cNvSpPr txBox="1">
            <a:spLocks noGrp="1"/>
          </p:cNvSpPr>
          <p:nvPr>
            <p:ph type="body" idx="1"/>
          </p:nvPr>
        </p:nvSpPr>
        <p:spPr>
          <a:xfrm>
            <a:off x="1524002" y="1333500"/>
            <a:ext cx="9396534" cy="4191000"/>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9"/>
            </a:pPr>
            <a:r>
              <a:rPr lang="en-US" dirty="0"/>
              <a:t>Clone of UNIX</a:t>
            </a:r>
            <a:endParaRPr sz="3600" dirty="0"/>
          </a:p>
          <a:p>
            <a:pPr marL="228531" indent="-228531">
              <a:lnSpc>
                <a:spcPct val="70000"/>
              </a:lnSpc>
              <a:buClr>
                <a:schemeClr val="dk1"/>
              </a:buClr>
              <a:buSzPts val="2379"/>
            </a:pPr>
            <a:r>
              <a:rPr lang="en-US" dirty="0"/>
              <a:t>Linux is just a kernel.</a:t>
            </a:r>
            <a:endParaRPr sz="3600" dirty="0"/>
          </a:p>
          <a:p>
            <a:pPr marL="228531" indent="-228531">
              <a:lnSpc>
                <a:spcPct val="70000"/>
              </a:lnSpc>
              <a:buClr>
                <a:schemeClr val="dk1"/>
              </a:buClr>
              <a:buSzPts val="2379"/>
            </a:pPr>
            <a:r>
              <a:rPr lang="en-US" dirty="0"/>
              <a:t>What is a kernel? </a:t>
            </a:r>
            <a:endParaRPr sz="3600" dirty="0"/>
          </a:p>
          <a:p>
            <a:pPr marL="685594" lvl="1" indent="-228531">
              <a:lnSpc>
                <a:spcPct val="70000"/>
              </a:lnSpc>
              <a:buClr>
                <a:schemeClr val="dk1"/>
              </a:buClr>
              <a:buSzPts val="2039"/>
            </a:pPr>
            <a:r>
              <a:rPr lang="en-US" sz="2800" dirty="0"/>
              <a:t>Core of any OS</a:t>
            </a:r>
            <a:endParaRPr sz="3200" dirty="0"/>
          </a:p>
          <a:p>
            <a:pPr marL="685594" lvl="1" indent="-228531">
              <a:lnSpc>
                <a:spcPct val="70000"/>
              </a:lnSpc>
              <a:buClr>
                <a:schemeClr val="dk1"/>
              </a:buClr>
              <a:buSzPts val="2039"/>
            </a:pPr>
            <a:r>
              <a:rPr lang="en-US" sz="2800" dirty="0"/>
              <a:t>Allocates time and memory to programs</a:t>
            </a:r>
            <a:endParaRPr sz="3200" dirty="0"/>
          </a:p>
          <a:p>
            <a:pPr marL="685594" lvl="1" indent="-228531">
              <a:lnSpc>
                <a:spcPct val="70000"/>
              </a:lnSpc>
              <a:buClr>
                <a:schemeClr val="dk1"/>
              </a:buClr>
              <a:buSzPts val="2039"/>
            </a:pPr>
            <a:r>
              <a:rPr lang="en-US" sz="2800" dirty="0"/>
              <a:t>Interfaces applications with the physical hardware</a:t>
            </a:r>
            <a:endParaRPr sz="3200" dirty="0"/>
          </a:p>
          <a:p>
            <a:pPr marL="685594" lvl="1" indent="-228531">
              <a:lnSpc>
                <a:spcPct val="70000"/>
              </a:lnSpc>
              <a:buClr>
                <a:schemeClr val="dk1"/>
              </a:buClr>
              <a:buSzPts val="2039"/>
            </a:pPr>
            <a:r>
              <a:rPr lang="en-US" sz="2800" dirty="0"/>
              <a:t>Facilitates communication between different processes (inter-process communication (IPC))</a:t>
            </a:r>
            <a:endParaRPr sz="3200" dirty="0"/>
          </a:p>
          <a:p>
            <a:pPr marL="228531" indent="-228531">
              <a:lnSpc>
                <a:spcPct val="70000"/>
              </a:lnSpc>
              <a:buClr>
                <a:schemeClr val="dk1"/>
              </a:buClr>
              <a:buSzPts val="2379"/>
            </a:pPr>
            <a:r>
              <a:rPr lang="en-US" dirty="0"/>
              <a:t>Linux distributions make the Linux kernel a completely usable OS by adding various applications</a:t>
            </a:r>
            <a:endParaRPr sz="3600" dirty="0"/>
          </a:p>
          <a:p>
            <a:pPr marL="228531" indent="-228531">
              <a:lnSpc>
                <a:spcPct val="70000"/>
              </a:lnSpc>
              <a:buClr>
                <a:schemeClr val="dk1"/>
              </a:buClr>
              <a:buSzPts val="2379"/>
            </a:pPr>
            <a:r>
              <a:rPr lang="en-US" dirty="0"/>
              <a:t>Linux distribution = GUI + GNU utilities (</a:t>
            </a:r>
            <a:r>
              <a:rPr lang="en-US" dirty="0" err="1"/>
              <a:t>cp,mv,ls,etc</a:t>
            </a:r>
            <a:r>
              <a:rPr lang="en-US" dirty="0"/>
              <a:t>) + installation and management tools + GNU compilers (c/</a:t>
            </a:r>
            <a:r>
              <a:rPr lang="en-US" dirty="0" err="1"/>
              <a:t>c++</a:t>
            </a:r>
            <a:r>
              <a:rPr lang="en-US" dirty="0"/>
              <a:t>) + Editors(vi/emacs) + …. </a:t>
            </a:r>
            <a:endParaRPr sz="3600" dirty="0"/>
          </a:p>
          <a:p>
            <a:pPr marL="228531" indent="-228531">
              <a:lnSpc>
                <a:spcPct val="70000"/>
              </a:lnSpc>
              <a:buClr>
                <a:schemeClr val="dk1"/>
              </a:buClr>
              <a:buSzPts val="2379"/>
            </a:pPr>
            <a:r>
              <a:rPr lang="en-US" dirty="0"/>
              <a:t>Shell : Interface between the user and kernel</a:t>
            </a:r>
            <a:endParaRPr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BRE vs ERE</a:t>
            </a:r>
            <a:endParaRPr/>
          </a:p>
        </p:txBody>
      </p:sp>
      <p:sp>
        <p:nvSpPr>
          <p:cNvPr id="329" name="Google Shape;329;p49"/>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200" dirty="0">
                <a:latin typeface="Calibri"/>
                <a:ea typeface="Calibri"/>
                <a:cs typeface="Calibri"/>
                <a:sym typeface="Calibri"/>
              </a:rPr>
              <a:t>Basic Regular Expression (BRE) is the standard mode for sed and grep </a:t>
            </a:r>
            <a:endParaRPr sz="3200" dirty="0"/>
          </a:p>
          <a:p>
            <a:pPr marL="228531" indent="-228531">
              <a:buClr>
                <a:schemeClr val="dk1"/>
              </a:buClr>
              <a:buSzPts val="2700"/>
            </a:pPr>
            <a:r>
              <a:rPr lang="en-US" sz="3200" dirty="0">
                <a:latin typeface="Calibri"/>
                <a:ea typeface="Calibri"/>
                <a:cs typeface="Calibri"/>
                <a:sym typeface="Calibri"/>
              </a:rPr>
              <a:t>Extended Regular Expression (ERE) is an optional flag you can use with the commands </a:t>
            </a:r>
            <a:endParaRPr sz="3200" dirty="0"/>
          </a:p>
          <a:p>
            <a:pPr marL="228531" indent="-228531">
              <a:buClr>
                <a:schemeClr val="dk1"/>
              </a:buClr>
              <a:buSzPts val="2700"/>
            </a:pPr>
            <a:r>
              <a:rPr lang="en-US" sz="3200" dirty="0">
                <a:latin typeface="Calibri"/>
                <a:ea typeface="Calibri"/>
                <a:cs typeface="Calibri"/>
                <a:sym typeface="Calibri"/>
              </a:rPr>
              <a:t>BRE tends to take things more literally </a:t>
            </a:r>
            <a:endParaRPr sz="3200" dirty="0"/>
          </a:p>
          <a:p>
            <a:pPr marL="228531" indent="-228531">
              <a:buClr>
                <a:schemeClr val="dk1"/>
              </a:buClr>
              <a:buSzPts val="2700"/>
            </a:pPr>
            <a:r>
              <a:rPr lang="en-US" sz="3200" dirty="0">
                <a:latin typeface="Calibri"/>
                <a:ea typeface="Calibri"/>
                <a:cs typeface="Calibri"/>
                <a:sym typeface="Calibri"/>
              </a:rPr>
              <a:t>In BRE ‘ ? ’, ‘ + ’, ‘ { ’, ‘ } ’, ‘ ( ’, and ‘ ) ’ lose their special meanings </a:t>
            </a:r>
            <a:endParaRPr sz="3200" dirty="0"/>
          </a:p>
          <a:p>
            <a:pPr marL="228531" indent="-228531">
              <a:buClr>
                <a:schemeClr val="dk1"/>
              </a:buClr>
              <a:buSzPts val="2700"/>
            </a:pPr>
            <a:r>
              <a:rPr lang="en-US" sz="3200" dirty="0">
                <a:latin typeface="Calibri"/>
                <a:ea typeface="Calibri"/>
                <a:cs typeface="Calibri"/>
                <a:sym typeface="Calibri"/>
              </a:rPr>
              <a:t>-E :  Uses extended regular expressions </a:t>
            </a:r>
            <a:endParaRPr sz="3200" dirty="0"/>
          </a:p>
          <a:p>
            <a:pPr marL="228531" indent="-50794">
              <a:buClr>
                <a:schemeClr val="dk1"/>
              </a:buClr>
              <a:buSzPts val="2799"/>
              <a:buNone/>
            </a:pPr>
            <a:endParaRPr sz="3200" dirty="0">
              <a:latin typeface="Calibri"/>
              <a:ea typeface="Calibri"/>
              <a:cs typeface="Calibri"/>
              <a:sym typeface="Calibri"/>
            </a:endParaRPr>
          </a:p>
          <a:p>
            <a:pPr marL="228531" indent="-50794">
              <a:buClr>
                <a:schemeClr val="dk1"/>
              </a:buClr>
              <a:buSzPts val="2799"/>
              <a:buNone/>
            </a:pPr>
            <a:endParaRPr sz="3200" dirty="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sed (Stream Editor)	</a:t>
            </a:r>
            <a:endParaRPr/>
          </a:p>
        </p:txBody>
      </p:sp>
      <p:sp>
        <p:nvSpPr>
          <p:cNvPr id="336" name="Google Shape;336;p50"/>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dirty="0"/>
              <a:t>Modifies the input as specified by the command(s)</a:t>
            </a:r>
            <a:endParaRPr dirty="0"/>
          </a:p>
          <a:p>
            <a:pPr marL="228531" indent="-228531">
              <a:lnSpc>
                <a:spcPct val="80000"/>
              </a:lnSpc>
              <a:buClr>
                <a:schemeClr val="dk1"/>
              </a:buClr>
              <a:buSzPts val="2589"/>
            </a:pPr>
            <a:r>
              <a:rPr lang="en-US" sz="2589" dirty="0"/>
              <a:t>Can be used for:</a:t>
            </a:r>
            <a:endParaRPr dirty="0"/>
          </a:p>
          <a:p>
            <a:pPr marL="457200" lvl="2" indent="-457200">
              <a:lnSpc>
                <a:spcPct val="80000"/>
              </a:lnSpc>
              <a:buClr>
                <a:schemeClr val="dk1"/>
              </a:buClr>
              <a:buSzPts val="1850"/>
              <a:buFont typeface="Arial"/>
              <a:buChar char="•"/>
            </a:pPr>
            <a:r>
              <a:rPr lang="en-US" sz="1850" dirty="0"/>
              <a:t>Printing specific lines or address ranges</a:t>
            </a:r>
            <a:endParaRPr dirty="0"/>
          </a:p>
          <a:p>
            <a:pPr marL="1142657" lvl="2" indent="-228531">
              <a:lnSpc>
                <a:spcPct val="80000"/>
              </a:lnSpc>
              <a:buClr>
                <a:schemeClr val="dk1"/>
              </a:buClr>
              <a:buSzPts val="1850"/>
            </a:pPr>
            <a:r>
              <a:rPr lang="en-US" sz="1850" dirty="0"/>
              <a:t>sed –n ‘1p’ sedFile.txt</a:t>
            </a:r>
            <a:endParaRPr sz="1850" dirty="0"/>
          </a:p>
          <a:p>
            <a:pPr marL="1599719" lvl="3" indent="-231706">
              <a:lnSpc>
                <a:spcPct val="80000"/>
              </a:lnSpc>
              <a:buSzPts val="1850"/>
            </a:pPr>
            <a:r>
              <a:rPr lang="en-US" sz="1850" dirty="0"/>
              <a:t>prints first line</a:t>
            </a:r>
            <a:endParaRPr sz="1850" dirty="0"/>
          </a:p>
          <a:p>
            <a:pPr marL="1142657" lvl="2" indent="-228531">
              <a:lnSpc>
                <a:spcPct val="80000"/>
              </a:lnSpc>
              <a:buClr>
                <a:schemeClr val="dk1"/>
              </a:buClr>
              <a:buSzPts val="1850"/>
            </a:pPr>
            <a:r>
              <a:rPr lang="en-US" sz="1850" dirty="0"/>
              <a:t>sed –n ‘1,5p’ sedFile.txt</a:t>
            </a:r>
            <a:endParaRPr sz="1850" dirty="0"/>
          </a:p>
          <a:p>
            <a:pPr marL="1599719" lvl="3" indent="-231706">
              <a:lnSpc>
                <a:spcPct val="80000"/>
              </a:lnSpc>
              <a:buSzPts val="1850"/>
            </a:pPr>
            <a:r>
              <a:rPr lang="en-US" sz="1850" dirty="0"/>
              <a:t>prints 1st, 5th lines</a:t>
            </a:r>
            <a:endParaRPr sz="1850" dirty="0"/>
          </a:p>
          <a:p>
            <a:pPr marL="1142657" lvl="2" indent="-228531">
              <a:lnSpc>
                <a:spcPct val="80000"/>
              </a:lnSpc>
              <a:buClr>
                <a:schemeClr val="dk1"/>
              </a:buClr>
              <a:buSzPts val="1850"/>
            </a:pPr>
            <a:r>
              <a:rPr lang="en-US" sz="1850" dirty="0"/>
              <a:t>sed –n ‘1~2p’ sedFile.txt</a:t>
            </a:r>
            <a:endParaRPr sz="1850" dirty="0"/>
          </a:p>
          <a:p>
            <a:pPr marL="1599719" lvl="3" indent="-231706">
              <a:lnSpc>
                <a:spcPct val="80000"/>
              </a:lnSpc>
              <a:buSzPts val="1850"/>
            </a:pPr>
            <a:r>
              <a:rPr lang="en-US" sz="1850" dirty="0"/>
              <a:t>prints 1st line, then every second line after</a:t>
            </a:r>
            <a:endParaRPr sz="1850" dirty="0"/>
          </a:p>
          <a:p>
            <a:pPr marL="457200" lvl="2" indent="-457200">
              <a:lnSpc>
                <a:spcPct val="80000"/>
              </a:lnSpc>
              <a:buClr>
                <a:schemeClr val="dk1"/>
              </a:buClr>
              <a:buSzPts val="1850"/>
              <a:buFont typeface="Arial"/>
              <a:buChar char="•"/>
            </a:pPr>
            <a:r>
              <a:rPr lang="en-US" sz="1850" dirty="0"/>
              <a:t>Deleting text</a:t>
            </a:r>
            <a:endParaRPr dirty="0"/>
          </a:p>
          <a:p>
            <a:pPr marL="682625" lvl="3" indent="-457200">
              <a:lnSpc>
                <a:spcPct val="80000"/>
              </a:lnSpc>
              <a:buClr>
                <a:schemeClr val="dk1"/>
              </a:buClr>
              <a:buSzPts val="1850"/>
              <a:buFont typeface="Arial"/>
              <a:buChar char="•"/>
            </a:pPr>
            <a:r>
              <a:rPr lang="en-US" sz="1850" dirty="0"/>
              <a:t>sed '1~2d' sedFile.txt</a:t>
            </a:r>
            <a:endParaRPr dirty="0"/>
          </a:p>
          <a:p>
            <a:pPr marL="457200" lvl="2" indent="-457200">
              <a:lnSpc>
                <a:spcPct val="80000"/>
              </a:lnSpc>
              <a:buClr>
                <a:schemeClr val="dk1"/>
              </a:buClr>
              <a:buSzPts val="1850"/>
              <a:buFont typeface="Arial"/>
              <a:buChar char="•"/>
            </a:pPr>
            <a:r>
              <a:rPr lang="en-US" sz="1850" dirty="0"/>
              <a:t>Substituting text - s/regex/replacement/flags</a:t>
            </a:r>
            <a:endParaRPr dirty="0"/>
          </a:p>
          <a:p>
            <a:pPr marL="1142657" lvl="2" indent="-228531">
              <a:lnSpc>
                <a:spcPct val="80000"/>
              </a:lnSpc>
              <a:buClr>
                <a:schemeClr val="dk1"/>
              </a:buClr>
              <a:buSzPts val="1850"/>
            </a:pPr>
            <a:r>
              <a:rPr lang="en-US" sz="1850" dirty="0"/>
              <a:t>sed 's/cat/dog/' file.txt</a:t>
            </a:r>
            <a:endParaRPr dirty="0"/>
          </a:p>
          <a:p>
            <a:pPr marL="1142657" lvl="2" indent="-228531">
              <a:lnSpc>
                <a:spcPct val="80000"/>
              </a:lnSpc>
              <a:buClr>
                <a:schemeClr val="dk1"/>
              </a:buClr>
              <a:buSzPts val="1850"/>
            </a:pPr>
            <a:r>
              <a:rPr lang="en-US" sz="1850" dirty="0"/>
              <a:t>sed 's/cat/dog/g' file.txt</a:t>
            </a:r>
            <a:endParaRPr dirty="0"/>
          </a:p>
          <a:p>
            <a:pPr marL="1142657" lvl="2" indent="-228531">
              <a:lnSpc>
                <a:spcPct val="80000"/>
              </a:lnSpc>
              <a:buClr>
                <a:schemeClr val="dk1"/>
              </a:buClr>
              <a:buSzPts val="1850"/>
            </a:pPr>
            <a:r>
              <a:rPr lang="en-US" sz="1850" dirty="0"/>
              <a:t>sed 's/&lt;[^&gt;]*&gt;//g' a.html</a:t>
            </a:r>
            <a:endParaRPr dirty="0"/>
          </a:p>
          <a:p>
            <a:pPr marL="1142657" lvl="2" indent="-228531">
              <a:lnSpc>
                <a:spcPct val="80000"/>
              </a:lnSpc>
              <a:buClr>
                <a:schemeClr val="dk1"/>
              </a:buClr>
              <a:buSzPts val="1850"/>
            </a:pPr>
            <a:r>
              <a:rPr lang="en-US" sz="1850" dirty="0">
                <a:latin typeface="Courier New"/>
                <a:ea typeface="Courier New"/>
                <a:cs typeface="Courier New"/>
                <a:sym typeface="Courier New"/>
              </a:rPr>
              <a:t>sed ‘s/</a:t>
            </a:r>
            <a:r>
              <a:rPr lang="en-US" sz="1850" b="1" i="1" dirty="0" err="1">
                <a:latin typeface="Courier New"/>
                <a:ea typeface="Courier New"/>
                <a:cs typeface="Courier New"/>
                <a:sym typeface="Courier New"/>
              </a:rPr>
              <a:t>regExpr</a:t>
            </a:r>
            <a:r>
              <a:rPr lang="en-US" sz="1850" dirty="0">
                <a:latin typeface="Courier New"/>
                <a:ea typeface="Courier New"/>
                <a:cs typeface="Courier New"/>
                <a:sym typeface="Courier New"/>
              </a:rPr>
              <a:t>/</a:t>
            </a:r>
            <a:r>
              <a:rPr lang="en-US" sz="1850" b="1" i="1" dirty="0" err="1">
                <a:latin typeface="Courier New"/>
                <a:ea typeface="Courier New"/>
                <a:cs typeface="Courier New"/>
                <a:sym typeface="Courier New"/>
              </a:rPr>
              <a:t>replText</a:t>
            </a:r>
            <a:r>
              <a:rPr lang="en-US" sz="1850" dirty="0">
                <a:latin typeface="Courier New"/>
                <a:ea typeface="Courier New"/>
                <a:cs typeface="Courier New"/>
                <a:sym typeface="Courier New"/>
              </a:rPr>
              <a:t>/’</a:t>
            </a:r>
            <a:r>
              <a:rPr lang="en-US" sz="1850" b="1" i="1" dirty="0">
                <a:latin typeface="Courier New"/>
                <a:ea typeface="Courier New"/>
                <a:cs typeface="Courier New"/>
                <a:sym typeface="Courier New"/>
              </a:rPr>
              <a:t> </a:t>
            </a:r>
            <a:r>
              <a:rPr lang="en-US" sz="1942" dirty="0"/>
              <a:t>filename</a:t>
            </a:r>
            <a:endParaRPr sz="1942" dirty="0"/>
          </a:p>
          <a:p>
            <a:pPr marL="685594" lvl="1" indent="-87624">
              <a:lnSpc>
                <a:spcPct val="80000"/>
              </a:lnSpc>
              <a:buClr>
                <a:schemeClr val="dk1"/>
              </a:buClr>
              <a:buSzPts val="2219"/>
              <a:buNone/>
            </a:pPr>
            <a:endParaRPr sz="2219"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6">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1"/>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sed</a:t>
            </a:r>
            <a:endParaRPr/>
          </a:p>
        </p:txBody>
      </p:sp>
      <p:sp>
        <p:nvSpPr>
          <p:cNvPr id="343" name="Google Shape;343;p51"/>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4000" dirty="0"/>
              <a:t>Substitution Flags</a:t>
            </a:r>
            <a:endParaRPr sz="4000" dirty="0"/>
          </a:p>
          <a:p>
            <a:pPr marL="685594" lvl="1" indent="-228531">
              <a:buClr>
                <a:schemeClr val="dk1"/>
              </a:buClr>
              <a:buSzPts val="2300"/>
            </a:pPr>
            <a:r>
              <a:rPr lang="en-US" sz="3600" dirty="0"/>
              <a:t>g: Replaces all matches</a:t>
            </a:r>
            <a:endParaRPr sz="3600" dirty="0"/>
          </a:p>
          <a:p>
            <a:pPr marL="685594" lvl="1" indent="-228531">
              <a:buClr>
                <a:schemeClr val="dk1"/>
              </a:buClr>
              <a:buSzPts val="2300"/>
            </a:pPr>
            <a:r>
              <a:rPr lang="en-US" sz="3600" dirty="0"/>
              <a:t>Number: replaces only the </a:t>
            </a:r>
            <a:r>
              <a:rPr lang="en-US" sz="3600" dirty="0" err="1"/>
              <a:t>Number</a:t>
            </a:r>
            <a:r>
              <a:rPr lang="en-US" sz="3600" baseline="30000" dirty="0" err="1"/>
              <a:t>th</a:t>
            </a:r>
            <a:r>
              <a:rPr lang="en-US" sz="3600" dirty="0"/>
              <a:t> match </a:t>
            </a:r>
            <a:r>
              <a:rPr lang="en-US" sz="3600" b="1" dirty="0"/>
              <a:t>of every line</a:t>
            </a:r>
            <a:endParaRPr sz="3600" dirty="0"/>
          </a:p>
          <a:p>
            <a:pPr marL="228531" indent="-228531">
              <a:buClr>
                <a:schemeClr val="dk1"/>
              </a:buClr>
              <a:buSzPts val="2700"/>
            </a:pPr>
            <a:r>
              <a:rPr lang="en-US" sz="4000" dirty="0"/>
              <a:t>Regexes used with sed:</a:t>
            </a:r>
            <a:endParaRPr sz="4000" dirty="0"/>
          </a:p>
          <a:p>
            <a:pPr marL="685594" lvl="1" indent="-228531">
              <a:buClr>
                <a:schemeClr val="dk1"/>
              </a:buClr>
              <a:buSzPts val="2300"/>
            </a:pPr>
            <a:r>
              <a:rPr lang="en-US" sz="3600" dirty="0"/>
              <a:t>^ $ . * []</a:t>
            </a:r>
            <a:endParaRPr sz="3600" dirty="0"/>
          </a:p>
          <a:p>
            <a:pPr marL="685594" lvl="1" indent="-228531">
              <a:buClr>
                <a:schemeClr val="dk1"/>
              </a:buClr>
              <a:buSzPts val="2300"/>
            </a:pPr>
            <a:r>
              <a:rPr lang="en-US" sz="3600" dirty="0"/>
              <a:t>Use sed –r to evaluate ? Or +</a:t>
            </a:r>
            <a:endParaRPr sz="3600" dirty="0"/>
          </a:p>
          <a:p>
            <a:pPr marL="1142657" lvl="2" indent="-228531">
              <a:buSzPts val="1800"/>
            </a:pPr>
            <a:r>
              <a:rPr lang="en-US" sz="3200" dirty="0"/>
              <a:t>specifies the Extended regex mode</a:t>
            </a:r>
            <a:endParaRPr sz="3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sed contd..</a:t>
            </a:r>
            <a:endParaRPr/>
          </a:p>
        </p:txBody>
      </p:sp>
      <p:sp>
        <p:nvSpPr>
          <p:cNvPr id="349" name="Google Shape;349;p52"/>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600" dirty="0"/>
              <a:t>sed –n 12,18p file.txt</a:t>
            </a:r>
            <a:endParaRPr sz="3600" dirty="0"/>
          </a:p>
          <a:p>
            <a:pPr marL="685594" lvl="1" indent="-228531">
              <a:spcBef>
                <a:spcPts val="0"/>
              </a:spcBef>
              <a:buSzPts val="1800"/>
            </a:pPr>
            <a:r>
              <a:rPr lang="en-US" sz="3200" dirty="0"/>
              <a:t>print lines 12 and 18</a:t>
            </a:r>
            <a:endParaRPr sz="3200" dirty="0"/>
          </a:p>
          <a:p>
            <a:pPr marL="228531" indent="-228531">
              <a:buClr>
                <a:schemeClr val="dk1"/>
              </a:buClr>
              <a:buSzPts val="2700"/>
            </a:pPr>
            <a:r>
              <a:rPr lang="en-US" sz="3600" dirty="0"/>
              <a:t>sed  12,18d file.txt</a:t>
            </a:r>
            <a:endParaRPr sz="3600" dirty="0"/>
          </a:p>
          <a:p>
            <a:pPr marL="685594" lvl="1" indent="-228531">
              <a:spcBef>
                <a:spcPts val="1000"/>
              </a:spcBef>
              <a:buSzPts val="1800"/>
            </a:pPr>
            <a:r>
              <a:rPr lang="en-US" sz="3200" dirty="0"/>
              <a:t>delete lines 12 and 18</a:t>
            </a:r>
            <a:endParaRPr sz="3200" dirty="0"/>
          </a:p>
          <a:p>
            <a:pPr marL="228531" indent="-228531">
              <a:buClr>
                <a:schemeClr val="dk1"/>
              </a:buClr>
              <a:buSzPts val="2700"/>
            </a:pPr>
            <a:r>
              <a:rPr lang="en-US" sz="3600" dirty="0"/>
              <a:t>sed ‘1~3d’ file.txt</a:t>
            </a:r>
            <a:endParaRPr sz="3600" dirty="0"/>
          </a:p>
          <a:p>
            <a:pPr marL="685594" lvl="1" indent="-228531">
              <a:spcBef>
                <a:spcPts val="1000"/>
              </a:spcBef>
              <a:buSzPts val="1800"/>
            </a:pPr>
            <a:r>
              <a:rPr lang="en-US" sz="3200" dirty="0"/>
              <a:t>delete first line, then every 3rd after</a:t>
            </a:r>
            <a:endParaRPr sz="3200" dirty="0"/>
          </a:p>
          <a:p>
            <a:pPr marL="228531" indent="-228531">
              <a:buClr>
                <a:schemeClr val="dk1"/>
              </a:buClr>
              <a:buSzPts val="2700"/>
            </a:pPr>
            <a:r>
              <a:rPr lang="en-US" sz="3600" dirty="0"/>
              <a:t>sed ‘1,5 s/line/Line/g’ file.txt</a:t>
            </a:r>
            <a:endParaRPr sz="3600" dirty="0"/>
          </a:p>
          <a:p>
            <a:pPr marL="685594" lvl="1" indent="-228531">
              <a:spcBef>
                <a:spcPts val="1000"/>
              </a:spcBef>
              <a:buSzPts val="1800"/>
            </a:pPr>
            <a:r>
              <a:rPr lang="en-US" sz="3200" dirty="0"/>
              <a:t>on lines 1 and 5, replace every “line” with “Line”</a:t>
            </a:r>
            <a:endParaRPr sz="3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sed contd.</a:t>
            </a:r>
            <a:endParaRPr/>
          </a:p>
        </p:txBody>
      </p:sp>
      <p:sp>
        <p:nvSpPr>
          <p:cNvPr id="356" name="Google Shape;356;p53"/>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228531" indent="-228531">
              <a:buSzPts val="2700"/>
            </a:pPr>
            <a:r>
              <a:rPr lang="en-US" sz="4000" dirty="0"/>
              <a:t>sed ‘/pattern/d’ file.txt</a:t>
            </a:r>
            <a:endParaRPr sz="4000" dirty="0"/>
          </a:p>
          <a:p>
            <a:pPr marL="685594" lvl="1" indent="-228531">
              <a:buSzPts val="1800"/>
            </a:pPr>
            <a:r>
              <a:rPr lang="en-US" sz="3600" dirty="0"/>
              <a:t>delete lines containing the pattern</a:t>
            </a:r>
            <a:endParaRPr sz="3600" dirty="0"/>
          </a:p>
          <a:p>
            <a:pPr marL="228531" indent="-228531">
              <a:buSzPts val="2700"/>
            </a:pPr>
            <a:r>
              <a:rPr lang="en-US" sz="4000" dirty="0"/>
              <a:t>sed ‘/</a:t>
            </a:r>
            <a:r>
              <a:rPr lang="en-US" sz="4000" dirty="0" err="1"/>
              <a:t>regexp</a:t>
            </a:r>
            <a:r>
              <a:rPr lang="en-US" sz="4000" dirty="0"/>
              <a:t>/!d’ file.txt </a:t>
            </a:r>
            <a:endParaRPr sz="4000" dirty="0"/>
          </a:p>
          <a:p>
            <a:pPr marL="685594" lvl="1" indent="-228531">
              <a:buSzPts val="1800"/>
            </a:pPr>
            <a:r>
              <a:rPr lang="en-US" sz="3600" dirty="0"/>
              <a:t>delete lines not containing the pattern</a:t>
            </a:r>
            <a:endParaRPr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grep	</a:t>
            </a:r>
            <a:endParaRPr/>
          </a:p>
        </p:txBody>
      </p:sp>
      <p:sp>
        <p:nvSpPr>
          <p:cNvPr id="363" name="Google Shape;363;p54"/>
          <p:cNvSpPr txBox="1">
            <a:spLocks noGrp="1"/>
          </p:cNvSpPr>
          <p:nvPr>
            <p:ph type="body" idx="1"/>
          </p:nvPr>
        </p:nvSpPr>
        <p:spPr>
          <a:xfrm>
            <a:off x="839570" y="1476001"/>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dirty="0"/>
              <a:t>A Unix command to search files/text for the occurrence of a string of characters that matches a specified pattern</a:t>
            </a:r>
            <a:endParaRPr dirty="0"/>
          </a:p>
          <a:p>
            <a:pPr marL="228531" indent="-228531">
              <a:buClr>
                <a:schemeClr val="dk1"/>
              </a:buClr>
              <a:buSzPts val="2700"/>
            </a:pPr>
            <a:r>
              <a:rPr lang="en-US" dirty="0"/>
              <a:t>Usage: </a:t>
            </a:r>
            <a:endParaRPr dirty="0"/>
          </a:p>
          <a:p>
            <a:pPr marL="685594" lvl="1" indent="-228531">
              <a:buClr>
                <a:schemeClr val="dk1"/>
              </a:buClr>
              <a:buSzPts val="2300"/>
            </a:pPr>
            <a:r>
              <a:rPr lang="en-US" dirty="0"/>
              <a:t>grep [option(s)] pattern [file(s)]</a:t>
            </a:r>
            <a:endParaRPr dirty="0"/>
          </a:p>
          <a:p>
            <a:pPr marL="228531" indent="-228531">
              <a:buClr>
                <a:schemeClr val="dk1"/>
              </a:buClr>
              <a:buSzPts val="2700"/>
            </a:pPr>
            <a:r>
              <a:rPr lang="en-US" dirty="0"/>
              <a:t>grep –r ‘potato’ .</a:t>
            </a:r>
            <a:endParaRPr dirty="0"/>
          </a:p>
          <a:p>
            <a:pPr marL="685594" lvl="1" indent="-285681">
              <a:spcBef>
                <a:spcPts val="1000"/>
              </a:spcBef>
              <a:buClr>
                <a:schemeClr val="dk1"/>
              </a:buClr>
              <a:buSzPts val="2700"/>
            </a:pPr>
            <a:r>
              <a:rPr lang="en-US" dirty="0"/>
              <a:t>Run grep on every file below the current directory, printing lines matching</a:t>
            </a:r>
            <a:endParaRPr dirty="0"/>
          </a:p>
          <a:p>
            <a:pPr marL="228531" indent="-228531">
              <a:buClr>
                <a:schemeClr val="dk1"/>
              </a:buClr>
              <a:buSzPts val="2700"/>
            </a:pPr>
            <a:r>
              <a:rPr lang="en-US" dirty="0"/>
              <a:t>grep –c ‘line’ file.txt</a:t>
            </a:r>
            <a:endParaRPr dirty="0"/>
          </a:p>
          <a:p>
            <a:pPr marL="685594" lvl="1" indent="-228531">
              <a:spcBef>
                <a:spcPts val="1000"/>
              </a:spcBef>
              <a:buSzPts val="1800"/>
            </a:pPr>
            <a:r>
              <a:rPr lang="en-US" dirty="0"/>
              <a:t>Print number of matching lines</a:t>
            </a:r>
            <a:endParaRPr dirty="0"/>
          </a:p>
          <a:p>
            <a:pPr marL="228531" indent="-228531">
              <a:buClr>
                <a:schemeClr val="dk1"/>
              </a:buClr>
              <a:buSzPts val="2700"/>
            </a:pPr>
            <a:r>
              <a:rPr lang="en-US" dirty="0"/>
              <a:t>grep –n ‘line’ file.txt</a:t>
            </a:r>
            <a:endParaRPr dirty="0"/>
          </a:p>
          <a:p>
            <a:pPr marL="685594" lvl="1" indent="-228531">
              <a:spcBef>
                <a:spcPts val="1000"/>
              </a:spcBef>
              <a:buSzPts val="1800"/>
            </a:pPr>
            <a:r>
              <a:rPr lang="en-US" dirty="0"/>
              <a:t>prefix output with line numbers</a:t>
            </a:r>
            <a:endParaRPr dirty="0"/>
          </a:p>
          <a:p>
            <a:pPr marL="685594" indent="0">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grep	</a:t>
            </a:r>
            <a:endParaRPr/>
          </a:p>
        </p:txBody>
      </p:sp>
      <p:sp>
        <p:nvSpPr>
          <p:cNvPr id="370" name="Google Shape;370;p55"/>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3200" dirty="0"/>
              <a:t>grep –E or </a:t>
            </a:r>
            <a:r>
              <a:rPr lang="en-US" sz="3200" dirty="0" err="1"/>
              <a:t>egrep</a:t>
            </a:r>
            <a:r>
              <a:rPr lang="en-US" sz="3200" dirty="0"/>
              <a:t> treats the expression as extended regular expression</a:t>
            </a:r>
            <a:endParaRPr sz="3200" dirty="0"/>
          </a:p>
          <a:p>
            <a:pPr marL="228531" indent="-228531">
              <a:buClr>
                <a:schemeClr val="dk1"/>
              </a:buClr>
              <a:buSzPts val="2700"/>
            </a:pPr>
            <a:r>
              <a:rPr lang="en-US" sz="3200" dirty="0"/>
              <a:t>grep searches the contents of the files you pass in</a:t>
            </a:r>
            <a:endParaRPr sz="3200" dirty="0"/>
          </a:p>
          <a:p>
            <a:pPr marL="228531" indent="-228531">
              <a:buClr>
                <a:schemeClr val="dk1"/>
              </a:buClr>
              <a:buSzPts val="2700"/>
            </a:pPr>
            <a:r>
              <a:rPr lang="en-US" sz="3200" dirty="0"/>
              <a:t>If you want to search for files, pass output of ls into grep</a:t>
            </a:r>
            <a:endParaRPr sz="3200" dirty="0"/>
          </a:p>
          <a:p>
            <a:pPr marL="0" indent="0">
              <a:buClr>
                <a:schemeClr val="dk1"/>
              </a:buClr>
              <a:buSzPts val="2700"/>
              <a:buNone/>
            </a:pPr>
            <a:r>
              <a:rPr lang="en-US" sz="3200" dirty="0"/>
              <a:t> </a:t>
            </a:r>
            <a:endParaRPr sz="3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Useful grep Options</a:t>
            </a:r>
            <a:endParaRPr/>
          </a:p>
        </p:txBody>
      </p:sp>
      <p:sp>
        <p:nvSpPr>
          <p:cNvPr id="396" name="Google Shape;396;p59"/>
          <p:cNvSpPr/>
          <p:nvPr/>
        </p:nvSpPr>
        <p:spPr>
          <a:xfrm>
            <a:off x="839570" y="1484784"/>
            <a:ext cx="10296990" cy="4493538"/>
          </a:xfrm>
          <a:prstGeom prst="rect">
            <a:avLst/>
          </a:prstGeom>
          <a:noFill/>
          <a:ln>
            <a:noFill/>
          </a:ln>
        </p:spPr>
        <p:txBody>
          <a:bodyPr spcFirstLastPara="1" wrap="square" lIns="91425" tIns="45700" rIns="91425" bIns="45700" anchor="t" anchorCtr="0">
            <a:noAutofit/>
          </a:bodyPr>
          <a:lstStyle/>
          <a:p>
            <a:endParaRPr sz="3200" dirty="0">
              <a:solidFill>
                <a:schemeClr val="dk1"/>
              </a:solidFill>
              <a:latin typeface="Calibri"/>
              <a:ea typeface="Calibri"/>
              <a:cs typeface="Calibri"/>
              <a:sym typeface="Calibri"/>
            </a:endParaRPr>
          </a:p>
          <a:p>
            <a:pPr marL="457200" indent="-393700">
              <a:buClr>
                <a:schemeClr val="dk1"/>
              </a:buClr>
              <a:buSzPts val="2600"/>
              <a:buFont typeface="Calibri"/>
              <a:buChar char="●"/>
            </a:pPr>
            <a:r>
              <a:rPr lang="en-US" sz="3200" dirty="0">
                <a:solidFill>
                  <a:schemeClr val="dk1"/>
                </a:solidFill>
                <a:latin typeface="Calibri"/>
                <a:ea typeface="Calibri"/>
                <a:cs typeface="Calibri"/>
                <a:sym typeface="Calibri"/>
              </a:rPr>
              <a:t>-l</a:t>
            </a:r>
            <a:endParaRPr sz="3200" dirty="0">
              <a:solidFill>
                <a:schemeClr val="dk1"/>
              </a:solidFill>
              <a:latin typeface="Calibri"/>
              <a:ea typeface="Calibri"/>
              <a:cs typeface="Calibri"/>
              <a:sym typeface="Calibri"/>
            </a:endParaRPr>
          </a:p>
          <a:p>
            <a:pPr marL="914400" lvl="1" indent="-393700">
              <a:buClr>
                <a:schemeClr val="dk1"/>
              </a:buClr>
              <a:buSzPts val="2600"/>
              <a:buFont typeface="Calibri"/>
              <a:buChar char="○"/>
            </a:pPr>
            <a:r>
              <a:rPr lang="en-US" sz="3200" dirty="0">
                <a:solidFill>
                  <a:schemeClr val="dk1"/>
                </a:solidFill>
                <a:latin typeface="Calibri"/>
                <a:ea typeface="Calibri"/>
                <a:cs typeface="Calibri"/>
                <a:sym typeface="Calibri"/>
              </a:rPr>
              <a:t>Rather than printing all matching lines, print filenames with matches</a:t>
            </a:r>
            <a:endParaRPr sz="3200" dirty="0">
              <a:solidFill>
                <a:schemeClr val="dk1"/>
              </a:solidFill>
              <a:latin typeface="Calibri"/>
              <a:ea typeface="Calibri"/>
              <a:cs typeface="Calibri"/>
              <a:sym typeface="Calibri"/>
            </a:endParaRPr>
          </a:p>
          <a:p>
            <a:pPr marL="457200" indent="-393700">
              <a:buClr>
                <a:schemeClr val="dk1"/>
              </a:buClr>
              <a:buSzPts val="2600"/>
              <a:buFont typeface="Calibri"/>
              <a:buChar char="●"/>
            </a:pPr>
            <a:r>
              <a:rPr lang="en-US" sz="3200" dirty="0">
                <a:solidFill>
                  <a:schemeClr val="dk1"/>
                </a:solidFill>
                <a:latin typeface="Calibri"/>
                <a:ea typeface="Calibri"/>
                <a:cs typeface="Calibri"/>
                <a:sym typeface="Calibri"/>
              </a:rPr>
              <a:t>-L</a:t>
            </a:r>
            <a:endParaRPr sz="3200" dirty="0">
              <a:solidFill>
                <a:schemeClr val="dk1"/>
              </a:solidFill>
              <a:latin typeface="Calibri"/>
              <a:ea typeface="Calibri"/>
              <a:cs typeface="Calibri"/>
              <a:sym typeface="Calibri"/>
            </a:endParaRPr>
          </a:p>
          <a:p>
            <a:pPr marL="914400" lvl="1" indent="-393700">
              <a:buClr>
                <a:schemeClr val="dk1"/>
              </a:buClr>
              <a:buSzPts val="2600"/>
              <a:buFont typeface="Calibri"/>
              <a:buChar char="○"/>
            </a:pPr>
            <a:r>
              <a:rPr lang="en-US" sz="3200" dirty="0">
                <a:solidFill>
                  <a:schemeClr val="dk1"/>
                </a:solidFill>
                <a:latin typeface="Calibri"/>
                <a:ea typeface="Calibri"/>
                <a:cs typeface="Calibri"/>
                <a:sym typeface="Calibri"/>
              </a:rPr>
              <a:t>Opposite of -l, print all files without matches</a:t>
            </a:r>
            <a:endParaRPr sz="3200" dirty="0">
              <a:solidFill>
                <a:schemeClr val="dk1"/>
              </a:solidFill>
              <a:latin typeface="Calibri"/>
              <a:ea typeface="Calibri"/>
              <a:cs typeface="Calibri"/>
              <a:sym typeface="Calibri"/>
            </a:endParaRPr>
          </a:p>
          <a:p>
            <a:pPr marL="457200" indent="-393700">
              <a:buClr>
                <a:schemeClr val="dk1"/>
              </a:buClr>
              <a:buSzPts val="2600"/>
              <a:buFont typeface="Calibri"/>
              <a:buChar char="●"/>
            </a:pPr>
            <a:r>
              <a:rPr lang="en-US" sz="3200" dirty="0">
                <a:solidFill>
                  <a:schemeClr val="dk1"/>
                </a:solidFill>
                <a:latin typeface="Calibri"/>
                <a:ea typeface="Calibri"/>
                <a:cs typeface="Calibri"/>
                <a:sym typeface="Calibri"/>
              </a:rPr>
              <a:t>-v</a:t>
            </a:r>
            <a:endParaRPr sz="3200" dirty="0">
              <a:solidFill>
                <a:schemeClr val="dk1"/>
              </a:solidFill>
              <a:latin typeface="Calibri"/>
              <a:ea typeface="Calibri"/>
              <a:cs typeface="Calibri"/>
              <a:sym typeface="Calibri"/>
            </a:endParaRPr>
          </a:p>
          <a:p>
            <a:pPr marL="914400" lvl="1" indent="-393700">
              <a:buClr>
                <a:schemeClr val="dk1"/>
              </a:buClr>
              <a:buSzPts val="2600"/>
              <a:buFont typeface="Calibri"/>
              <a:buChar char="○"/>
            </a:pPr>
            <a:r>
              <a:rPr lang="en-US" sz="3200" dirty="0">
                <a:solidFill>
                  <a:schemeClr val="dk1"/>
                </a:solidFill>
                <a:latin typeface="Calibri"/>
                <a:ea typeface="Calibri"/>
                <a:cs typeface="Calibri"/>
                <a:sym typeface="Calibri"/>
              </a:rPr>
              <a:t>Return only lines that do not match the given pattern</a:t>
            </a:r>
            <a:endParaRPr sz="3200" dirty="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awk</a:t>
            </a:r>
            <a:endParaRPr/>
          </a:p>
        </p:txBody>
      </p:sp>
      <p:sp>
        <p:nvSpPr>
          <p:cNvPr id="376" name="Google Shape;376;p56"/>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awk is more than a command; it’s a programming language by itself</a:t>
            </a:r>
            <a:endParaRPr/>
          </a:p>
          <a:p>
            <a:pPr marL="228531" indent="-228531">
              <a:lnSpc>
                <a:spcPct val="80000"/>
              </a:lnSpc>
              <a:buClr>
                <a:schemeClr val="dk1"/>
              </a:buClr>
              <a:buSzPts val="2589"/>
            </a:pPr>
            <a:r>
              <a:rPr lang="en-US" sz="2589"/>
              <a:t>Utility/language for data extraction</a:t>
            </a:r>
            <a:endParaRPr/>
          </a:p>
          <a:p>
            <a:pPr marL="228531" indent="-228531">
              <a:lnSpc>
                <a:spcPct val="80000"/>
              </a:lnSpc>
              <a:buClr>
                <a:schemeClr val="dk1"/>
              </a:buClr>
              <a:buSzPts val="2589"/>
            </a:pPr>
            <a:r>
              <a:rPr lang="en-US" sz="2589"/>
              <a:t> awk views a text file as records and fields</a:t>
            </a:r>
            <a:endParaRPr sz="2589"/>
          </a:p>
          <a:p>
            <a:pPr marL="685594" lvl="1" indent="-278637">
              <a:lnSpc>
                <a:spcPct val="80000"/>
              </a:lnSpc>
              <a:spcBef>
                <a:spcPts val="1000"/>
              </a:spcBef>
              <a:buSzPts val="2589"/>
            </a:pPr>
            <a:r>
              <a:rPr lang="en-US" sz="2589"/>
              <a:t>similar to rows and columns</a:t>
            </a:r>
            <a:endParaRPr sz="2589"/>
          </a:p>
          <a:p>
            <a:pPr marL="228531" indent="-228531">
              <a:lnSpc>
                <a:spcPct val="80000"/>
              </a:lnSpc>
              <a:buClr>
                <a:schemeClr val="dk1"/>
              </a:buClr>
              <a:buSzPts val="2589"/>
            </a:pPr>
            <a:r>
              <a:rPr lang="en-US" sz="2589"/>
              <a:t>Usage:</a:t>
            </a:r>
            <a:endParaRPr/>
          </a:p>
          <a:p>
            <a:pPr marL="685594" lvl="1" indent="-228531">
              <a:lnSpc>
                <a:spcPct val="80000"/>
              </a:lnSpc>
              <a:buClr>
                <a:schemeClr val="dk1"/>
              </a:buClr>
              <a:buSzPts val="2219"/>
            </a:pPr>
            <a:r>
              <a:rPr lang="en-US" sz="2219"/>
              <a:t>awk ‘/search pattern/ {Actions}’ file</a:t>
            </a:r>
            <a:endParaRPr/>
          </a:p>
          <a:p>
            <a:pPr marL="228531" indent="-228531">
              <a:lnSpc>
                <a:spcPct val="80000"/>
              </a:lnSpc>
              <a:buClr>
                <a:schemeClr val="dk1"/>
              </a:buClr>
              <a:buSzPts val="2589"/>
            </a:pPr>
            <a:r>
              <a:rPr lang="en-US" sz="2589"/>
              <a:t>Examples:</a:t>
            </a:r>
            <a:endParaRPr/>
          </a:p>
          <a:p>
            <a:pPr marL="685594" lvl="1" indent="-228531">
              <a:lnSpc>
                <a:spcPct val="80000"/>
              </a:lnSpc>
              <a:buClr>
                <a:schemeClr val="dk1"/>
              </a:buClr>
              <a:buSzPts val="2219"/>
            </a:pPr>
            <a:r>
              <a:rPr lang="en-US" sz="2219"/>
              <a:t>awk ‘{print;}’ file.txt   // print the file line by line; default behaviour</a:t>
            </a:r>
            <a:endParaRPr/>
          </a:p>
          <a:p>
            <a:pPr marL="685594" lvl="1" indent="-228531">
              <a:lnSpc>
                <a:spcPct val="80000"/>
              </a:lnSpc>
              <a:buClr>
                <a:schemeClr val="dk1"/>
              </a:buClr>
              <a:buSzPts val="2219"/>
            </a:pPr>
            <a:r>
              <a:rPr lang="en-US" sz="2219"/>
              <a:t>awk ‘/Hello/ {print;}’ file.txt // prints lines which matches Hello</a:t>
            </a:r>
            <a:endParaRPr/>
          </a:p>
          <a:p>
            <a:pPr marL="685594" lvl="1" indent="-228531">
              <a:lnSpc>
                <a:spcPct val="80000"/>
              </a:lnSpc>
              <a:buClr>
                <a:schemeClr val="dk1"/>
              </a:buClr>
              <a:buSzPts val="2219"/>
            </a:pPr>
            <a:r>
              <a:rPr lang="en-US" sz="2219"/>
              <a:t>awk  ‘{print $1,$2;}’ file.txt // prints only specific fields</a:t>
            </a:r>
            <a:endParaRPr/>
          </a:p>
          <a:p>
            <a:pPr marL="685594" lvl="1" indent="-228531">
              <a:lnSpc>
                <a:spcPct val="80000"/>
              </a:lnSpc>
              <a:buClr>
                <a:schemeClr val="dk1"/>
              </a:buClr>
              <a:buSzPts val="2219"/>
            </a:pPr>
            <a:r>
              <a:rPr lang="en-US" sz="2219"/>
              <a:t>awk –F’Hello’ ‘{print $2}’ // prints second column in between the occurrences of 				the specified pattern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Piping and Redirection</a:t>
            </a:r>
            <a:endParaRPr/>
          </a:p>
        </p:txBody>
      </p:sp>
      <p:sp>
        <p:nvSpPr>
          <p:cNvPr id="382" name="Google Shape;382;p57"/>
          <p:cNvSpPr txBox="1">
            <a:spLocks noGrp="1"/>
          </p:cNvSpPr>
          <p:nvPr>
            <p:ph type="body" idx="1"/>
          </p:nvPr>
        </p:nvSpPr>
        <p:spPr>
          <a:xfrm>
            <a:off x="1524002" y="1828800"/>
            <a:ext cx="9601200" cy="2032248"/>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589"/>
              <a:buFont typeface="Arial"/>
              <a:buChar char="•"/>
            </a:pPr>
            <a:r>
              <a:rPr lang="en-US" sz="2589"/>
              <a:t>Every program we run on the command line automatically has three data streams connected to it.</a:t>
            </a:r>
            <a:endParaRPr/>
          </a:p>
          <a:p>
            <a:pPr marL="685594" lvl="1" indent="-228531">
              <a:lnSpc>
                <a:spcPct val="70000"/>
              </a:lnSpc>
              <a:buClr>
                <a:schemeClr val="dk1"/>
              </a:buClr>
              <a:buSzPts val="2219"/>
            </a:pPr>
            <a:r>
              <a:rPr lang="en-US" sz="2219"/>
              <a:t>STDIN (0) - Standard input (data fed into the program)</a:t>
            </a:r>
            <a:endParaRPr/>
          </a:p>
          <a:p>
            <a:pPr marL="685594" lvl="1" indent="-228531">
              <a:lnSpc>
                <a:spcPct val="70000"/>
              </a:lnSpc>
              <a:buClr>
                <a:schemeClr val="dk1"/>
              </a:buClr>
              <a:buSzPts val="2219"/>
            </a:pPr>
            <a:r>
              <a:rPr lang="en-US" sz="2219"/>
              <a:t>STDOUT (1) - Standard output (data printed by the program, defaults to the terminal)</a:t>
            </a:r>
            <a:endParaRPr/>
          </a:p>
          <a:p>
            <a:pPr marL="685594" lvl="1" indent="-228531">
              <a:lnSpc>
                <a:spcPct val="70000"/>
              </a:lnSpc>
              <a:buClr>
                <a:schemeClr val="dk1"/>
              </a:buClr>
              <a:buSzPts val="2219"/>
            </a:pPr>
            <a:r>
              <a:rPr lang="en-US" sz="2219"/>
              <a:t>STDERR (2) - Standard error (for error messages, also defaults to the terminal)</a:t>
            </a:r>
            <a:endParaRPr/>
          </a:p>
          <a:p>
            <a:pPr marL="0" indent="0">
              <a:lnSpc>
                <a:spcPct val="80000"/>
              </a:lnSpc>
              <a:spcBef>
                <a:spcPts val="0"/>
              </a:spcBef>
              <a:buClr>
                <a:schemeClr val="dk1"/>
              </a:buClr>
              <a:buSzPts val="2589"/>
              <a:buNone/>
            </a:pPr>
            <a:endParaRPr sz="2589"/>
          </a:p>
          <a:p>
            <a:pPr marL="228531" indent="-64129">
              <a:lnSpc>
                <a:spcPct val="70000"/>
              </a:lnSpc>
              <a:buClr>
                <a:schemeClr val="dk1"/>
              </a:buClr>
              <a:buSzPts val="2589"/>
              <a:buNone/>
            </a:pPr>
            <a:endParaRPr sz="2589"/>
          </a:p>
        </p:txBody>
      </p:sp>
      <p:pic>
        <p:nvPicPr>
          <p:cNvPr id="383" name="Google Shape;383;p57"/>
          <p:cNvPicPr preferRelativeResize="0"/>
          <p:nvPr/>
        </p:nvPicPr>
        <p:blipFill rotWithShape="1">
          <a:blip r:embed="rId3">
            <a:alphaModFix/>
          </a:blip>
          <a:srcRect/>
          <a:stretch/>
        </p:blipFill>
        <p:spPr>
          <a:xfrm>
            <a:off x="1524002" y="4046592"/>
            <a:ext cx="4673634" cy="1973312"/>
          </a:xfrm>
          <a:prstGeom prst="rect">
            <a:avLst/>
          </a:prstGeom>
          <a:noFill/>
          <a:ln>
            <a:noFill/>
          </a:ln>
        </p:spPr>
      </p:pic>
      <p:sp>
        <p:nvSpPr>
          <p:cNvPr id="384" name="Google Shape;384;p57"/>
          <p:cNvSpPr/>
          <p:nvPr/>
        </p:nvSpPr>
        <p:spPr>
          <a:xfrm>
            <a:off x="6324603" y="4064571"/>
            <a:ext cx="4800600" cy="1323439"/>
          </a:xfrm>
          <a:prstGeom prst="rect">
            <a:avLst/>
          </a:prstGeom>
          <a:noFill/>
          <a:ln>
            <a:noFill/>
          </a:ln>
        </p:spPr>
        <p:txBody>
          <a:bodyPr spcFirstLastPara="1" wrap="square" lIns="91425" tIns="45700" rIns="91425" bIns="45700" anchor="t" anchorCtr="0">
            <a:noAutofit/>
          </a:bodyPr>
          <a:lstStyle/>
          <a:p>
            <a:r>
              <a:rPr lang="en-US" sz="2000">
                <a:solidFill>
                  <a:schemeClr val="dk1"/>
                </a:solidFill>
                <a:latin typeface="Calibri"/>
                <a:ea typeface="Calibri"/>
                <a:cs typeface="Calibri"/>
                <a:sym typeface="Calibri"/>
              </a:rPr>
              <a:t>Piping and redirection is the means by which we may connect these streams between programs and files to direct data in useful ways.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Files and Processes</a:t>
            </a:r>
            <a:endParaRPr/>
          </a:p>
        </p:txBody>
      </p:sp>
      <p:sp>
        <p:nvSpPr>
          <p:cNvPr id="177" name="Google Shape;177;p26"/>
          <p:cNvSpPr txBox="1">
            <a:spLocks noGrp="1"/>
          </p:cNvSpPr>
          <p:nvPr>
            <p:ph type="body" idx="1"/>
          </p:nvPr>
        </p:nvSpPr>
        <p:spPr>
          <a:xfrm>
            <a:off x="1361729" y="1461247"/>
            <a:ext cx="9468542"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sz="4000" dirty="0"/>
              <a:t>Everything is either a process or a file</a:t>
            </a:r>
            <a:endParaRPr sz="4000" dirty="0"/>
          </a:p>
          <a:p>
            <a:pPr marL="228531" indent="-228531">
              <a:buClr>
                <a:schemeClr val="dk1"/>
              </a:buClr>
              <a:buSzPts val="2700"/>
            </a:pPr>
            <a:r>
              <a:rPr lang="en-US" sz="4000" b="1" dirty="0"/>
              <a:t>Process</a:t>
            </a:r>
            <a:r>
              <a:rPr lang="en-US" sz="4000" dirty="0"/>
              <a:t>: an executing program identified by PID</a:t>
            </a:r>
            <a:endParaRPr sz="4000" dirty="0"/>
          </a:p>
          <a:p>
            <a:pPr marL="228531" indent="-228531">
              <a:buClr>
                <a:schemeClr val="dk1"/>
              </a:buClr>
              <a:buSzPts val="2700"/>
            </a:pPr>
            <a:r>
              <a:rPr lang="en-US" sz="4000" b="1" dirty="0"/>
              <a:t>File</a:t>
            </a:r>
            <a:r>
              <a:rPr lang="en-US" sz="4000" dirty="0"/>
              <a:t>: collection of data</a:t>
            </a:r>
            <a:endParaRPr sz="4000" dirty="0"/>
          </a:p>
          <a:p>
            <a:pPr marL="1142657" lvl="2" indent="-228531">
              <a:buClr>
                <a:schemeClr val="dk1"/>
              </a:buClr>
              <a:buSzPts val="1900"/>
            </a:pPr>
            <a:r>
              <a:rPr lang="en-US" sz="3200" dirty="0"/>
              <a:t>A document</a:t>
            </a:r>
            <a:endParaRPr sz="3200" dirty="0"/>
          </a:p>
          <a:p>
            <a:pPr marL="1142657" lvl="2" indent="-228531">
              <a:buClr>
                <a:schemeClr val="dk1"/>
              </a:buClr>
              <a:buSzPts val="1900"/>
            </a:pPr>
            <a:r>
              <a:rPr lang="en-US" sz="3200" dirty="0"/>
              <a:t>Text of program written in high-level language</a:t>
            </a:r>
            <a:endParaRPr sz="3200" dirty="0"/>
          </a:p>
          <a:p>
            <a:pPr marL="1142657" lvl="2" indent="-228531">
              <a:buClr>
                <a:schemeClr val="dk1"/>
              </a:buClr>
              <a:buSzPts val="1900"/>
            </a:pPr>
            <a:r>
              <a:rPr lang="en-US" sz="3200" dirty="0"/>
              <a:t>Executable</a:t>
            </a:r>
            <a:endParaRPr sz="3200" dirty="0"/>
          </a:p>
          <a:p>
            <a:pPr marL="1142657" lvl="2" indent="-228531">
              <a:buClr>
                <a:schemeClr val="dk1"/>
              </a:buClr>
              <a:buSzPts val="1900"/>
            </a:pPr>
            <a:r>
              <a:rPr lang="en-US" sz="3200" dirty="0"/>
              <a:t>Directory</a:t>
            </a:r>
            <a:endParaRPr sz="3200" dirty="0"/>
          </a:p>
          <a:p>
            <a:pPr marL="1142657" lvl="2" indent="-228531">
              <a:buClr>
                <a:schemeClr val="dk1"/>
              </a:buClr>
              <a:buSzPts val="1900"/>
            </a:pPr>
            <a:r>
              <a:rPr lang="en-US" sz="3200" dirty="0"/>
              <a:t>Devices</a:t>
            </a:r>
            <a:endParaRPr sz="3200" dirty="0"/>
          </a:p>
          <a:p>
            <a:pPr marL="228531" indent="-50794">
              <a:buClr>
                <a:schemeClr val="dk1"/>
              </a:buClr>
              <a:buSzPts val="2799"/>
              <a:buNone/>
            </a:pPr>
            <a:endParaRPr sz="4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More About Piping and Redirection</a:t>
            </a:r>
            <a:endParaRPr/>
          </a:p>
        </p:txBody>
      </p:sp>
      <p:sp>
        <p:nvSpPr>
          <p:cNvPr id="390" name="Google Shape;390;p58"/>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Basic I/O Redirection</a:t>
            </a:r>
            <a:endParaRPr/>
          </a:p>
          <a:p>
            <a:pPr marL="685594" lvl="1" indent="-228531">
              <a:buClr>
                <a:schemeClr val="dk1"/>
              </a:buClr>
              <a:buSzPts val="2300"/>
            </a:pPr>
            <a:r>
              <a:rPr lang="en-US"/>
              <a:t>Most programs read from stdin</a:t>
            </a:r>
            <a:endParaRPr/>
          </a:p>
          <a:p>
            <a:pPr marL="685594" lvl="1" indent="-228531">
              <a:buClr>
                <a:schemeClr val="dk1"/>
              </a:buClr>
              <a:buSzPts val="2300"/>
            </a:pPr>
            <a:r>
              <a:rPr lang="en-US"/>
              <a:t>Write to stdout</a:t>
            </a:r>
            <a:endParaRPr/>
          </a:p>
          <a:p>
            <a:pPr marL="685594" lvl="1" indent="-228531">
              <a:buClr>
                <a:schemeClr val="dk1"/>
              </a:buClr>
              <a:buSzPts val="2300"/>
            </a:pPr>
            <a:r>
              <a:rPr lang="en-US"/>
              <a:t>Send error messages to stderr</a:t>
            </a:r>
            <a:endParaRPr/>
          </a:p>
          <a:p>
            <a:pPr marL="685594" lvl="1" indent="-76194">
              <a:buClr>
                <a:schemeClr val="dk1"/>
              </a:buClr>
              <a:buSzPts val="2399"/>
              <a:buNone/>
            </a:pPr>
            <a:endParaRPr/>
          </a:p>
          <a:p>
            <a:pPr marL="685594" lvl="1" indent="-228531">
              <a:buClr>
                <a:schemeClr val="dk1"/>
              </a:buClr>
              <a:buSzPts val="2300"/>
            </a:pPr>
            <a:r>
              <a:rPr lang="en-US"/>
              <a:t>Task: Piping and Redirection </a:t>
            </a:r>
            <a:endParaRPr/>
          </a:p>
          <a:p>
            <a:pPr marL="685594" lvl="1" indent="-228531">
              <a:buClr>
                <a:schemeClr val="dk1"/>
              </a:buClr>
              <a:buSzPts val="2300"/>
            </a:pPr>
            <a:r>
              <a:rPr lang="en-US"/>
              <a:t>Create a file test.txt with numbers 1-5 in descending order in each line</a:t>
            </a:r>
            <a:endParaRPr/>
          </a:p>
          <a:p>
            <a:pPr marL="1142657" lvl="2" indent="-228531">
              <a:buClr>
                <a:schemeClr val="dk1"/>
              </a:buClr>
              <a:buSzPts val="1900"/>
            </a:pPr>
            <a:r>
              <a:rPr lang="en-US"/>
              <a:t>Delete all the new line characters (with tr command and redirection) and redirect output to test1.txt</a:t>
            </a:r>
            <a:endParaRPr/>
          </a:p>
          <a:p>
            <a:pPr marL="1142657" lvl="2" indent="-228531">
              <a:buClr>
                <a:schemeClr val="dk1"/>
              </a:buClr>
              <a:buSzPts val="1900"/>
            </a:pPr>
            <a:r>
              <a:rPr lang="en-US"/>
              <a:t>Now, first sort the file  and then repeat the above step; but instead of redirection, now append the output to test1.txt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942E-62F4-4CD5-8795-9C631D024083}"/>
              </a:ext>
            </a:extLst>
          </p:cNvPr>
          <p:cNvSpPr>
            <a:spLocks noGrp="1"/>
          </p:cNvSpPr>
          <p:nvPr>
            <p:ph type="title"/>
          </p:nvPr>
        </p:nvSpPr>
        <p:spPr/>
        <p:txBody>
          <a:bodyPr/>
          <a:lstStyle/>
          <a:p>
            <a:r>
              <a:rPr lang="en-US" dirty="0"/>
              <a:t>Assignment 3</a:t>
            </a:r>
          </a:p>
        </p:txBody>
      </p:sp>
      <p:sp>
        <p:nvSpPr>
          <p:cNvPr id="3" name="Content Placeholder 2">
            <a:extLst>
              <a:ext uri="{FF2B5EF4-FFF2-40B4-BE49-F238E27FC236}">
                <a16:creationId xmlns:a16="http://schemas.microsoft.com/office/drawing/2014/main" id="{A9447AAB-5A0B-4E6C-B020-B42F1C10B2C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08E884-15E0-4888-A952-93F4393558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560093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Compiled vs Interpreted Languages</a:t>
            </a:r>
            <a:endParaRPr/>
          </a:p>
        </p:txBody>
      </p:sp>
      <p:sp>
        <p:nvSpPr>
          <p:cNvPr id="172" name="Google Shape;172;p26"/>
          <p:cNvSpPr txBox="1">
            <a:spLocks noGrp="1"/>
          </p:cNvSpPr>
          <p:nvPr>
            <p:ph type="body" idx="1"/>
          </p:nvPr>
        </p:nvSpPr>
        <p:spPr>
          <a:xfrm>
            <a:off x="1524002" y="1828800"/>
            <a:ext cx="4499990" cy="4191000"/>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Compiled Languages</a:t>
            </a:r>
            <a:endParaRPr/>
          </a:p>
          <a:p>
            <a:pPr marL="685594" lvl="1" indent="-228531">
              <a:lnSpc>
                <a:spcPct val="80000"/>
              </a:lnSpc>
              <a:buClr>
                <a:schemeClr val="dk1"/>
              </a:buClr>
              <a:buSzPts val="2219"/>
            </a:pPr>
            <a:r>
              <a:rPr lang="en-US" sz="2219"/>
              <a:t>Examples?</a:t>
            </a:r>
            <a:endParaRPr/>
          </a:p>
          <a:p>
            <a:pPr marL="1142657" lvl="2" indent="-228531">
              <a:lnSpc>
                <a:spcPct val="80000"/>
              </a:lnSpc>
              <a:buClr>
                <a:schemeClr val="dk1"/>
              </a:buClr>
              <a:buSzPts val="1849"/>
            </a:pPr>
            <a:r>
              <a:rPr lang="en-US" sz="1849"/>
              <a:t>C,C++,Java</a:t>
            </a:r>
            <a:endParaRPr/>
          </a:p>
          <a:p>
            <a:pPr marL="685594" lvl="1" indent="-228531">
              <a:lnSpc>
                <a:spcPct val="80000"/>
              </a:lnSpc>
              <a:buClr>
                <a:schemeClr val="dk1"/>
              </a:buClr>
              <a:buSzPts val="2219"/>
            </a:pPr>
            <a:r>
              <a:rPr lang="en-US" sz="2219"/>
              <a:t>First Compiled</a:t>
            </a:r>
            <a:endParaRPr/>
          </a:p>
          <a:p>
            <a:pPr marL="685594" lvl="1" indent="-87624">
              <a:lnSpc>
                <a:spcPct val="80000"/>
              </a:lnSpc>
              <a:buClr>
                <a:schemeClr val="dk1"/>
              </a:buClr>
              <a:buSzPts val="2219"/>
              <a:buNone/>
            </a:pPr>
            <a:endParaRPr sz="2219"/>
          </a:p>
          <a:p>
            <a:pPr marL="685594" lvl="1" indent="-228531">
              <a:lnSpc>
                <a:spcPct val="80000"/>
              </a:lnSpc>
              <a:buClr>
                <a:schemeClr val="dk1"/>
              </a:buClr>
              <a:buSzPts val="2219"/>
            </a:pPr>
            <a:r>
              <a:rPr lang="en-US" sz="2219"/>
              <a:t>Source code to object code; then executed</a:t>
            </a:r>
            <a:endParaRPr/>
          </a:p>
          <a:p>
            <a:pPr marL="685594" lvl="1" indent="-228531">
              <a:lnSpc>
                <a:spcPct val="80000"/>
              </a:lnSpc>
              <a:buClr>
                <a:schemeClr val="dk1"/>
              </a:buClr>
              <a:buSzPts val="2219"/>
            </a:pPr>
            <a:r>
              <a:rPr lang="en-US" sz="2219"/>
              <a:t>Run faster (generally)</a:t>
            </a:r>
            <a:endParaRPr/>
          </a:p>
          <a:p>
            <a:pPr marL="685594" lvl="1" indent="-228531">
              <a:lnSpc>
                <a:spcPct val="80000"/>
              </a:lnSpc>
              <a:buClr>
                <a:schemeClr val="dk1"/>
              </a:buClr>
              <a:buSzPts val="2219"/>
            </a:pPr>
            <a:r>
              <a:rPr lang="en-US" sz="2219"/>
              <a:t>Applications:</a:t>
            </a:r>
            <a:endParaRPr/>
          </a:p>
          <a:p>
            <a:pPr marL="1142657" lvl="2" indent="-228531">
              <a:lnSpc>
                <a:spcPct val="80000"/>
              </a:lnSpc>
              <a:buClr>
                <a:schemeClr val="dk1"/>
              </a:buClr>
              <a:buSzPts val="1849"/>
            </a:pPr>
            <a:r>
              <a:rPr lang="en-US" sz="1849"/>
              <a:t>Typically run inside a parent program like scripts, can be compiled and used on any platform (eg. Java)</a:t>
            </a:r>
            <a:endParaRPr/>
          </a:p>
        </p:txBody>
      </p:sp>
      <p:sp>
        <p:nvSpPr>
          <p:cNvPr id="173" name="Google Shape;173;p26"/>
          <p:cNvSpPr txBox="1"/>
          <p:nvPr/>
        </p:nvSpPr>
        <p:spPr>
          <a:xfrm>
            <a:off x="6023992" y="1805960"/>
            <a:ext cx="4499990" cy="4191000"/>
          </a:xfrm>
          <a:prstGeom prst="rect">
            <a:avLst/>
          </a:prstGeom>
          <a:noFill/>
          <a:ln>
            <a:noFill/>
          </a:ln>
        </p:spPr>
        <p:txBody>
          <a:bodyPr spcFirstLastPara="1" wrap="square" lIns="91425" tIns="45700" rIns="91425" bIns="45700" anchor="t" anchorCtr="0">
            <a:noAutofit/>
          </a:bodyPr>
          <a:lstStyle/>
          <a:p>
            <a:pPr marL="223838" indent="-223838">
              <a:lnSpc>
                <a:spcPct val="90000"/>
              </a:lnSpc>
              <a:buClr>
                <a:schemeClr val="accent2"/>
              </a:buClr>
              <a:buSzPts val="2000"/>
              <a:buFont typeface="Arial"/>
              <a:buChar char="•"/>
            </a:pPr>
            <a:r>
              <a:rPr lang="en-US" sz="2000">
                <a:solidFill>
                  <a:schemeClr val="dk1"/>
                </a:solidFill>
                <a:latin typeface="Calibri"/>
                <a:ea typeface="Calibri"/>
                <a:cs typeface="Calibri"/>
                <a:sym typeface="Calibri"/>
              </a:rPr>
              <a:t>Interpreted Languages</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Examples?</a:t>
            </a:r>
            <a:endParaRPr/>
          </a:p>
          <a:p>
            <a:pPr marL="741363" lvl="2" indent="-171450">
              <a:lnSpc>
                <a:spcPct val="90000"/>
              </a:lnSpc>
              <a:spcBef>
                <a:spcPts val="600"/>
              </a:spcBef>
              <a:buClr>
                <a:schemeClr val="accent2"/>
              </a:buClr>
              <a:buSzPts val="1600"/>
              <a:buFont typeface="Arial"/>
              <a:buChar char="•"/>
            </a:pPr>
            <a:r>
              <a:rPr lang="en-US" sz="1600">
                <a:solidFill>
                  <a:schemeClr val="dk1"/>
                </a:solidFill>
                <a:latin typeface="Calibri"/>
                <a:ea typeface="Calibri"/>
                <a:cs typeface="Calibri"/>
                <a:sym typeface="Calibri"/>
              </a:rPr>
              <a:t>Python, JavaScript, Shell Scripting</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No compilation required. Directly interpreted!</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Interpreter reads program, translates into internal form and executes</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Runs slower than a high level lang</a:t>
            </a:r>
            <a:endParaRPr>
              <a:solidFill>
                <a:schemeClr val="dk1"/>
              </a:solidFill>
              <a:latin typeface="Calibri"/>
              <a:ea typeface="Calibri"/>
              <a:cs typeface="Calibri"/>
              <a:sym typeface="Calibri"/>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Applications: </a:t>
            </a:r>
            <a:endParaRPr/>
          </a:p>
          <a:p>
            <a:pPr marL="741363" lvl="2" indent="-171450">
              <a:lnSpc>
                <a:spcPct val="90000"/>
              </a:lnSpc>
              <a:spcBef>
                <a:spcPts val="600"/>
              </a:spcBef>
              <a:buClr>
                <a:schemeClr val="accent2"/>
              </a:buClr>
              <a:buSzPts val="1600"/>
              <a:buFont typeface="Arial"/>
              <a:buChar char="•"/>
            </a:pPr>
            <a:r>
              <a:rPr lang="en-US" sz="1600">
                <a:solidFill>
                  <a:schemeClr val="dk1"/>
                </a:solidFill>
                <a:latin typeface="Calibri"/>
                <a:ea typeface="Calibri"/>
                <a:cs typeface="Calibri"/>
                <a:sym typeface="Calibri"/>
              </a:rPr>
              <a:t>Automation, extracting information from a data set, but anything you want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Self-Contained Scripts: The #! First Line</a:t>
            </a:r>
            <a:endParaRPr/>
          </a:p>
        </p:txBody>
      </p:sp>
      <p:sp>
        <p:nvSpPr>
          <p:cNvPr id="198" name="Google Shape;198;p30"/>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SzPts val="1800"/>
            </a:pPr>
            <a:r>
              <a:rPr lang="en-US"/>
              <a:t>Shell hands program to kernel, asks for it to be run</a:t>
            </a:r>
            <a:endParaRPr/>
          </a:p>
          <a:p>
            <a:pPr marL="685594" lvl="1" indent="-228531">
              <a:lnSpc>
                <a:spcPct val="80000"/>
              </a:lnSpc>
              <a:spcBef>
                <a:spcPts val="0"/>
              </a:spcBef>
              <a:buSzPts val="1800"/>
            </a:pPr>
            <a:r>
              <a:rPr lang="en-US"/>
              <a:t>Knows how to do this for compiled programs</a:t>
            </a:r>
            <a:endParaRPr/>
          </a:p>
          <a:p>
            <a:pPr marL="685594" lvl="1" indent="-228531">
              <a:lnSpc>
                <a:spcPct val="80000"/>
              </a:lnSpc>
              <a:spcBef>
                <a:spcPts val="0"/>
              </a:spcBef>
              <a:buSzPts val="1800"/>
            </a:pPr>
            <a:r>
              <a:rPr lang="en-US"/>
              <a:t>Won’t work for scripts</a:t>
            </a:r>
            <a:endParaRPr/>
          </a:p>
          <a:p>
            <a:pPr marL="1142657" lvl="2" indent="-228531">
              <a:lnSpc>
                <a:spcPct val="80000"/>
              </a:lnSpc>
              <a:spcBef>
                <a:spcPts val="0"/>
              </a:spcBef>
              <a:buSzPts val="1800"/>
            </a:pPr>
            <a:r>
              <a:rPr lang="en-US"/>
              <a:t>Need to make script executable!</a:t>
            </a:r>
            <a:endParaRPr/>
          </a:p>
          <a:p>
            <a:pPr marL="1599719" lvl="3" indent="-228531">
              <a:lnSpc>
                <a:spcPct val="80000"/>
              </a:lnSpc>
              <a:spcBef>
                <a:spcPts val="0"/>
              </a:spcBef>
              <a:buSzPts val="1800"/>
            </a:pPr>
            <a:r>
              <a:rPr lang="en-US"/>
              <a:t>chmod +x ./my_script</a:t>
            </a:r>
            <a:endParaRPr/>
          </a:p>
          <a:p>
            <a:pPr marL="228531" indent="-228531">
              <a:lnSpc>
                <a:spcPct val="80000"/>
              </a:lnSpc>
              <a:spcBef>
                <a:spcPts val="0"/>
              </a:spcBef>
              <a:buSzPts val="1800"/>
            </a:pPr>
            <a:r>
              <a:rPr lang="en-US"/>
              <a:t>Shebang at top of script specifies the interpreter to use</a:t>
            </a:r>
            <a:endParaRPr/>
          </a:p>
          <a:p>
            <a:pPr marL="685594" lvl="1" indent="-228531">
              <a:lnSpc>
                <a:spcPct val="80000"/>
              </a:lnSpc>
              <a:spcBef>
                <a:spcPts val="0"/>
              </a:spcBef>
              <a:buSzPts val="1800"/>
            </a:pPr>
            <a:r>
              <a:rPr lang="en-US"/>
              <a:t>#!/bin/bash</a:t>
            </a:r>
            <a:endParaRPr/>
          </a:p>
          <a:p>
            <a:pPr marL="685594" lvl="1" indent="-228531">
              <a:lnSpc>
                <a:spcPct val="80000"/>
              </a:lnSpc>
              <a:spcBef>
                <a:spcPts val="0"/>
              </a:spcBef>
              <a:buSzPts val="1800"/>
            </a:pPr>
            <a:r>
              <a:rPr lang="en-US"/>
              <a:t>#!/bin/awk –f</a:t>
            </a:r>
            <a:endParaRPr/>
          </a:p>
          <a:p>
            <a:pPr marL="685594" lvl="1" indent="-228531">
              <a:lnSpc>
                <a:spcPct val="80000"/>
              </a:lnSpc>
              <a:spcBef>
                <a:spcPts val="0"/>
              </a:spcBef>
              <a:buSzPts val="1800"/>
            </a:pPr>
            <a:r>
              <a:rPr lang="en-US"/>
              <a:t>#!/bin/sh</a:t>
            </a:r>
            <a:endParaRPr/>
          </a:p>
          <a:p>
            <a:pPr marL="685594" lvl="1" indent="-228531">
              <a:lnSpc>
                <a:spcPct val="80000"/>
              </a:lnSpc>
              <a:spcBef>
                <a:spcPts val="0"/>
              </a:spcBef>
              <a:buSzPts val="1800"/>
            </a:pPr>
            <a:r>
              <a:rPr lang="en-US"/>
              <a:t>#!/usr/bin/env python3</a:t>
            </a:r>
            <a:endParaRPr/>
          </a:p>
          <a:p>
            <a:pPr marL="1142657" lvl="2" indent="-228531">
              <a:lnSpc>
                <a:spcPct val="80000"/>
              </a:lnSpc>
              <a:spcBef>
                <a:spcPts val="0"/>
              </a:spcBef>
              <a:buSzPts val="1800"/>
            </a:pPr>
            <a:r>
              <a:rPr lang="en-US"/>
              <a:t>use the interpreter “python3” using the first python3 in the PATH</a:t>
            </a:r>
            <a:endParaRPr/>
          </a:p>
          <a:p>
            <a:pPr marL="228531" indent="-266567">
              <a:lnSpc>
                <a:spcPct val="80000"/>
              </a:lnSpc>
              <a:spcBef>
                <a:spcPts val="0"/>
              </a:spcBef>
              <a:buSzPts val="2399"/>
            </a:pPr>
            <a:r>
              <a:rPr lang="en-US" sz="2399"/>
              <a:t>Shell may select a default (python 2, /bin/sh)</a:t>
            </a:r>
            <a:endParaRPr/>
          </a:p>
          <a:p>
            <a:pPr marL="0" indent="0">
              <a:lnSpc>
                <a:spcPct val="80000"/>
              </a:lnSpc>
              <a:spcBef>
                <a:spcPts val="500"/>
              </a:spcBef>
              <a:buNone/>
            </a:pPr>
            <a:endParaRPr/>
          </a:p>
          <a:p>
            <a:pPr marL="228531" indent="0">
              <a:lnSpc>
                <a:spcPct val="80000"/>
              </a:lnSpc>
              <a:spcBef>
                <a:spcPts val="50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Variables in Shell Scripts</a:t>
            </a:r>
            <a:endParaRPr/>
          </a:p>
        </p:txBody>
      </p:sp>
      <p:sp>
        <p:nvSpPr>
          <p:cNvPr id="210" name="Google Shape;210;p32"/>
          <p:cNvSpPr txBox="1">
            <a:spLocks noGrp="1"/>
          </p:cNvSpPr>
          <p:nvPr>
            <p:ph type="body" idx="1"/>
          </p:nvPr>
        </p:nvSpPr>
        <p:spPr>
          <a:xfrm>
            <a:off x="1524002" y="1828800"/>
            <a:ext cx="9601200" cy="1240160"/>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Start with a letter or underscore and may contain any number of following letters, digits, or underscores</a:t>
            </a:r>
            <a:endParaRPr/>
          </a:p>
          <a:p>
            <a:pPr marL="228531" indent="-228531">
              <a:lnSpc>
                <a:spcPct val="80000"/>
              </a:lnSpc>
              <a:buClr>
                <a:schemeClr val="dk1"/>
              </a:buClr>
              <a:buSzPts val="2589"/>
            </a:pPr>
            <a:r>
              <a:rPr lang="en-US" sz="2589"/>
              <a:t>Hold string variables</a:t>
            </a:r>
            <a:endParaRPr/>
          </a:p>
          <a:p>
            <a:pPr marL="0" indent="0">
              <a:lnSpc>
                <a:spcPct val="80000"/>
              </a:lnSpc>
              <a:buClr>
                <a:schemeClr val="dk1"/>
              </a:buClr>
              <a:buSzPts val="2589"/>
              <a:buNone/>
            </a:pPr>
            <a:endParaRPr sz="2589"/>
          </a:p>
        </p:txBody>
      </p:sp>
      <p:sp>
        <p:nvSpPr>
          <p:cNvPr id="211" name="Google Shape;211;p32"/>
          <p:cNvSpPr txBox="1"/>
          <p:nvPr/>
        </p:nvSpPr>
        <p:spPr>
          <a:xfrm>
            <a:off x="1503223" y="3070603"/>
            <a:ext cx="9601200" cy="1384995"/>
          </a:xfrm>
          <a:prstGeom prst="rect">
            <a:avLst/>
          </a:prstGeom>
          <a:noFill/>
          <a:ln>
            <a:noFill/>
          </a:ln>
        </p:spPr>
        <p:txBody>
          <a:bodyPr spcFirstLastPara="1" wrap="square" lIns="91425" tIns="45700" rIns="91425" bIns="45700" anchor="t" anchorCtr="0">
            <a:noAutofit/>
          </a:bodyPr>
          <a:lstStyle/>
          <a:p>
            <a:pPr marL="223838" indent="-223838">
              <a:lnSpc>
                <a:spcPct val="90000"/>
              </a:lnSpc>
              <a:buClr>
                <a:schemeClr val="accent2"/>
              </a:buClr>
              <a:buSzPts val="2000"/>
              <a:buFont typeface="Arial"/>
              <a:buChar char="•"/>
            </a:pPr>
            <a:r>
              <a:rPr lang="en-US" sz="2000">
                <a:solidFill>
                  <a:schemeClr val="dk1"/>
                </a:solidFill>
                <a:latin typeface="Calibri"/>
                <a:ea typeface="Calibri"/>
                <a:cs typeface="Calibri"/>
                <a:sym typeface="Calibri"/>
              </a:rPr>
              <a:t>$ myvar=this_is_a_long_string_that_does_not_mean_much    //Assign value</a:t>
            </a:r>
            <a:endParaRPr/>
          </a:p>
          <a:p>
            <a:pPr marL="223838" indent="-223838">
              <a:lnSpc>
                <a:spcPct val="90000"/>
              </a:lnSpc>
              <a:spcBef>
                <a:spcPts val="1800"/>
              </a:spcBef>
              <a:buClr>
                <a:schemeClr val="accent2"/>
              </a:buClr>
              <a:buSzPts val="2000"/>
              <a:buFont typeface="Arial"/>
              <a:buChar char="•"/>
            </a:pPr>
            <a:r>
              <a:rPr lang="en-US" sz="2000">
                <a:solidFill>
                  <a:schemeClr val="dk1"/>
                </a:solidFill>
                <a:latin typeface="Calibri"/>
                <a:ea typeface="Calibri"/>
                <a:cs typeface="Calibri"/>
                <a:sym typeface="Calibri"/>
              </a:rPr>
              <a:t>$ echo $myvar 						//Print the value </a:t>
            </a:r>
            <a:endParaRPr/>
          </a:p>
          <a:p>
            <a:pPr>
              <a:lnSpc>
                <a:spcPct val="90000"/>
              </a:lnSpc>
              <a:spcBef>
                <a:spcPts val="1800"/>
              </a:spcBef>
            </a:pPr>
            <a:r>
              <a:rPr lang="en-US" sz="2000">
                <a:solidFill>
                  <a:schemeClr val="dk1"/>
                </a:solidFill>
                <a:latin typeface="Calibri"/>
                <a:ea typeface="Calibri"/>
                <a:cs typeface="Calibri"/>
                <a:sym typeface="Calibri"/>
              </a:rPr>
              <a:t>this_is_a_long_string_that_does_not_mean_much </a:t>
            </a:r>
            <a:endParaRPr/>
          </a:p>
        </p:txBody>
      </p:sp>
      <p:sp>
        <p:nvSpPr>
          <p:cNvPr id="212" name="Google Shape;212;p32"/>
          <p:cNvSpPr txBox="1"/>
          <p:nvPr/>
        </p:nvSpPr>
        <p:spPr>
          <a:xfrm>
            <a:off x="1503223" y="4543034"/>
            <a:ext cx="9828582" cy="1077218"/>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600"/>
              <a:buFont typeface="Arial"/>
              <a:buChar char="•"/>
            </a:pPr>
            <a:r>
              <a:rPr lang="en-US" sz="2000" dirty="0">
                <a:solidFill>
                  <a:schemeClr val="dk1"/>
                </a:solidFill>
                <a:latin typeface="Calibri"/>
                <a:ea typeface="Calibri"/>
                <a:cs typeface="Calibri"/>
                <a:sym typeface="Calibri"/>
              </a:rPr>
              <a:t>first=</a:t>
            </a:r>
            <a:r>
              <a:rPr lang="en-US" sz="2000" dirty="0" err="1">
                <a:solidFill>
                  <a:schemeClr val="dk1"/>
                </a:solidFill>
                <a:latin typeface="Calibri"/>
                <a:ea typeface="Calibri"/>
                <a:cs typeface="Calibri"/>
                <a:sym typeface="Calibri"/>
              </a:rPr>
              <a:t>firstName</a:t>
            </a:r>
            <a:r>
              <a:rPr lang="en-US" sz="2000" dirty="0">
                <a:solidFill>
                  <a:schemeClr val="dk1"/>
                </a:solidFill>
                <a:latin typeface="Calibri"/>
                <a:ea typeface="Calibri"/>
                <a:cs typeface="Calibri"/>
                <a:sym typeface="Calibri"/>
              </a:rPr>
              <a:t> middle=s last=</a:t>
            </a:r>
            <a:r>
              <a:rPr lang="en-US" sz="2000" dirty="0" err="1">
                <a:solidFill>
                  <a:schemeClr val="dk1"/>
                </a:solidFill>
                <a:latin typeface="Calibri"/>
                <a:ea typeface="Calibri"/>
                <a:cs typeface="Calibri"/>
                <a:sym typeface="Calibri"/>
              </a:rPr>
              <a:t>lastName</a:t>
            </a:r>
            <a:r>
              <a:rPr lang="en-US" sz="2000" dirty="0">
                <a:solidFill>
                  <a:schemeClr val="dk1"/>
                </a:solidFill>
                <a:latin typeface="Calibri"/>
                <a:ea typeface="Calibri"/>
                <a:cs typeface="Calibri"/>
                <a:sym typeface="Calibri"/>
              </a:rPr>
              <a:t> 		Multiple assignments allowed on one line </a:t>
            </a:r>
            <a:endParaRPr sz="2400" dirty="0"/>
          </a:p>
          <a:p>
            <a:pPr marL="285750" indent="-285750">
              <a:buClr>
                <a:schemeClr val="dk1"/>
              </a:buClr>
              <a:buSzPts val="1600"/>
              <a:buFont typeface="Arial"/>
              <a:buChar char="•"/>
            </a:pPr>
            <a:r>
              <a:rPr lang="en-US" sz="2000" dirty="0" err="1">
                <a:solidFill>
                  <a:schemeClr val="dk1"/>
                </a:solidFill>
                <a:latin typeface="Calibri"/>
                <a:ea typeface="Calibri"/>
                <a:cs typeface="Calibri"/>
                <a:sym typeface="Calibri"/>
              </a:rPr>
              <a:t>fullname</a:t>
            </a:r>
            <a:r>
              <a:rPr lang="en-US" sz="2000" dirty="0">
                <a:solidFill>
                  <a:schemeClr val="dk1"/>
                </a:solidFill>
                <a:latin typeface="Calibri"/>
                <a:ea typeface="Calibri"/>
                <a:cs typeface="Calibri"/>
                <a:sym typeface="Calibri"/>
              </a:rPr>
              <a:t>="$first $middle $last" 		          Double quotes required here, for concatenating </a:t>
            </a:r>
            <a:endParaRPr sz="2400" dirty="0"/>
          </a:p>
          <a:p>
            <a:pPr marL="285750" indent="-285750">
              <a:buClr>
                <a:schemeClr val="dk1"/>
              </a:buClr>
              <a:buSzPts val="1600"/>
              <a:buFont typeface="Arial"/>
              <a:buChar char="•"/>
            </a:pPr>
            <a:r>
              <a:rPr lang="en-US" sz="2000" dirty="0" err="1">
                <a:solidFill>
                  <a:schemeClr val="dk1"/>
                </a:solidFill>
                <a:latin typeface="Calibri"/>
                <a:ea typeface="Calibri"/>
                <a:cs typeface="Calibri"/>
                <a:sym typeface="Calibri"/>
              </a:rPr>
              <a:t>fullname</a:t>
            </a:r>
            <a:r>
              <a:rPr lang="en-US" sz="2000" dirty="0">
                <a:solidFill>
                  <a:schemeClr val="dk1"/>
                </a:solidFill>
                <a:latin typeface="Calibri"/>
                <a:ea typeface="Calibri"/>
                <a:cs typeface="Calibri"/>
                <a:sym typeface="Calibri"/>
              </a:rPr>
              <a:t>=“</a:t>
            </a:r>
            <a:r>
              <a:rPr lang="en-US" sz="2000" dirty="0" err="1">
                <a:solidFill>
                  <a:schemeClr val="dk1"/>
                </a:solidFill>
                <a:latin typeface="Calibri"/>
                <a:ea typeface="Calibri"/>
                <a:cs typeface="Calibri"/>
                <a:sym typeface="Calibri"/>
              </a:rPr>
              <a:t>abc</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xyz</a:t>
            </a: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mno</a:t>
            </a:r>
            <a:r>
              <a:rPr lang="en-US" sz="2000" dirty="0">
                <a:solidFill>
                  <a:schemeClr val="dk1"/>
                </a:solidFill>
                <a:latin typeface="Calibri"/>
                <a:ea typeface="Calibri"/>
                <a:cs typeface="Calibri"/>
                <a:sym typeface="Calibri"/>
              </a:rPr>
              <a:t>" 		                    Use quotes for whitespace in value </a:t>
            </a:r>
            <a:endParaRPr sz="2400" dirty="0"/>
          </a:p>
          <a:p>
            <a:pPr marL="285750" indent="-285750">
              <a:buClr>
                <a:schemeClr val="dk1"/>
              </a:buClr>
              <a:buSzPts val="1600"/>
              <a:buFont typeface="Arial"/>
              <a:buChar char="•"/>
            </a:pPr>
            <a:r>
              <a:rPr lang="en-US" sz="2000" dirty="0" err="1">
                <a:solidFill>
                  <a:schemeClr val="dk1"/>
                </a:solidFill>
                <a:latin typeface="Calibri"/>
                <a:ea typeface="Calibri"/>
                <a:cs typeface="Calibri"/>
                <a:sym typeface="Calibri"/>
              </a:rPr>
              <a:t>oldname</a:t>
            </a:r>
            <a:r>
              <a:rPr lang="en-US" sz="2000" dirty="0">
                <a:solidFill>
                  <a:schemeClr val="dk1"/>
                </a:solidFill>
                <a:latin typeface="Calibri"/>
                <a:ea typeface="Calibri"/>
                <a:cs typeface="Calibri"/>
                <a:sym typeface="Calibri"/>
              </a:rPr>
              <a:t>=$</a:t>
            </a:r>
            <a:r>
              <a:rPr lang="en-US" sz="2000" dirty="0" err="1">
                <a:solidFill>
                  <a:schemeClr val="dk1"/>
                </a:solidFill>
                <a:latin typeface="Calibri"/>
                <a:ea typeface="Calibri"/>
                <a:cs typeface="Calibri"/>
                <a:sym typeface="Calibri"/>
              </a:rPr>
              <a:t>fullname</a:t>
            </a:r>
            <a:r>
              <a:rPr lang="en-US" sz="2000" dirty="0">
                <a:solidFill>
                  <a:schemeClr val="dk1"/>
                </a:solidFill>
                <a:latin typeface="Calibri"/>
                <a:ea typeface="Calibri"/>
                <a:cs typeface="Calibri"/>
                <a:sym typeface="Calibri"/>
              </a:rPr>
              <a:t> 			                    Quotes not needed to preserve spaces in value </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Variables in shell script contd…</a:t>
            </a:r>
            <a:endParaRPr/>
          </a:p>
        </p:txBody>
      </p:sp>
      <p:sp>
        <p:nvSpPr>
          <p:cNvPr id="218" name="Google Shape;218;p33"/>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457200" indent="-368300">
              <a:lnSpc>
                <a:spcPct val="80000"/>
              </a:lnSpc>
              <a:spcBef>
                <a:spcPts val="0"/>
              </a:spcBef>
              <a:buSzPts val="2200"/>
            </a:pPr>
            <a:r>
              <a:rPr lang="en-US" sz="2200" b="1"/>
              <a:t>Escape Character \ </a:t>
            </a:r>
            <a:r>
              <a:rPr lang="en-US" sz="2200"/>
              <a:t>- Literal value of following character</a:t>
            </a:r>
            <a:endParaRPr sz="2200"/>
          </a:p>
          <a:p>
            <a:pPr marL="914400" lvl="1" indent="-355600">
              <a:lnSpc>
                <a:spcPct val="80000"/>
              </a:lnSpc>
              <a:spcBef>
                <a:spcPts val="0"/>
              </a:spcBef>
              <a:buSzPts val="2000"/>
            </a:pPr>
            <a:r>
              <a:rPr lang="en-US" sz="2000"/>
              <a:t>echo \|</a:t>
            </a:r>
            <a:endParaRPr sz="2000"/>
          </a:p>
          <a:p>
            <a:pPr marL="457200" indent="-368300">
              <a:lnSpc>
                <a:spcPct val="80000"/>
              </a:lnSpc>
              <a:spcBef>
                <a:spcPts val="0"/>
              </a:spcBef>
              <a:buSzPts val="2200"/>
            </a:pPr>
            <a:r>
              <a:rPr lang="en-US" sz="2200" b="1"/>
              <a:t>Single Quote </a:t>
            </a:r>
            <a:r>
              <a:rPr lang="en-US" sz="2200"/>
              <a:t>- Literal Meaning of all within ‘  ’</a:t>
            </a:r>
            <a:endParaRPr/>
          </a:p>
          <a:p>
            <a:pPr marL="914400" lvl="1" indent="-368300">
              <a:lnSpc>
                <a:spcPct val="80000"/>
              </a:lnSpc>
              <a:spcBef>
                <a:spcPts val="0"/>
              </a:spcBef>
              <a:buSzPts val="2200"/>
            </a:pPr>
            <a:r>
              <a:rPr lang="en-US" sz="2200"/>
              <a:t>$hello=1</a:t>
            </a:r>
            <a:endParaRPr/>
          </a:p>
          <a:p>
            <a:pPr marL="914400" lvl="1" indent="-368300">
              <a:lnSpc>
                <a:spcPct val="80000"/>
              </a:lnSpc>
              <a:spcBef>
                <a:spcPts val="0"/>
              </a:spcBef>
              <a:buSzPts val="2200"/>
            </a:pPr>
            <a:r>
              <a:rPr lang="en-US" sz="2200"/>
              <a:t>$str=‘$hello’</a:t>
            </a:r>
            <a:endParaRPr/>
          </a:p>
          <a:p>
            <a:pPr marL="914400" lvl="1" indent="-368300">
              <a:lnSpc>
                <a:spcPct val="80000"/>
              </a:lnSpc>
              <a:spcBef>
                <a:spcPts val="0"/>
              </a:spcBef>
              <a:buSzPts val="2200"/>
            </a:pPr>
            <a:r>
              <a:rPr lang="en-US" sz="2200"/>
              <a:t>echo $str -&gt; $hello</a:t>
            </a:r>
            <a:endParaRPr sz="2200"/>
          </a:p>
          <a:p>
            <a:pPr marL="914400" lvl="1" indent="-368300">
              <a:lnSpc>
                <a:spcPct val="80000"/>
              </a:lnSpc>
              <a:spcBef>
                <a:spcPts val="0"/>
              </a:spcBef>
              <a:buSzPts val="2200"/>
            </a:pPr>
            <a:r>
              <a:rPr lang="en-US" sz="2200"/>
              <a:t>echo “howdy!” # this will fail as it tries to interpret “!”</a:t>
            </a:r>
            <a:endParaRPr sz="2200"/>
          </a:p>
          <a:p>
            <a:pPr marL="914400" lvl="1" indent="-368300">
              <a:lnSpc>
                <a:spcPct val="80000"/>
              </a:lnSpc>
              <a:spcBef>
                <a:spcPts val="0"/>
              </a:spcBef>
              <a:buSzPts val="2200"/>
            </a:pPr>
            <a:r>
              <a:rPr lang="en-US" sz="2200"/>
              <a:t>echo ‘howdy!’ # this succeeds</a:t>
            </a:r>
            <a:endParaRPr sz="2200"/>
          </a:p>
          <a:p>
            <a:pPr marL="457200" indent="-368300">
              <a:lnSpc>
                <a:spcPct val="80000"/>
              </a:lnSpc>
              <a:spcBef>
                <a:spcPts val="0"/>
              </a:spcBef>
              <a:buSzPts val="2200"/>
            </a:pPr>
            <a:r>
              <a:rPr lang="en-US" sz="2200" b="1"/>
              <a:t>Double Quote </a:t>
            </a:r>
            <a:r>
              <a:rPr lang="en-US" sz="2200"/>
              <a:t>- Literal meaning except for $, ` and \.</a:t>
            </a:r>
            <a:endParaRPr/>
          </a:p>
          <a:p>
            <a:pPr marL="914400" lvl="1" indent="-368300">
              <a:lnSpc>
                <a:spcPct val="80000"/>
              </a:lnSpc>
              <a:spcBef>
                <a:spcPts val="0"/>
              </a:spcBef>
              <a:buSzPts val="2200"/>
            </a:pPr>
            <a:r>
              <a:rPr lang="en-US" sz="2200"/>
              <a:t>$hello=1</a:t>
            </a:r>
            <a:endParaRPr/>
          </a:p>
          <a:p>
            <a:pPr marL="914400" lvl="1" indent="-368300">
              <a:lnSpc>
                <a:spcPct val="80000"/>
              </a:lnSpc>
              <a:spcBef>
                <a:spcPts val="0"/>
              </a:spcBef>
              <a:buSzPts val="2200"/>
            </a:pPr>
            <a:r>
              <a:rPr lang="en-US" sz="2200"/>
              <a:t>$str=“abc$hello</a:t>
            </a:r>
            <a:r>
              <a:rPr lang="en-US" sz="2200">
                <a:latin typeface="Calibri"/>
                <a:ea typeface="Calibri"/>
                <a:cs typeface="Calibri"/>
                <a:sym typeface="Calibri"/>
              </a:rPr>
              <a:t>”</a:t>
            </a:r>
            <a:endParaRPr sz="2200">
              <a:latin typeface="Calibri"/>
              <a:ea typeface="Calibri"/>
              <a:cs typeface="Calibri"/>
              <a:sym typeface="Calibri"/>
            </a:endParaRPr>
          </a:p>
          <a:p>
            <a:pPr marL="914400" lvl="1" indent="-368300">
              <a:lnSpc>
                <a:spcPct val="80000"/>
              </a:lnSpc>
              <a:spcBef>
                <a:spcPts val="0"/>
              </a:spcBef>
              <a:buSzPts val="2200"/>
            </a:pPr>
            <a:r>
              <a:rPr lang="en-US" sz="2200"/>
              <a:t>$word=”abc`pwd`”</a:t>
            </a:r>
            <a:endParaRPr sz="2200"/>
          </a:p>
          <a:p>
            <a:pPr marL="914400" lvl="1" indent="-368300">
              <a:lnSpc>
                <a:spcPct val="80000"/>
              </a:lnSpc>
              <a:spcBef>
                <a:spcPts val="0"/>
              </a:spcBef>
              <a:buSzPts val="2200"/>
            </a:pPr>
            <a:r>
              <a:rPr lang="en-US" sz="2200"/>
              <a:t>echo $str -&gt; abc1</a:t>
            </a:r>
            <a:endParaRPr sz="2200"/>
          </a:p>
          <a:p>
            <a:pPr marL="914400" lvl="1" indent="-368300">
              <a:lnSpc>
                <a:spcPct val="80000"/>
              </a:lnSpc>
              <a:spcBef>
                <a:spcPts val="0"/>
              </a:spcBef>
              <a:buSzPts val="2200"/>
            </a:pPr>
            <a:r>
              <a:rPr lang="en-US" sz="2200"/>
              <a:t>echo $word -&gt; abc/u/cs/grad/joe</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Variables in shell scripts contd…</a:t>
            </a:r>
            <a:endParaRPr/>
          </a:p>
        </p:txBody>
      </p:sp>
      <p:sp>
        <p:nvSpPr>
          <p:cNvPr id="224" name="Google Shape;224;p34"/>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342510" indent="-342510">
              <a:spcBef>
                <a:spcPts val="0"/>
              </a:spcBef>
              <a:buClr>
                <a:schemeClr val="dk1"/>
              </a:buClr>
              <a:buSzPts val="2025"/>
            </a:pPr>
            <a:r>
              <a:rPr lang="en-US" sz="3600" dirty="0"/>
              <a:t>Special Variables: certain characters reserved as special variables</a:t>
            </a:r>
            <a:endParaRPr sz="3600" dirty="0"/>
          </a:p>
          <a:p>
            <a:pPr marL="1476413" lvl="2" indent="-333756">
              <a:buClr>
                <a:schemeClr val="dk1"/>
              </a:buClr>
              <a:buSzPts val="1800"/>
            </a:pPr>
            <a:r>
              <a:rPr lang="en-US" sz="2400" dirty="0"/>
              <a:t>$: PID of current shell</a:t>
            </a:r>
            <a:endParaRPr sz="2800" dirty="0"/>
          </a:p>
          <a:p>
            <a:pPr marL="1476413" lvl="2" indent="-333756">
              <a:buClr>
                <a:schemeClr val="dk1"/>
              </a:buClr>
              <a:buSzPts val="1800"/>
            </a:pPr>
            <a:r>
              <a:rPr lang="en-US" sz="2400" dirty="0"/>
              <a:t>#: number of arguments the script was invoked with</a:t>
            </a:r>
            <a:endParaRPr sz="2800" dirty="0"/>
          </a:p>
          <a:p>
            <a:pPr marL="1476413" lvl="2" indent="-333756">
              <a:buClr>
                <a:schemeClr val="dk1"/>
              </a:buClr>
              <a:buSzPts val="1800"/>
            </a:pPr>
            <a:r>
              <a:rPr lang="en-US" sz="2400" dirty="0"/>
              <a:t>n: nth argument to the script</a:t>
            </a:r>
            <a:endParaRPr sz="2800" dirty="0"/>
          </a:p>
          <a:p>
            <a:pPr marL="1476413" lvl="2" indent="-333756">
              <a:buClr>
                <a:schemeClr val="dk1"/>
              </a:buClr>
              <a:buSzPts val="1800"/>
            </a:pPr>
            <a:r>
              <a:rPr lang="en-US" sz="2400" dirty="0"/>
              <a:t>?: exit status of the last command executed</a:t>
            </a:r>
            <a:endParaRPr sz="2800" dirty="0"/>
          </a:p>
          <a:p>
            <a:pPr marL="1476413" lvl="2" indent="-333756">
              <a:buClr>
                <a:schemeClr val="dk1"/>
              </a:buClr>
              <a:buSzPts val="1800"/>
            </a:pPr>
            <a:r>
              <a:rPr lang="en-US" sz="2400" dirty="0"/>
              <a:t>echo $$; echo $#; echo $2; echo $?;</a:t>
            </a:r>
            <a:endParaRPr sz="2800" dirty="0"/>
          </a:p>
          <a:p>
            <a:pPr marL="228531" indent="-228531">
              <a:buClr>
                <a:schemeClr val="dk1"/>
              </a:buClr>
              <a:buSzPts val="2100"/>
            </a:pPr>
            <a:r>
              <a:rPr lang="en-US" sz="3600" dirty="0">
                <a:latin typeface="Calibri"/>
                <a:ea typeface="Calibri"/>
                <a:cs typeface="Calibri"/>
                <a:sym typeface="Calibri"/>
              </a:rPr>
              <a:t>scal</a:t>
            </a:r>
            <a:r>
              <a:rPr lang="en-US" sz="3200" dirty="0"/>
              <a:t>ar variable vs array variable: </a:t>
            </a:r>
            <a:endParaRPr sz="3600" dirty="0"/>
          </a:p>
          <a:p>
            <a:pPr marL="1198563" lvl="2" indent="-457200">
              <a:buClr>
                <a:schemeClr val="dk1"/>
              </a:buClr>
              <a:buSzPts val="1800"/>
            </a:pPr>
            <a:r>
              <a:rPr lang="en-US" sz="2400" dirty="0" err="1"/>
              <a:t>array_name</a:t>
            </a:r>
            <a:r>
              <a:rPr lang="en-US" sz="2400" dirty="0"/>
              <a:t>[index]=value; echo ${</a:t>
            </a:r>
            <a:r>
              <a:rPr lang="en-US" sz="2400" dirty="0" err="1"/>
              <a:t>array_name</a:t>
            </a:r>
            <a:r>
              <a:rPr lang="en-US" sz="2400" dirty="0"/>
              <a:t>[index]}</a:t>
            </a:r>
            <a:endParaRPr sz="2800" dirty="0"/>
          </a:p>
          <a:p>
            <a:pPr marL="0" indent="0">
              <a:buClr>
                <a:schemeClr val="dk1"/>
              </a:buClr>
              <a:buSzPts val="2799"/>
              <a:buNone/>
            </a:pPr>
            <a:endParaRPr sz="3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Loops</a:t>
            </a:r>
            <a:endParaRPr/>
          </a:p>
        </p:txBody>
      </p:sp>
      <p:sp>
        <p:nvSpPr>
          <p:cNvPr id="230" name="Google Shape;230;p35"/>
          <p:cNvSpPr txBox="1">
            <a:spLocks noGrp="1"/>
          </p:cNvSpPr>
          <p:nvPr>
            <p:ph type="body" idx="1"/>
          </p:nvPr>
        </p:nvSpPr>
        <p:spPr>
          <a:xfrm>
            <a:off x="1524002" y="1828800"/>
            <a:ext cx="4644006" cy="4191000"/>
          </a:xfrm>
          <a:prstGeom prst="rect">
            <a:avLst/>
          </a:prstGeom>
          <a:noFill/>
          <a:ln>
            <a:noFill/>
          </a:ln>
        </p:spPr>
        <p:txBody>
          <a:bodyPr spcFirstLastPara="1" vert="horz" wrap="square" lIns="91425" tIns="45700" rIns="91425" bIns="45700" rtlCol="0" anchor="t" anchorCtr="0">
            <a:noAutofit/>
          </a:bodyPr>
          <a:lstStyle/>
          <a:p>
            <a:pPr marL="389431" indent="-389431">
              <a:lnSpc>
                <a:spcPct val="80000"/>
              </a:lnSpc>
              <a:spcBef>
                <a:spcPts val="0"/>
              </a:spcBef>
              <a:buClr>
                <a:schemeClr val="dk1"/>
              </a:buClr>
              <a:buSzPts val="2150"/>
            </a:pPr>
            <a:r>
              <a:rPr lang="en-US" sz="2867" dirty="0"/>
              <a:t>for var in </a:t>
            </a:r>
            <a:r>
              <a:rPr lang="en-US" sz="2867" dirty="0" err="1"/>
              <a:t>list_values</a:t>
            </a:r>
            <a:endParaRPr sz="2589" dirty="0"/>
          </a:p>
          <a:p>
            <a:pPr marL="1142657" lvl="2" indent="0">
              <a:lnSpc>
                <a:spcPct val="80000"/>
              </a:lnSpc>
              <a:buClr>
                <a:schemeClr val="dk1"/>
              </a:buClr>
              <a:buSzPts val="2035"/>
              <a:buNone/>
            </a:pPr>
            <a:r>
              <a:rPr lang="en-US" sz="2035" dirty="0"/>
              <a:t>do</a:t>
            </a:r>
            <a:endParaRPr dirty="0"/>
          </a:p>
          <a:p>
            <a:pPr marL="1599720" lvl="3" indent="0">
              <a:lnSpc>
                <a:spcPct val="80000"/>
              </a:lnSpc>
              <a:buClr>
                <a:schemeClr val="dk1"/>
              </a:buClr>
              <a:buSzPts val="2035"/>
              <a:buNone/>
            </a:pPr>
            <a:r>
              <a:rPr lang="en-US" sz="2035" dirty="0"/>
              <a:t>command 1</a:t>
            </a:r>
            <a:endParaRPr dirty="0"/>
          </a:p>
          <a:p>
            <a:pPr marL="1599720" lvl="3" indent="0">
              <a:lnSpc>
                <a:spcPct val="80000"/>
              </a:lnSpc>
              <a:buClr>
                <a:schemeClr val="dk1"/>
              </a:buClr>
              <a:buSzPts val="2035"/>
              <a:buNone/>
            </a:pPr>
            <a:r>
              <a:rPr lang="en-US" sz="2035" dirty="0"/>
              <a:t>..</a:t>
            </a:r>
            <a:endParaRPr dirty="0"/>
          </a:p>
          <a:p>
            <a:pPr marL="1599720" lvl="3" indent="0">
              <a:lnSpc>
                <a:spcPct val="80000"/>
              </a:lnSpc>
              <a:buClr>
                <a:schemeClr val="dk1"/>
              </a:buClr>
              <a:buSzPts val="2035"/>
              <a:buNone/>
            </a:pPr>
            <a:r>
              <a:rPr lang="en-US" sz="2035" dirty="0"/>
              <a:t>command n</a:t>
            </a:r>
            <a:endParaRPr dirty="0"/>
          </a:p>
          <a:p>
            <a:pPr marL="1142657" lvl="2" indent="0">
              <a:lnSpc>
                <a:spcPct val="80000"/>
              </a:lnSpc>
              <a:buClr>
                <a:schemeClr val="dk1"/>
              </a:buClr>
              <a:buSzPts val="2035"/>
              <a:buNone/>
            </a:pPr>
            <a:r>
              <a:rPr lang="en-US" sz="2035" dirty="0"/>
              <a:t>done</a:t>
            </a:r>
            <a:endParaRPr dirty="0"/>
          </a:p>
          <a:p>
            <a:pPr marL="389431" indent="-389431">
              <a:lnSpc>
                <a:spcPct val="80000"/>
              </a:lnSpc>
              <a:buClr>
                <a:schemeClr val="dk1"/>
              </a:buClr>
              <a:buSzPts val="2220"/>
            </a:pPr>
            <a:r>
              <a:rPr lang="en-US" sz="2220" dirty="0"/>
              <a:t>while condition</a:t>
            </a:r>
            <a:endParaRPr dirty="0"/>
          </a:p>
          <a:p>
            <a:pPr marL="1142657" lvl="2" indent="0">
              <a:lnSpc>
                <a:spcPct val="80000"/>
              </a:lnSpc>
              <a:buClr>
                <a:schemeClr val="dk1"/>
              </a:buClr>
              <a:buSzPts val="2220"/>
              <a:buNone/>
            </a:pPr>
            <a:r>
              <a:rPr lang="en-US" sz="2220" dirty="0"/>
              <a:t>do</a:t>
            </a:r>
            <a:endParaRPr dirty="0"/>
          </a:p>
          <a:p>
            <a:pPr marL="1599720" lvl="3" indent="0">
              <a:lnSpc>
                <a:spcPct val="80000"/>
              </a:lnSpc>
              <a:buClr>
                <a:schemeClr val="dk1"/>
              </a:buClr>
              <a:buSzPts val="2220"/>
              <a:buNone/>
            </a:pPr>
            <a:r>
              <a:rPr lang="en-US" sz="2220" dirty="0"/>
              <a:t>command 1</a:t>
            </a:r>
            <a:endParaRPr dirty="0"/>
          </a:p>
          <a:p>
            <a:pPr marL="1599720" lvl="3" indent="0">
              <a:lnSpc>
                <a:spcPct val="80000"/>
              </a:lnSpc>
              <a:buClr>
                <a:schemeClr val="dk1"/>
              </a:buClr>
              <a:buSzPts val="2220"/>
              <a:buNone/>
            </a:pPr>
            <a:r>
              <a:rPr lang="en-US" sz="2220" dirty="0"/>
              <a:t>..</a:t>
            </a:r>
            <a:endParaRPr dirty="0"/>
          </a:p>
          <a:p>
            <a:pPr marL="1599720" lvl="3" indent="0">
              <a:lnSpc>
                <a:spcPct val="80000"/>
              </a:lnSpc>
              <a:buClr>
                <a:schemeClr val="dk1"/>
              </a:buClr>
              <a:buSzPts val="2220"/>
              <a:buNone/>
            </a:pPr>
            <a:r>
              <a:rPr lang="en-US" sz="2220" dirty="0"/>
              <a:t>command n</a:t>
            </a:r>
            <a:endParaRPr dirty="0"/>
          </a:p>
          <a:p>
            <a:pPr marL="1142657" lvl="2" indent="0">
              <a:lnSpc>
                <a:spcPct val="80000"/>
              </a:lnSpc>
              <a:buClr>
                <a:schemeClr val="dk1"/>
              </a:buClr>
              <a:buSzPts val="2220"/>
              <a:buNone/>
            </a:pPr>
            <a:r>
              <a:rPr lang="en-US" sz="2220" dirty="0"/>
              <a:t>done</a:t>
            </a:r>
            <a:endParaRPr dirty="0"/>
          </a:p>
          <a:p>
            <a:pPr marL="228531" indent="-64129">
              <a:lnSpc>
                <a:spcPct val="80000"/>
              </a:lnSpc>
              <a:buClr>
                <a:schemeClr val="dk1"/>
              </a:buClr>
              <a:buSzPts val="2589"/>
              <a:buNone/>
            </a:pPr>
            <a:endParaRPr sz="2589" dirty="0"/>
          </a:p>
        </p:txBody>
      </p:sp>
      <p:sp>
        <p:nvSpPr>
          <p:cNvPr id="231" name="Google Shape;231;p35"/>
          <p:cNvSpPr txBox="1"/>
          <p:nvPr/>
        </p:nvSpPr>
        <p:spPr>
          <a:xfrm>
            <a:off x="6168008" y="1376205"/>
            <a:ext cx="5256584" cy="3057247"/>
          </a:xfrm>
          <a:prstGeom prst="rect">
            <a:avLst/>
          </a:prstGeom>
          <a:noFill/>
          <a:ln w="127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r>
              <a:rPr lang="en-US" sz="2400">
                <a:solidFill>
                  <a:schemeClr val="dk1"/>
                </a:solidFill>
                <a:latin typeface="Calibri"/>
                <a:ea typeface="Calibri"/>
                <a:cs typeface="Calibri"/>
                <a:sym typeface="Calibri"/>
              </a:rPr>
              <a:t>ALL=`ls -a $dir | sort`</a:t>
            </a:r>
            <a:endParaRPr/>
          </a:p>
          <a:p>
            <a:r>
              <a:rPr lang="en-US" sz="2400">
                <a:solidFill>
                  <a:schemeClr val="dk1"/>
                </a:solidFill>
                <a:latin typeface="Calibri"/>
                <a:ea typeface="Calibri"/>
                <a:cs typeface="Calibri"/>
                <a:sym typeface="Calibri"/>
              </a:rPr>
              <a:t>declare -a ARRAY</a:t>
            </a:r>
            <a:endParaRPr/>
          </a:p>
          <a:p>
            <a:r>
              <a:rPr lang="en-US" sz="2400">
                <a:solidFill>
                  <a:schemeClr val="dk1"/>
                </a:solidFill>
                <a:latin typeface="Calibri"/>
                <a:ea typeface="Calibri"/>
                <a:cs typeface="Calibri"/>
                <a:sym typeface="Calibri"/>
              </a:rPr>
              <a:t>count=0</a:t>
            </a:r>
            <a:endParaRPr/>
          </a:p>
          <a:p>
            <a:r>
              <a:rPr lang="en-US" sz="2400">
                <a:solidFill>
                  <a:schemeClr val="dk1"/>
                </a:solidFill>
                <a:latin typeface="Calibri"/>
                <a:ea typeface="Calibri"/>
                <a:cs typeface="Calibri"/>
                <a:sym typeface="Calibri"/>
              </a:rPr>
              <a:t>for FILE in $ALL</a:t>
            </a:r>
            <a:endParaRPr/>
          </a:p>
          <a:p>
            <a:r>
              <a:rPr lang="en-US" sz="2400">
                <a:solidFill>
                  <a:schemeClr val="dk1"/>
                </a:solidFill>
                <a:latin typeface="Calibri"/>
                <a:ea typeface="Calibri"/>
                <a:cs typeface="Calibri"/>
                <a:sym typeface="Calibri"/>
              </a:rPr>
              <a:t>	d</a:t>
            </a:r>
            <a:r>
              <a:rPr lang="en-US" sz="2400">
                <a:solidFill>
                  <a:srgbClr val="000000"/>
                </a:solidFill>
                <a:latin typeface="Calibri"/>
                <a:ea typeface="Calibri"/>
                <a:cs typeface="Calibri"/>
                <a:sym typeface="Calibri"/>
              </a:rPr>
              <a:t>o</a:t>
            </a:r>
            <a:endParaRPr/>
          </a:p>
          <a:p>
            <a:r>
              <a:rPr lang="en-US" sz="2400">
                <a:solidFill>
                  <a:schemeClr val="dk1"/>
                </a:solidFill>
                <a:latin typeface="Calibri"/>
                <a:ea typeface="Calibri"/>
                <a:cs typeface="Calibri"/>
                <a:sym typeface="Calibri"/>
              </a:rPr>
              <a:t>	ARRAY[$count]=$FILE</a:t>
            </a:r>
            <a:endParaRPr sz="2400">
              <a:solidFill>
                <a:srgbClr val="000000"/>
              </a:solidFill>
              <a:latin typeface="Calibri"/>
              <a:ea typeface="Calibri"/>
              <a:cs typeface="Calibri"/>
              <a:sym typeface="Calibri"/>
            </a:endParaRPr>
          </a:p>
          <a:p>
            <a:r>
              <a:rPr lang="en-US" sz="2400">
                <a:solidFill>
                  <a:schemeClr val="dk1"/>
                </a:solidFill>
                <a:latin typeface="Calibri"/>
                <a:ea typeface="Calibri"/>
                <a:cs typeface="Calibri"/>
                <a:sym typeface="Calibri"/>
              </a:rPr>
              <a:t>	…..</a:t>
            </a:r>
            <a:endParaRPr/>
          </a:p>
          <a:p>
            <a:r>
              <a:rPr lang="en-US" sz="2400">
                <a:solidFill>
                  <a:srgbClr val="000000"/>
                </a:solidFill>
                <a:latin typeface="Calibri"/>
                <a:ea typeface="Calibri"/>
                <a:cs typeface="Calibri"/>
                <a:sym typeface="Calibri"/>
              </a:rPr>
              <a:t>	done</a:t>
            </a:r>
            <a:endParaRPr sz="2400">
              <a:solidFill>
                <a:srgbClr val="000000"/>
              </a:solidFill>
              <a:latin typeface="Calibri"/>
              <a:ea typeface="Calibri"/>
              <a:cs typeface="Calibri"/>
              <a:sym typeface="Calibri"/>
            </a:endParaRPr>
          </a:p>
        </p:txBody>
      </p:sp>
      <p:sp>
        <p:nvSpPr>
          <p:cNvPr id="232" name="Google Shape;232;p35"/>
          <p:cNvSpPr txBox="1"/>
          <p:nvPr/>
        </p:nvSpPr>
        <p:spPr>
          <a:xfrm>
            <a:off x="6168009" y="4869161"/>
            <a:ext cx="3130671" cy="1456809"/>
          </a:xfrm>
          <a:prstGeom prst="rect">
            <a:avLst/>
          </a:prstGeom>
          <a:noFill/>
          <a:ln w="127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r>
              <a:rPr lang="en-US" sz="2200">
                <a:solidFill>
                  <a:schemeClr val="dk1"/>
                </a:solidFill>
                <a:latin typeface="Calibri"/>
                <a:ea typeface="Calibri"/>
                <a:cs typeface="Calibri"/>
                <a:sym typeface="Calibri"/>
              </a:rPr>
              <a:t>for i in "${ARRAY[@]}”</a:t>
            </a:r>
            <a:endParaRPr/>
          </a:p>
          <a:p>
            <a:r>
              <a:rPr lang="en-US" sz="2200">
                <a:solidFill>
                  <a:schemeClr val="dk1"/>
                </a:solidFill>
                <a:latin typeface="Calibri"/>
                <a:ea typeface="Calibri"/>
                <a:cs typeface="Calibri"/>
                <a:sym typeface="Calibri"/>
              </a:rPr>
              <a:t>	d</a:t>
            </a:r>
            <a:r>
              <a:rPr lang="en-US" sz="2200">
                <a:solidFill>
                  <a:srgbClr val="000000"/>
                </a:solidFill>
                <a:latin typeface="Calibri"/>
                <a:ea typeface="Calibri"/>
                <a:cs typeface="Calibri"/>
                <a:sym typeface="Calibri"/>
              </a:rPr>
              <a:t>o</a:t>
            </a:r>
            <a:endParaRPr/>
          </a:p>
          <a:p>
            <a:r>
              <a:rPr lang="en-US" sz="2200">
                <a:solidFill>
                  <a:schemeClr val="dk1"/>
                </a:solidFill>
                <a:latin typeface="Calibri"/>
                <a:ea typeface="Calibri"/>
                <a:cs typeface="Calibri"/>
                <a:sym typeface="Calibri"/>
              </a:rPr>
              <a:t>	…</a:t>
            </a:r>
            <a:endParaRPr/>
          </a:p>
          <a:p>
            <a:r>
              <a:rPr lang="en-US" sz="2200">
                <a:solidFill>
                  <a:srgbClr val="000000"/>
                </a:solidFill>
                <a:latin typeface="Calibri"/>
                <a:ea typeface="Calibri"/>
                <a:cs typeface="Calibri"/>
                <a:sym typeface="Calibri"/>
              </a:rPr>
              <a:t>	done</a:t>
            </a:r>
            <a:endParaRPr sz="22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Conditional and Unconditional Statements</a:t>
            </a:r>
            <a:endParaRPr/>
          </a:p>
        </p:txBody>
      </p:sp>
      <p:sp>
        <p:nvSpPr>
          <p:cNvPr id="238" name="Google Shape;238;p36"/>
          <p:cNvSpPr txBox="1">
            <a:spLocks noGrp="1"/>
          </p:cNvSpPr>
          <p:nvPr>
            <p:ph type="body" idx="1"/>
          </p:nvPr>
        </p:nvSpPr>
        <p:spPr>
          <a:xfrm>
            <a:off x="1107311" y="1333500"/>
            <a:ext cx="4355974" cy="4191000"/>
          </a:xfrm>
          <a:prstGeom prst="rect">
            <a:avLst/>
          </a:prstGeom>
          <a:noFill/>
          <a:ln>
            <a:noFill/>
          </a:ln>
        </p:spPr>
        <p:txBody>
          <a:bodyPr spcFirstLastPara="1" vert="horz" wrap="square" lIns="91425" tIns="45700" rIns="91425" bIns="45700" rtlCol="0" anchor="t" anchorCtr="0">
            <a:noAutofit/>
          </a:bodyPr>
          <a:lstStyle/>
          <a:p>
            <a:pPr marL="223838" lvl="1" indent="-223838">
              <a:spcBef>
                <a:spcPts val="0"/>
              </a:spcBef>
              <a:buClr>
                <a:schemeClr val="dk1"/>
              </a:buClr>
              <a:buSzPts val="1500"/>
              <a:buFont typeface="Arial"/>
              <a:buChar char="•"/>
            </a:pPr>
            <a:r>
              <a:rPr lang="en-US" b="1" dirty="0"/>
              <a:t>Conditional</a:t>
            </a:r>
            <a:endParaRPr sz="2800" dirty="0"/>
          </a:p>
          <a:p>
            <a:pPr marL="685594" lvl="1" indent="-228531">
              <a:buClr>
                <a:schemeClr val="dk1"/>
              </a:buClr>
              <a:buSzPts val="1500"/>
            </a:pPr>
            <a:r>
              <a:rPr lang="en-US" dirty="0"/>
              <a:t>if…then…fi</a:t>
            </a:r>
            <a:endParaRPr sz="2800" dirty="0"/>
          </a:p>
          <a:p>
            <a:pPr marL="685594" lvl="1" indent="-228531">
              <a:buClr>
                <a:schemeClr val="dk1"/>
              </a:buClr>
              <a:buSzPts val="1500"/>
            </a:pPr>
            <a:r>
              <a:rPr lang="en-US" dirty="0"/>
              <a:t>if…then…else…fi</a:t>
            </a:r>
            <a:endParaRPr sz="2800" dirty="0"/>
          </a:p>
          <a:p>
            <a:pPr marL="685594" lvl="1" indent="-228531">
              <a:buClr>
                <a:schemeClr val="dk1"/>
              </a:buClr>
              <a:buSzPts val="1500"/>
            </a:pPr>
            <a:r>
              <a:rPr lang="en-US" dirty="0"/>
              <a:t>if…then…</a:t>
            </a:r>
            <a:r>
              <a:rPr lang="en-US" dirty="0" err="1"/>
              <a:t>elif</a:t>
            </a:r>
            <a:r>
              <a:rPr lang="en-US" dirty="0"/>
              <a:t>..then…fi</a:t>
            </a:r>
            <a:endParaRPr sz="2800" dirty="0"/>
          </a:p>
          <a:p>
            <a:pPr marL="685594" lvl="1" indent="-228531">
              <a:buClr>
                <a:schemeClr val="dk1"/>
              </a:buClr>
              <a:buSzPts val="1500"/>
            </a:pPr>
            <a:r>
              <a:rPr lang="en-US" dirty="0"/>
              <a:t>case…</a:t>
            </a:r>
            <a:r>
              <a:rPr lang="en-US" dirty="0" err="1"/>
              <a:t>esac</a:t>
            </a:r>
            <a:endParaRPr dirty="0"/>
          </a:p>
          <a:p>
            <a:pPr marL="685594" lvl="1" indent="-260281">
              <a:buSzPts val="2000"/>
            </a:pPr>
            <a:r>
              <a:rPr lang="en-US" dirty="0"/>
              <a:t>Do `man test` to see what else you can check</a:t>
            </a:r>
            <a:endParaRPr sz="1800" dirty="0"/>
          </a:p>
          <a:p>
            <a:pPr marL="228531" indent="-228531">
              <a:buClr>
                <a:schemeClr val="dk1"/>
              </a:buClr>
              <a:buSzPts val="2700"/>
            </a:pPr>
            <a:r>
              <a:rPr lang="en-US" b="1" dirty="0"/>
              <a:t>Unconditional</a:t>
            </a:r>
            <a:endParaRPr dirty="0"/>
          </a:p>
          <a:p>
            <a:pPr marL="685594" lvl="1" indent="-228531">
              <a:buClr>
                <a:schemeClr val="dk1"/>
              </a:buClr>
              <a:buSzPts val="2300"/>
            </a:pPr>
            <a:r>
              <a:rPr lang="en-US" dirty="0"/>
              <a:t>break</a:t>
            </a:r>
            <a:endParaRPr dirty="0"/>
          </a:p>
          <a:p>
            <a:pPr marL="1142657" lvl="2" indent="-228531">
              <a:buSzPts val="1800"/>
            </a:pPr>
            <a:r>
              <a:rPr lang="en-US" dirty="0"/>
              <a:t>goes to first line after loop</a:t>
            </a:r>
            <a:endParaRPr dirty="0"/>
          </a:p>
          <a:p>
            <a:pPr marL="685594" lvl="1" indent="-228531">
              <a:buClr>
                <a:schemeClr val="dk1"/>
              </a:buClr>
              <a:buSzPts val="2300"/>
            </a:pPr>
            <a:r>
              <a:rPr lang="en-US" dirty="0"/>
              <a:t>continue </a:t>
            </a:r>
            <a:endParaRPr dirty="0"/>
          </a:p>
          <a:p>
            <a:pPr marL="1142657" lvl="2" indent="-228531">
              <a:buSzPts val="1800"/>
            </a:pPr>
            <a:r>
              <a:rPr lang="en-US" dirty="0"/>
              <a:t>jumps to start of loop for new iteration</a:t>
            </a:r>
            <a:endParaRPr dirty="0"/>
          </a:p>
        </p:txBody>
      </p:sp>
      <p:pic>
        <p:nvPicPr>
          <p:cNvPr id="239" name="Google Shape;239;p36"/>
          <p:cNvPicPr preferRelativeResize="0"/>
          <p:nvPr/>
        </p:nvPicPr>
        <p:blipFill rotWithShape="1">
          <a:blip r:embed="rId3">
            <a:alphaModFix/>
          </a:blip>
          <a:srcRect/>
          <a:stretch/>
        </p:blipFill>
        <p:spPr>
          <a:xfrm>
            <a:off x="6312026" y="1988840"/>
            <a:ext cx="2592288" cy="2456802"/>
          </a:xfrm>
          <a:prstGeom prst="rect">
            <a:avLst/>
          </a:prstGeom>
          <a:noFill/>
          <a:ln>
            <a:noFill/>
          </a:ln>
        </p:spPr>
      </p:pic>
      <p:pic>
        <p:nvPicPr>
          <p:cNvPr id="240" name="Google Shape;240;p36"/>
          <p:cNvPicPr preferRelativeResize="0"/>
          <p:nvPr/>
        </p:nvPicPr>
        <p:blipFill>
          <a:blip r:embed="rId4">
            <a:alphaModFix/>
          </a:blip>
          <a:stretch>
            <a:fillRect/>
          </a:stretch>
        </p:blipFill>
        <p:spPr>
          <a:xfrm>
            <a:off x="6619889" y="4604326"/>
            <a:ext cx="4464800" cy="1848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Conditionals cont.</a:t>
            </a:r>
            <a:endParaRPr/>
          </a:p>
        </p:txBody>
      </p:sp>
      <p:sp>
        <p:nvSpPr>
          <p:cNvPr id="247" name="Google Shape;247;p37"/>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a:t>There is also a [[ expression ]] check format</a:t>
            </a:r>
            <a:endParaRPr/>
          </a:p>
          <a:p>
            <a:pPr marL="457200" indent="-342900">
              <a:spcBef>
                <a:spcPts val="0"/>
              </a:spcBef>
              <a:buSzPts val="1800"/>
            </a:pPr>
            <a:r>
              <a:rPr lang="en-US"/>
              <a:t>Has some more features</a:t>
            </a:r>
            <a:endParaRPr/>
          </a:p>
          <a:p>
            <a:pPr marL="457200" indent="-342900">
              <a:spcBef>
                <a:spcPts val="0"/>
              </a:spcBef>
              <a:buSzPts val="1800"/>
            </a:pPr>
            <a:r>
              <a:rPr lang="en-US"/>
              <a:t>Not supported everywhere</a:t>
            </a:r>
            <a:endParaRPr/>
          </a:p>
          <a:p>
            <a:pPr marL="914400" lvl="1" indent="-342900">
              <a:spcBef>
                <a:spcPts val="0"/>
              </a:spcBef>
              <a:buSzPts val="1800"/>
            </a:pPr>
            <a:r>
              <a:rPr lang="en-US"/>
              <a:t>See the following </a:t>
            </a:r>
            <a:r>
              <a:rPr lang="en-US" u="sng">
                <a:solidFill>
                  <a:schemeClr val="hlink"/>
                </a:solidFill>
                <a:hlinkClick r:id="rId3"/>
              </a:rPr>
              <a:t>stack overflow post</a:t>
            </a:r>
            <a:endParaRPr/>
          </a:p>
          <a:p>
            <a:pPr marL="914400" lvl="1" indent="-342900">
              <a:spcBef>
                <a:spcPts val="0"/>
              </a:spcBef>
              <a:buSzPts val="1800"/>
            </a:pPr>
            <a:r>
              <a:rPr lang="en-US"/>
              <a:t>See also </a:t>
            </a:r>
            <a:r>
              <a:rPr lang="en-US" u="sng">
                <a:solidFill>
                  <a:schemeClr val="hlink"/>
                </a:solidFill>
                <a:hlinkClick r:id="rId4"/>
              </a:rPr>
              <a:t>http://mywiki.wooledge.org/BashFAQ/031</a:t>
            </a:r>
            <a:endParaRPr/>
          </a:p>
          <a:p>
            <a:pPr marL="914400" indent="0">
              <a:buNone/>
            </a:pPr>
            <a:endParaRPr/>
          </a:p>
          <a:p>
            <a:pPr marL="914400" indent="0">
              <a:buNone/>
            </a:pPr>
            <a:r>
              <a:rPr lang="en-US" sz="2399"/>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Dealing with Files</a:t>
            </a:r>
            <a:endParaRPr/>
          </a:p>
        </p:txBody>
      </p:sp>
      <p:sp>
        <p:nvSpPr>
          <p:cNvPr id="198" name="Google Shape;198;p29"/>
          <p:cNvSpPr txBox="1">
            <a:spLocks noGrp="1"/>
          </p:cNvSpPr>
          <p:nvPr>
            <p:ph type="body" idx="1"/>
          </p:nvPr>
        </p:nvSpPr>
        <p:spPr>
          <a:xfrm>
            <a:off x="1524002" y="1828800"/>
            <a:ext cx="9396534" cy="4191000"/>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5"/>
            </a:pPr>
            <a:r>
              <a:rPr lang="en-US" sz="3200" b="1" dirty="0"/>
              <a:t>mv</a:t>
            </a:r>
            <a:r>
              <a:rPr lang="en-US" sz="3200" dirty="0"/>
              <a:t>: move/rename a file</a:t>
            </a:r>
            <a:endParaRPr sz="4000" dirty="0"/>
          </a:p>
          <a:p>
            <a:pPr marL="228531" indent="-228531">
              <a:lnSpc>
                <a:spcPct val="70000"/>
              </a:lnSpc>
              <a:buClr>
                <a:schemeClr val="dk1"/>
              </a:buClr>
              <a:buSzPts val="2375"/>
            </a:pPr>
            <a:r>
              <a:rPr lang="en-US" sz="3200" b="1" dirty="0"/>
              <a:t>cp</a:t>
            </a:r>
            <a:r>
              <a:rPr lang="en-US" sz="3200" dirty="0"/>
              <a:t>: copy a file </a:t>
            </a:r>
            <a:endParaRPr sz="4000" dirty="0"/>
          </a:p>
          <a:p>
            <a:pPr marL="228531" indent="-228531">
              <a:lnSpc>
                <a:spcPct val="70000"/>
              </a:lnSpc>
              <a:buClr>
                <a:schemeClr val="dk1"/>
              </a:buClr>
              <a:buSzPts val="2375"/>
            </a:pPr>
            <a:r>
              <a:rPr lang="en-US" sz="3200" b="1" dirty="0"/>
              <a:t>rm</a:t>
            </a:r>
            <a:r>
              <a:rPr lang="en-US" sz="3200" dirty="0"/>
              <a:t>: remove a file</a:t>
            </a:r>
            <a:endParaRPr sz="4000" dirty="0"/>
          </a:p>
          <a:p>
            <a:pPr marL="685594" lvl="1" indent="-228531">
              <a:lnSpc>
                <a:spcPct val="70000"/>
              </a:lnSpc>
              <a:buClr>
                <a:schemeClr val="dk1"/>
              </a:buClr>
              <a:buSzPts val="2375"/>
            </a:pPr>
            <a:r>
              <a:rPr lang="en-US" sz="3200" dirty="0"/>
              <a:t>r: remove directories and their contents recursively </a:t>
            </a:r>
            <a:endParaRPr sz="3600" dirty="0"/>
          </a:p>
          <a:p>
            <a:pPr marL="228531" indent="-228531">
              <a:lnSpc>
                <a:spcPct val="70000"/>
              </a:lnSpc>
              <a:buClr>
                <a:schemeClr val="dk1"/>
              </a:buClr>
              <a:buSzPts val="2375"/>
            </a:pPr>
            <a:r>
              <a:rPr lang="en-US" sz="3200" b="1" dirty="0" err="1"/>
              <a:t>mkdir</a:t>
            </a:r>
            <a:r>
              <a:rPr lang="en-US" sz="3200" dirty="0"/>
              <a:t>: make a directory </a:t>
            </a:r>
            <a:endParaRPr sz="4000" dirty="0"/>
          </a:p>
          <a:p>
            <a:pPr marL="228531" indent="-228531">
              <a:lnSpc>
                <a:spcPct val="70000"/>
              </a:lnSpc>
              <a:buClr>
                <a:schemeClr val="dk1"/>
              </a:buClr>
              <a:buSzPts val="2375"/>
            </a:pPr>
            <a:r>
              <a:rPr lang="en-US" sz="3200" b="1" dirty="0" err="1"/>
              <a:t>rmdir</a:t>
            </a:r>
            <a:r>
              <a:rPr lang="en-US" sz="3200" dirty="0"/>
              <a:t>: remove an empty directory </a:t>
            </a:r>
            <a:endParaRPr sz="4000" dirty="0"/>
          </a:p>
          <a:p>
            <a:pPr marL="228531" indent="-228531">
              <a:lnSpc>
                <a:spcPct val="70000"/>
              </a:lnSpc>
              <a:buClr>
                <a:schemeClr val="dk1"/>
              </a:buClr>
              <a:buSzPts val="2375"/>
            </a:pPr>
            <a:r>
              <a:rPr lang="en-US" sz="3200" b="1" dirty="0"/>
              <a:t>ls</a:t>
            </a:r>
            <a:r>
              <a:rPr lang="en-US" sz="3200" dirty="0"/>
              <a:t>: list contents of a directory </a:t>
            </a:r>
            <a:endParaRPr sz="4000" dirty="0"/>
          </a:p>
          <a:p>
            <a:pPr marL="685594" lvl="1" indent="-228531">
              <a:lnSpc>
                <a:spcPct val="70000"/>
              </a:lnSpc>
              <a:buClr>
                <a:schemeClr val="dk1"/>
              </a:buClr>
              <a:buSzPts val="2375"/>
              <a:buFont typeface="Calibri"/>
              <a:buChar char="-"/>
            </a:pPr>
            <a:r>
              <a:rPr lang="en-US" sz="3200" dirty="0"/>
              <a:t>d: list only directories </a:t>
            </a:r>
            <a:endParaRPr sz="3600" dirty="0"/>
          </a:p>
          <a:p>
            <a:pPr marL="685594" lvl="1" indent="-228531">
              <a:lnSpc>
                <a:spcPct val="70000"/>
              </a:lnSpc>
              <a:buClr>
                <a:schemeClr val="dk1"/>
              </a:buClr>
              <a:buSzPts val="2375"/>
              <a:buFont typeface="Calibri"/>
              <a:buChar char="-"/>
            </a:pPr>
            <a:r>
              <a:rPr lang="en-US" sz="3200" dirty="0"/>
              <a:t>a: list all files including hidden ones </a:t>
            </a:r>
            <a:endParaRPr sz="3600" dirty="0"/>
          </a:p>
          <a:p>
            <a:pPr marL="685594" lvl="1" indent="-228531">
              <a:lnSpc>
                <a:spcPct val="70000"/>
              </a:lnSpc>
              <a:buClr>
                <a:schemeClr val="dk1"/>
              </a:buClr>
              <a:buSzPts val="2375"/>
              <a:buFont typeface="Calibri"/>
              <a:buChar char="-"/>
            </a:pPr>
            <a:r>
              <a:rPr lang="en-US" sz="3200" dirty="0"/>
              <a:t>l: show long listing including permission info </a:t>
            </a:r>
            <a:endParaRPr sz="3600" dirty="0"/>
          </a:p>
          <a:p>
            <a:pPr marL="685594" lvl="1" indent="-228531">
              <a:lnSpc>
                <a:spcPct val="70000"/>
              </a:lnSpc>
              <a:buClr>
                <a:schemeClr val="dk1"/>
              </a:buClr>
              <a:buSzPts val="2375"/>
              <a:buFont typeface="Calibri"/>
              <a:buChar char="-"/>
            </a:pPr>
            <a:r>
              <a:rPr lang="en-US" sz="3200" dirty="0"/>
              <a:t>s: show size of each file, in blocks </a:t>
            </a:r>
            <a:endParaRPr sz="3600" dirty="0"/>
          </a:p>
          <a:p>
            <a:pPr marL="228531" indent="-117469">
              <a:lnSpc>
                <a:spcPct val="70000"/>
              </a:lnSpc>
              <a:buClr>
                <a:schemeClr val="dk1"/>
              </a:buClr>
              <a:buSzPts val="1749"/>
              <a:buNone/>
            </a:pPr>
            <a:endParaRPr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Math/Expressions</a:t>
            </a:r>
            <a:endParaRPr/>
          </a:p>
        </p:txBody>
      </p:sp>
      <p:sp>
        <p:nvSpPr>
          <p:cNvPr id="254" name="Google Shape;254;p38"/>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buChar char="●"/>
            </a:pPr>
            <a:r>
              <a:rPr lang="en-US"/>
              <a:t>Math needs to be written as $((Expression))</a:t>
            </a:r>
            <a:endParaRPr/>
          </a:p>
          <a:p>
            <a:pPr marL="914400" lvl="1" indent="-342900">
              <a:spcBef>
                <a:spcPts val="0"/>
              </a:spcBef>
              <a:buSzPts val="1800"/>
              <a:buChar char="○"/>
            </a:pPr>
            <a:r>
              <a:rPr lang="en-US"/>
              <a:t>Equivalent to $(expr Expression) </a:t>
            </a:r>
            <a:endParaRPr/>
          </a:p>
          <a:p>
            <a:pPr marL="1371600" lvl="2" indent="-342900">
              <a:spcBef>
                <a:spcPts val="0"/>
              </a:spcBef>
              <a:buSzPts val="1800"/>
              <a:buChar char="■"/>
            </a:pPr>
            <a:r>
              <a:rPr lang="en-US"/>
              <a:t>in other words, call the command expr with my Expression</a:t>
            </a:r>
            <a:endParaRPr/>
          </a:p>
          <a:p>
            <a:pPr marL="457200" indent="-342900">
              <a:spcBef>
                <a:spcPts val="0"/>
              </a:spcBef>
              <a:buSzPts val="1800"/>
              <a:buChar char="●"/>
            </a:pPr>
            <a:r>
              <a:rPr lang="en-US"/>
              <a:t>Look at man expr for more</a:t>
            </a:r>
            <a:endParaRPr/>
          </a:p>
          <a:p>
            <a:pPr marL="914400" lvl="1" indent="-342900">
              <a:spcBef>
                <a:spcPts val="0"/>
              </a:spcBef>
              <a:buSzPts val="1800"/>
              <a:buChar char="○"/>
            </a:pPr>
            <a:r>
              <a:rPr lang="en-US"/>
              <a:t>Look at the authors list, see any familiar names?</a:t>
            </a:r>
            <a:endParaRPr/>
          </a:p>
        </p:txBody>
      </p:sp>
      <p:pic>
        <p:nvPicPr>
          <p:cNvPr id="255" name="Google Shape;255;p38"/>
          <p:cNvPicPr preferRelativeResize="0"/>
          <p:nvPr/>
        </p:nvPicPr>
        <p:blipFill>
          <a:blip r:embed="rId3">
            <a:alphaModFix/>
          </a:blip>
          <a:stretch>
            <a:fillRect/>
          </a:stretch>
        </p:blipFill>
        <p:spPr>
          <a:xfrm>
            <a:off x="8896190" y="1825626"/>
            <a:ext cx="2951000" cy="1945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Functions</a:t>
            </a:r>
            <a:endParaRPr/>
          </a:p>
        </p:txBody>
      </p:sp>
      <p:sp>
        <p:nvSpPr>
          <p:cNvPr id="262" name="Google Shape;262;p39"/>
          <p:cNvSpPr txBox="1">
            <a:spLocks noGrp="1"/>
          </p:cNvSpPr>
          <p:nvPr>
            <p:ph type="body" idx="1"/>
          </p:nvPr>
        </p:nvSpPr>
        <p:spPr>
          <a:xfrm>
            <a:off x="839570" y="1825625"/>
            <a:ext cx="8107206"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sz="3600" dirty="0"/>
              <a:t>Group commands for later execution</a:t>
            </a:r>
            <a:endParaRPr sz="3600" dirty="0"/>
          </a:p>
          <a:p>
            <a:pPr marL="457200" indent="-342900">
              <a:spcBef>
                <a:spcPts val="0"/>
              </a:spcBef>
              <a:buSzPts val="1800"/>
            </a:pPr>
            <a:r>
              <a:rPr lang="en-US" sz="3600" dirty="0"/>
              <a:t>Can invoke like a normal command</a:t>
            </a:r>
            <a:endParaRPr sz="3600" dirty="0"/>
          </a:p>
          <a:p>
            <a:pPr marL="457200" indent="-342900">
              <a:spcBef>
                <a:spcPts val="0"/>
              </a:spcBef>
              <a:buSzPts val="1800"/>
            </a:pPr>
            <a:r>
              <a:rPr lang="en-US" sz="3600" dirty="0"/>
              <a:t>Access positional arguments via $1 … $k</a:t>
            </a:r>
            <a:endParaRPr sz="3600" dirty="0"/>
          </a:p>
          <a:p>
            <a:pPr marL="457200" indent="-342900">
              <a:spcBef>
                <a:spcPts val="0"/>
              </a:spcBef>
              <a:buSzPts val="1800"/>
            </a:pPr>
            <a:r>
              <a:rPr lang="en-US" sz="3600" dirty="0"/>
              <a:t>Can return your own exit status with `return code`</a:t>
            </a:r>
            <a:endParaRPr sz="3600" dirty="0"/>
          </a:p>
          <a:p>
            <a:pPr marL="914400" lvl="1" indent="-342900">
              <a:spcBef>
                <a:spcPts val="0"/>
              </a:spcBef>
              <a:buSzPts val="1800"/>
            </a:pPr>
            <a:r>
              <a:rPr lang="en-US" sz="3200" dirty="0"/>
              <a:t>other output through </a:t>
            </a:r>
            <a:r>
              <a:rPr lang="en-US" sz="3200" dirty="0" err="1"/>
              <a:t>stdout</a:t>
            </a:r>
            <a:r>
              <a:rPr lang="en-US" sz="3200" dirty="0"/>
              <a:t> / piping</a:t>
            </a:r>
            <a:endParaRPr sz="3200" dirty="0"/>
          </a:p>
          <a:p>
            <a:pPr marL="457200" indent="-342900">
              <a:spcBef>
                <a:spcPts val="0"/>
              </a:spcBef>
              <a:buSzPts val="1800"/>
            </a:pPr>
            <a:r>
              <a:rPr lang="en-US" sz="3600" dirty="0"/>
              <a:t>More available in </a:t>
            </a:r>
            <a:r>
              <a:rPr lang="en-US" sz="3600" u="sng" dirty="0">
                <a:solidFill>
                  <a:schemeClr val="hlink"/>
                </a:solidFill>
                <a:hlinkClick r:id="rId3"/>
              </a:rPr>
              <a:t>manual</a:t>
            </a:r>
            <a:r>
              <a:rPr lang="en-US" sz="3600" dirty="0"/>
              <a:t> and various </a:t>
            </a:r>
            <a:r>
              <a:rPr lang="en-US" sz="3600" u="sng" dirty="0">
                <a:solidFill>
                  <a:schemeClr val="hlink"/>
                </a:solidFill>
                <a:hlinkClick r:id="rId4"/>
              </a:rPr>
              <a:t>tutorials</a:t>
            </a:r>
            <a:endParaRPr sz="3600" dirty="0"/>
          </a:p>
          <a:p>
            <a:pPr marL="457200" indent="0">
              <a:buNone/>
            </a:pPr>
            <a:endParaRPr sz="3600" dirty="0"/>
          </a:p>
        </p:txBody>
      </p:sp>
      <p:sp>
        <p:nvSpPr>
          <p:cNvPr id="263" name="Google Shape;263;p39"/>
          <p:cNvSpPr txBox="1"/>
          <p:nvPr/>
        </p:nvSpPr>
        <p:spPr>
          <a:xfrm>
            <a:off x="9201273" y="1353671"/>
            <a:ext cx="3220200" cy="2372100"/>
          </a:xfrm>
          <a:prstGeom prst="rect">
            <a:avLst/>
          </a:prstGeom>
          <a:noFill/>
          <a:ln>
            <a:noFill/>
          </a:ln>
        </p:spPr>
        <p:txBody>
          <a:bodyPr spcFirstLastPara="1" wrap="square" lIns="91425" tIns="91425" rIns="91425" bIns="91425" anchor="t" anchorCtr="0">
            <a:noAutofit/>
          </a:bodyPr>
          <a:lstStyle/>
          <a:p>
            <a:r>
              <a:rPr lang="en-US" dirty="0">
                <a:solidFill>
                  <a:srgbClr val="888888"/>
                </a:solidFill>
                <a:highlight>
                  <a:srgbClr val="FFFFFF"/>
                </a:highlight>
              </a:rPr>
              <a:t>#!/bin/</a:t>
            </a:r>
            <a:r>
              <a:rPr lang="en-US" dirty="0" err="1">
                <a:solidFill>
                  <a:srgbClr val="888888"/>
                </a:solidFill>
                <a:highlight>
                  <a:srgbClr val="FFFFFF"/>
                </a:highlight>
              </a:rPr>
              <a:t>sh</a:t>
            </a:r>
            <a:endParaRPr dirty="0">
              <a:solidFill>
                <a:srgbClr val="888888"/>
              </a:solidFill>
              <a:highlight>
                <a:srgbClr val="FFFFFF"/>
              </a:highlight>
            </a:endParaRPr>
          </a:p>
          <a:p>
            <a:endParaRPr dirty="0">
              <a:solidFill>
                <a:srgbClr val="888888"/>
              </a:solidFill>
              <a:highlight>
                <a:srgbClr val="FFFFFF"/>
              </a:highlight>
            </a:endParaRPr>
          </a:p>
          <a:p>
            <a:r>
              <a:rPr lang="en-US" dirty="0">
                <a:solidFill>
                  <a:srgbClr val="888888"/>
                </a:solidFill>
                <a:highlight>
                  <a:srgbClr val="FFFFFF"/>
                </a:highlight>
              </a:rPr>
              <a:t>Hello () { </a:t>
            </a:r>
            <a:endParaRPr dirty="0">
              <a:solidFill>
                <a:srgbClr val="888888"/>
              </a:solidFill>
              <a:highlight>
                <a:srgbClr val="FFFFFF"/>
              </a:highlight>
            </a:endParaRPr>
          </a:p>
          <a:p>
            <a:r>
              <a:rPr lang="en-US" dirty="0">
                <a:solidFill>
                  <a:srgbClr val="888888"/>
                </a:solidFill>
                <a:highlight>
                  <a:srgbClr val="FFFFFF"/>
                </a:highlight>
              </a:rPr>
              <a:t>   local greeting=”</a:t>
            </a:r>
            <a:r>
              <a:rPr lang="en-US" dirty="0" err="1">
                <a:solidFill>
                  <a:srgbClr val="888888"/>
                </a:solidFill>
                <a:highlight>
                  <a:srgbClr val="FFFFFF"/>
                </a:highlight>
              </a:rPr>
              <a:t>Yo</a:t>
            </a:r>
            <a:r>
              <a:rPr lang="en-US" dirty="0">
                <a:solidFill>
                  <a:srgbClr val="888888"/>
                </a:solidFill>
                <a:highlight>
                  <a:srgbClr val="FFFFFF"/>
                </a:highlight>
              </a:rPr>
              <a:t>”</a:t>
            </a:r>
            <a:endParaRPr dirty="0">
              <a:solidFill>
                <a:srgbClr val="888888"/>
              </a:solidFill>
              <a:highlight>
                <a:srgbClr val="FFFFFF"/>
              </a:highlight>
            </a:endParaRPr>
          </a:p>
          <a:p>
            <a:r>
              <a:rPr lang="en-US" dirty="0">
                <a:solidFill>
                  <a:srgbClr val="888888"/>
                </a:solidFill>
                <a:highlight>
                  <a:srgbClr val="FFFFFF"/>
                </a:highlight>
              </a:rPr>
              <a:t>   echo “${greeting} $1 $2”</a:t>
            </a:r>
            <a:endParaRPr dirty="0">
              <a:solidFill>
                <a:srgbClr val="888888"/>
              </a:solidFill>
              <a:highlight>
                <a:srgbClr val="FFFFFF"/>
              </a:highlight>
            </a:endParaRPr>
          </a:p>
          <a:p>
            <a:r>
              <a:rPr lang="en-US" dirty="0">
                <a:solidFill>
                  <a:srgbClr val="888888"/>
                </a:solidFill>
                <a:highlight>
                  <a:srgbClr val="FFFFFF"/>
                </a:highlight>
              </a:rPr>
              <a:t>   return 0</a:t>
            </a:r>
            <a:endParaRPr dirty="0">
              <a:solidFill>
                <a:srgbClr val="888888"/>
              </a:solidFill>
              <a:highlight>
                <a:srgbClr val="FFFFFF"/>
              </a:highlight>
            </a:endParaRPr>
          </a:p>
          <a:p>
            <a:pPr>
              <a:lnSpc>
                <a:spcPct val="110795"/>
              </a:lnSpc>
            </a:pPr>
            <a:r>
              <a:rPr lang="en-US" dirty="0">
                <a:solidFill>
                  <a:srgbClr val="888888"/>
                </a:solidFill>
                <a:highlight>
                  <a:srgbClr val="FFFFFF"/>
                </a:highlight>
              </a:rPr>
              <a:t>}</a:t>
            </a:r>
            <a:endParaRPr dirty="0">
              <a:solidFill>
                <a:srgbClr val="888888"/>
              </a:solidFill>
              <a:highlight>
                <a:srgbClr val="FFFFFF"/>
              </a:highlight>
            </a:endParaRPr>
          </a:p>
          <a:p>
            <a:pPr>
              <a:lnSpc>
                <a:spcPct val="110795"/>
              </a:lnSpc>
            </a:pPr>
            <a:endParaRPr dirty="0">
              <a:solidFill>
                <a:srgbClr val="888888"/>
              </a:solidFill>
              <a:highlight>
                <a:srgbClr val="FFFFFF"/>
              </a:highlight>
            </a:endParaRPr>
          </a:p>
          <a:p>
            <a:pPr>
              <a:lnSpc>
                <a:spcPct val="110795"/>
              </a:lnSpc>
              <a:buClr>
                <a:schemeClr val="dk1"/>
              </a:buClr>
              <a:buSzPts val="1100"/>
            </a:pPr>
            <a:r>
              <a:rPr lang="en-US" dirty="0">
                <a:solidFill>
                  <a:srgbClr val="888888"/>
                </a:solidFill>
                <a:highlight>
                  <a:srgbClr val="FFFFFF"/>
                </a:highlight>
              </a:rPr>
              <a:t>Hello </a:t>
            </a:r>
            <a:r>
              <a:rPr lang="en-US" dirty="0" err="1">
                <a:solidFill>
                  <a:srgbClr val="888888"/>
                </a:solidFill>
                <a:highlight>
                  <a:srgbClr val="FFFFFF"/>
                </a:highlight>
              </a:rPr>
              <a:t>abc</a:t>
            </a:r>
            <a:r>
              <a:rPr lang="en-US" dirty="0">
                <a:solidFill>
                  <a:srgbClr val="888888"/>
                </a:solidFill>
                <a:highlight>
                  <a:srgbClr val="FFFFFF"/>
                </a:highlight>
              </a:rPr>
              <a:t> def</a:t>
            </a:r>
            <a:endParaRPr dirty="0">
              <a:solidFill>
                <a:srgbClr val="888888"/>
              </a:solidFill>
              <a:highlight>
                <a:srgbClr val="FFFFFF"/>
              </a:highlight>
            </a:endParaRPr>
          </a:p>
          <a:p>
            <a:endParaRPr dirty="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Parameter Expansion</a:t>
            </a:r>
            <a:endParaRPr/>
          </a:p>
        </p:txBody>
      </p:sp>
      <p:sp>
        <p:nvSpPr>
          <p:cNvPr id="270" name="Google Shape;270;p40"/>
          <p:cNvSpPr txBox="1">
            <a:spLocks noGrp="1"/>
          </p:cNvSpPr>
          <p:nvPr>
            <p:ph type="body" idx="1"/>
          </p:nvPr>
        </p:nvSpPr>
        <p:spPr>
          <a:xfrm>
            <a:off x="839570" y="1583578"/>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sz="3200" dirty="0"/>
              <a:t>$parameter replaces the symbol parameter with a value</a:t>
            </a:r>
            <a:endParaRPr sz="3200" dirty="0"/>
          </a:p>
          <a:p>
            <a:pPr marL="914400" lvl="1" indent="-342900">
              <a:spcBef>
                <a:spcPts val="0"/>
              </a:spcBef>
              <a:buSzPts val="1800"/>
            </a:pPr>
            <a:r>
              <a:rPr lang="en-US" sz="2800" dirty="0"/>
              <a:t>this is parameter expansion</a:t>
            </a:r>
            <a:endParaRPr sz="2800" dirty="0"/>
          </a:p>
          <a:p>
            <a:pPr marL="457200" indent="-342900">
              <a:spcBef>
                <a:spcPts val="0"/>
              </a:spcBef>
              <a:buSzPts val="1800"/>
            </a:pPr>
            <a:r>
              <a:rPr lang="en-US" sz="3200" dirty="0"/>
              <a:t>Does much more than just retrieving the string a variable corresponds to</a:t>
            </a:r>
            <a:endParaRPr sz="3200" dirty="0"/>
          </a:p>
          <a:p>
            <a:pPr marL="457200" indent="-342900">
              <a:spcBef>
                <a:spcPts val="0"/>
              </a:spcBef>
              <a:buSzPts val="1800"/>
            </a:pPr>
            <a:r>
              <a:rPr lang="en-US" sz="3200" dirty="0"/>
              <a:t>Can even do replacements like sed!</a:t>
            </a:r>
            <a:endParaRPr sz="3200" dirty="0"/>
          </a:p>
          <a:p>
            <a:pPr marL="914400" lvl="1" indent="-342900">
              <a:spcBef>
                <a:spcPts val="0"/>
              </a:spcBef>
              <a:buSzPts val="1800"/>
            </a:pPr>
            <a:r>
              <a:rPr lang="en-US" sz="2800" dirty="0"/>
              <a:t>${parameter/pattern/string}</a:t>
            </a:r>
            <a:endParaRPr sz="2800" dirty="0"/>
          </a:p>
          <a:p>
            <a:pPr marL="1371600" lvl="2" indent="-342900">
              <a:spcBef>
                <a:spcPts val="0"/>
              </a:spcBef>
              <a:buSzPts val="1800"/>
            </a:pPr>
            <a:r>
              <a:rPr lang="en-US" sz="2400" dirty="0"/>
              <a:t>replaces first instance of pattern in expanded parameter with string</a:t>
            </a:r>
            <a:endParaRPr sz="2400" dirty="0"/>
          </a:p>
          <a:p>
            <a:pPr marL="457200" indent="-342900">
              <a:spcBef>
                <a:spcPts val="0"/>
              </a:spcBef>
              <a:buSzPts val="1800"/>
            </a:pPr>
            <a:r>
              <a:rPr lang="en-US" sz="3200" dirty="0"/>
              <a:t>See the </a:t>
            </a:r>
            <a:r>
              <a:rPr lang="en-US" sz="3200" u="sng" dirty="0">
                <a:solidFill>
                  <a:schemeClr val="hlink"/>
                </a:solidFill>
                <a:hlinkClick r:id="rId3"/>
              </a:rPr>
              <a:t>manual</a:t>
            </a:r>
            <a:r>
              <a:rPr lang="en-US" sz="3200" dirty="0"/>
              <a:t> for much more</a:t>
            </a:r>
            <a:endParaRPr sz="3200" dirty="0"/>
          </a:p>
          <a:p>
            <a:pPr marL="914400" lvl="1" indent="-342900">
              <a:spcBef>
                <a:spcPts val="0"/>
              </a:spcBef>
              <a:buSzPts val="1800"/>
            </a:pPr>
            <a:r>
              <a:rPr lang="en-US" sz="2800" dirty="0"/>
              <a:t>note that this is from the bash manual</a:t>
            </a:r>
            <a:endParaRPr sz="28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Bonus Shell Tidbits</a:t>
            </a:r>
            <a:endParaRPr/>
          </a:p>
        </p:txBody>
      </p:sp>
      <p:sp>
        <p:nvSpPr>
          <p:cNvPr id="277" name="Google Shape;277;p41"/>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a:t>@ - Arguments to script (echo $@)</a:t>
            </a:r>
            <a:endParaRPr/>
          </a:p>
          <a:p>
            <a:pPr marL="457200" indent="-342900">
              <a:spcBef>
                <a:spcPts val="0"/>
              </a:spcBef>
              <a:buSzPts val="1800"/>
            </a:pPr>
            <a:r>
              <a:rPr lang="en-US"/>
              <a:t>${parameter} - like $parameter, but less ambiguous</a:t>
            </a:r>
            <a:endParaRPr/>
          </a:p>
          <a:p>
            <a:pPr marL="457200" indent="-342900">
              <a:spcBef>
                <a:spcPts val="0"/>
              </a:spcBef>
              <a:buSzPts val="1800"/>
            </a:pPr>
            <a:r>
              <a:rPr lang="en-US"/>
              <a:t>$( command ) - Command is executed in a </a:t>
            </a:r>
            <a:r>
              <a:rPr lang="en-US" u="sng">
                <a:solidFill>
                  <a:schemeClr val="hlink"/>
                </a:solidFill>
                <a:hlinkClick r:id="rId3"/>
              </a:rPr>
              <a:t>subshell</a:t>
            </a:r>
            <a:r>
              <a:rPr lang="en-US"/>
              <a:t> (at least in Bash)</a:t>
            </a:r>
            <a:endParaRPr/>
          </a:p>
          <a:p>
            <a:pPr marL="914400" lvl="1" indent="-342900">
              <a:spcBef>
                <a:spcPts val="0"/>
              </a:spcBef>
              <a:buSzPts val="1800"/>
            </a:pPr>
            <a:r>
              <a:rPr lang="en-US"/>
              <a:t>curly braces do NOT launch a subshell</a:t>
            </a:r>
            <a:endParaRPr/>
          </a:p>
          <a:p>
            <a:pPr marL="914400" lvl="1" indent="-342900">
              <a:spcBef>
                <a:spcPts val="0"/>
              </a:spcBef>
              <a:buSzPts val="1800"/>
            </a:pPr>
            <a:r>
              <a:rPr lang="en-US"/>
              <a:t>subshells can execute in parallel</a:t>
            </a:r>
            <a:endParaRPr/>
          </a:p>
          <a:p>
            <a:pPr marL="457200" indent="-342900">
              <a:spcBef>
                <a:spcPts val="0"/>
              </a:spcBef>
              <a:buSzPts val="1800"/>
            </a:pPr>
            <a:r>
              <a:rPr lang="en-US"/>
              <a:t>command &amp; - run the command in the background</a:t>
            </a:r>
            <a:endParaRPr/>
          </a:p>
          <a:p>
            <a:pPr marL="457200" indent="-342900">
              <a:spcBef>
                <a:spcPts val="0"/>
              </a:spcBef>
              <a:buSzPts val="1800"/>
            </a:pPr>
            <a:r>
              <a:rPr lang="en-US"/>
              <a:t>; - Separator between commands</a:t>
            </a:r>
            <a:endParaRPr/>
          </a:p>
          <a:p>
            <a:pPr marL="914400" lvl="1" indent="-342900">
              <a:spcBef>
                <a:spcPts val="0"/>
              </a:spcBef>
              <a:buSzPts val="1800"/>
            </a:pPr>
            <a:r>
              <a:rPr lang="en-US"/>
              <a:t>separator for multiple commands on one line</a:t>
            </a:r>
            <a:endParaRPr/>
          </a:p>
          <a:p>
            <a:pPr marL="914400" lvl="1" indent="-342900">
              <a:spcBef>
                <a:spcPts val="0"/>
              </a:spcBef>
              <a:buSzPts val="1800"/>
            </a:pPr>
            <a:r>
              <a:rPr lang="en-US"/>
              <a:t>Used for alternate if/while syntax</a:t>
            </a:r>
            <a:endParaRPr/>
          </a:p>
          <a:p>
            <a:pPr marL="457200" indent="-342900">
              <a:spcBef>
                <a:spcPts val="0"/>
              </a:spcBef>
              <a:buSzPts val="1800"/>
            </a:pPr>
            <a:r>
              <a:rPr lang="en-US"/>
              <a:t>command1 &amp;&amp; command2 - returns 0 as exit status iff command1 and command2 both return 0 exit status. Won’t run command2 if command1 fails</a:t>
            </a:r>
            <a:endParaRPr/>
          </a:p>
          <a:p>
            <a:pPr marL="0" indent="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Bonus Shell Tidbits</a:t>
            </a:r>
            <a:endParaRPr/>
          </a:p>
        </p:txBody>
      </p:sp>
      <p:sp>
        <p:nvSpPr>
          <p:cNvPr id="284" name="Google Shape;284;p42"/>
          <p:cNvSpPr txBox="1">
            <a:spLocks noGrp="1"/>
          </p:cNvSpPr>
          <p:nvPr>
            <p:ph type="body" idx="1"/>
          </p:nvPr>
        </p:nvSpPr>
        <p:spPr>
          <a:xfrm>
            <a:off x="839563" y="1825625"/>
            <a:ext cx="10512900" cy="5032500"/>
          </a:xfrm>
          <a:prstGeom prst="rect">
            <a:avLst/>
          </a:prstGeom>
        </p:spPr>
        <p:txBody>
          <a:bodyPr spcFirstLastPara="1" vert="horz" wrap="square" lIns="91425" tIns="45700" rIns="91425" bIns="45700" rtlCol="0" anchor="t" anchorCtr="0">
            <a:noAutofit/>
          </a:bodyPr>
          <a:lstStyle/>
          <a:p>
            <a:pPr marL="457200" indent="-342900">
              <a:buSzPts val="1800"/>
            </a:pPr>
            <a:r>
              <a:rPr lang="en-US"/>
              <a:t>command1 || command2 - returns logical or of exit statuses, similar to &amp;&amp; in execution</a:t>
            </a:r>
            <a:endParaRPr/>
          </a:p>
          <a:p>
            <a:pPr marL="457200" indent="-342900">
              <a:spcBef>
                <a:spcPts val="0"/>
              </a:spcBef>
              <a:buSzPts val="1800"/>
            </a:pPr>
            <a:r>
              <a:rPr lang="en-US"/>
              <a:t>set -u - Error when attempting to access unset variables</a:t>
            </a:r>
            <a:endParaRPr/>
          </a:p>
          <a:p>
            <a:pPr marL="457200" indent="-342900">
              <a:spcBef>
                <a:spcPts val="0"/>
              </a:spcBef>
              <a:buSzPts val="1800"/>
            </a:pPr>
            <a:r>
              <a:rPr lang="en-US"/>
              <a:t>set -e - Exit immediately if anything at all returns a nonzero exit status</a:t>
            </a:r>
            <a:endParaRPr/>
          </a:p>
          <a:p>
            <a:pPr marL="914400" lvl="1" indent="-342900">
              <a:spcBef>
                <a:spcPts val="0"/>
              </a:spcBef>
              <a:buSzPts val="1800"/>
            </a:pPr>
            <a:r>
              <a:rPr lang="en-US"/>
              <a:t>Be careful of this one, it can bite you</a:t>
            </a:r>
            <a:endParaRPr/>
          </a:p>
          <a:p>
            <a:pPr marL="914400" lvl="1" indent="-342900">
              <a:spcBef>
                <a:spcPts val="0"/>
              </a:spcBef>
              <a:buSzPts val="1800"/>
            </a:pPr>
            <a:r>
              <a:rPr lang="en-US"/>
              <a:t>can work around with failing_command || echo “hello”</a:t>
            </a:r>
            <a:endParaRPr/>
          </a:p>
          <a:p>
            <a:pPr marL="1371600" lvl="2" indent="-342900">
              <a:spcBef>
                <a:spcPts val="0"/>
              </a:spcBef>
              <a:buSzPts val="1800"/>
            </a:pPr>
            <a:r>
              <a:rPr lang="en-US"/>
              <a:t>OR makes the overall return value 0</a:t>
            </a:r>
            <a:endParaRPr/>
          </a:p>
          <a:p>
            <a:pPr marL="457200" indent="-342900">
              <a:spcBef>
                <a:spcPts val="0"/>
              </a:spcBef>
              <a:buSzPts val="1800"/>
            </a:pPr>
            <a:r>
              <a:rPr lang="en-US" u="sng">
                <a:solidFill>
                  <a:schemeClr val="hlink"/>
                </a:solidFill>
                <a:hlinkClick r:id="rId3"/>
              </a:rPr>
              <a:t>Avoid parsing ls</a:t>
            </a:r>
            <a:r>
              <a:rPr lang="en-US"/>
              <a:t> in your scripts</a:t>
            </a:r>
            <a:endParaRPr/>
          </a:p>
          <a:p>
            <a:pPr marL="914400" lvl="1" indent="-342900">
              <a:spcBef>
                <a:spcPts val="0"/>
              </a:spcBef>
              <a:buSzPts val="1800"/>
            </a:pPr>
            <a:r>
              <a:rPr lang="en-US"/>
              <a:t>ls &gt;= 8.25 correctly escapes when printing to terminal, but not guaranteed you’d have that</a:t>
            </a:r>
            <a:endParaRPr/>
          </a:p>
          <a:p>
            <a:pPr marL="914400" lvl="1" indent="-342900">
              <a:spcBef>
                <a:spcPts val="0"/>
              </a:spcBef>
              <a:buSzPts val="1800"/>
            </a:pPr>
            <a:r>
              <a:rPr lang="en-US"/>
              <a:t>Easier to loop over files in current directory with a for loop (see above link)</a:t>
            </a:r>
            <a:endParaRPr/>
          </a:p>
          <a:p>
            <a:pPr marL="0" indent="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Helpful Commands</a:t>
            </a:r>
            <a:endParaRPr/>
          </a:p>
        </p:txBody>
      </p:sp>
      <p:sp>
        <p:nvSpPr>
          <p:cNvPr id="291" name="Google Shape;291;p43"/>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sz="4400" dirty="0" err="1"/>
              <a:t>basename</a:t>
            </a:r>
            <a:endParaRPr sz="4400" dirty="0"/>
          </a:p>
          <a:p>
            <a:pPr marL="914400" lvl="1" indent="-342900">
              <a:spcBef>
                <a:spcPts val="0"/>
              </a:spcBef>
              <a:buSzPts val="1800"/>
            </a:pPr>
            <a:r>
              <a:rPr lang="en-US" sz="4000" dirty="0" err="1"/>
              <a:t>basename</a:t>
            </a:r>
            <a:r>
              <a:rPr lang="en-US" sz="4000" dirty="0"/>
              <a:t> /</a:t>
            </a:r>
            <a:r>
              <a:rPr lang="en-US" sz="4000" dirty="0" err="1"/>
              <a:t>usr</a:t>
            </a:r>
            <a:r>
              <a:rPr lang="en-US" sz="4000" dirty="0"/>
              <a:t>/bin/emacs -&gt; emacs</a:t>
            </a:r>
            <a:endParaRPr sz="4000" dirty="0"/>
          </a:p>
          <a:p>
            <a:pPr marL="914400" lvl="1" indent="-342900">
              <a:spcBef>
                <a:spcPts val="0"/>
              </a:spcBef>
              <a:buSzPts val="1800"/>
            </a:pPr>
            <a:r>
              <a:rPr lang="en-US" sz="4000" dirty="0"/>
              <a:t>man </a:t>
            </a:r>
            <a:r>
              <a:rPr lang="en-US" sz="4000" dirty="0" err="1"/>
              <a:t>basename</a:t>
            </a:r>
            <a:endParaRPr sz="4000" dirty="0"/>
          </a:p>
          <a:p>
            <a:pPr marL="914400" lvl="1" indent="-342900">
              <a:spcBef>
                <a:spcPts val="0"/>
              </a:spcBef>
              <a:buSzPts val="1800"/>
            </a:pPr>
            <a:r>
              <a:rPr lang="en-US" sz="4000" dirty="0" err="1"/>
              <a:t>basename</a:t>
            </a:r>
            <a:r>
              <a:rPr lang="en-US" sz="4000" dirty="0"/>
              <a:t> include/</a:t>
            </a:r>
            <a:r>
              <a:rPr lang="en-US" sz="4000" dirty="0" err="1"/>
              <a:t>stdio.h</a:t>
            </a:r>
            <a:r>
              <a:rPr lang="en-US" sz="4000" dirty="0"/>
              <a:t> .h -&gt; </a:t>
            </a:r>
            <a:r>
              <a:rPr lang="en-US" sz="4000" dirty="0" err="1"/>
              <a:t>stdio</a:t>
            </a:r>
            <a:endParaRPr sz="4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Task</a:t>
            </a:r>
            <a:endParaRPr/>
          </a:p>
        </p:txBody>
      </p:sp>
      <p:sp>
        <p:nvSpPr>
          <p:cNvPr id="311" name="Google Shape;311;p46"/>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589"/>
            </a:pPr>
            <a:r>
              <a:rPr lang="en-US" sz="2589"/>
              <a:t>Create a file with following text (singers.txt):</a:t>
            </a:r>
            <a:endParaRPr/>
          </a:p>
          <a:p>
            <a:pPr marL="457200" lvl="1" indent="0">
              <a:lnSpc>
                <a:spcPct val="70000"/>
              </a:lnSpc>
              <a:buClr>
                <a:schemeClr val="dk1"/>
              </a:buClr>
              <a:buSzPts val="2219"/>
              <a:buNone/>
            </a:pPr>
            <a:r>
              <a:rPr lang="en-US" sz="2219"/>
              <a:t>1, Justin Timberlake</a:t>
            </a:r>
            <a:endParaRPr/>
          </a:p>
          <a:p>
            <a:pPr marL="457200" lvl="1" indent="0">
              <a:lnSpc>
                <a:spcPct val="70000"/>
              </a:lnSpc>
              <a:buClr>
                <a:schemeClr val="dk1"/>
              </a:buClr>
              <a:buSzPts val="2219"/>
              <a:buNone/>
            </a:pPr>
            <a:r>
              <a:rPr lang="en-US" sz="2219"/>
              <a:t>2, Taylor Swift</a:t>
            </a:r>
            <a:endParaRPr/>
          </a:p>
          <a:p>
            <a:pPr marL="457200" lvl="1" indent="0">
              <a:lnSpc>
                <a:spcPct val="70000"/>
              </a:lnSpc>
              <a:buClr>
                <a:schemeClr val="dk1"/>
              </a:buClr>
              <a:buSzPts val="2219"/>
              <a:buNone/>
            </a:pPr>
            <a:r>
              <a:rPr lang="en-US" sz="2219"/>
              <a:t>3, Mick Jagger</a:t>
            </a:r>
            <a:endParaRPr/>
          </a:p>
          <a:p>
            <a:pPr marL="457200" lvl="1" indent="0">
              <a:lnSpc>
                <a:spcPct val="70000"/>
              </a:lnSpc>
              <a:buClr>
                <a:schemeClr val="dk1"/>
              </a:buClr>
              <a:buSzPts val="2219"/>
              <a:buNone/>
            </a:pPr>
            <a:r>
              <a:rPr lang="en-US" sz="2219"/>
              <a:t>4, Lady Gaga</a:t>
            </a:r>
            <a:endParaRPr/>
          </a:p>
          <a:p>
            <a:pPr marL="457200" lvl="1" indent="0">
              <a:lnSpc>
                <a:spcPct val="70000"/>
              </a:lnSpc>
              <a:buClr>
                <a:schemeClr val="dk1"/>
              </a:buClr>
              <a:buSzPts val="2219"/>
              <a:buNone/>
            </a:pPr>
            <a:r>
              <a:rPr lang="en-US" sz="2219"/>
              <a:t>5, Johnny Trash</a:t>
            </a:r>
            <a:endParaRPr/>
          </a:p>
          <a:p>
            <a:pPr marL="457200" lvl="1" indent="0">
              <a:lnSpc>
                <a:spcPct val="70000"/>
              </a:lnSpc>
              <a:buClr>
                <a:schemeClr val="dk1"/>
              </a:buClr>
              <a:buSzPts val="2219"/>
              <a:buNone/>
            </a:pPr>
            <a:r>
              <a:rPr lang="en-US" sz="2219"/>
              <a:t>6, Elvis Presley</a:t>
            </a:r>
            <a:endParaRPr/>
          </a:p>
          <a:p>
            <a:pPr marL="457200" lvl="1" indent="0">
              <a:lnSpc>
                <a:spcPct val="70000"/>
              </a:lnSpc>
              <a:buClr>
                <a:schemeClr val="dk1"/>
              </a:buClr>
              <a:buSzPts val="2219"/>
              <a:buNone/>
            </a:pPr>
            <a:r>
              <a:rPr lang="en-US" sz="2219"/>
              <a:t>7, John Lennon</a:t>
            </a:r>
            <a:endParaRPr/>
          </a:p>
          <a:p>
            <a:pPr marL="685594" lvl="1" indent="-228531">
              <a:lnSpc>
                <a:spcPct val="70000"/>
              </a:lnSpc>
              <a:buClr>
                <a:schemeClr val="dk1"/>
              </a:buClr>
              <a:buSzPts val="2219"/>
            </a:pPr>
            <a:r>
              <a:rPr lang="en-US" sz="2219"/>
              <a:t>Print all singers having first name as ‘John’</a:t>
            </a:r>
            <a:endParaRPr/>
          </a:p>
          <a:p>
            <a:pPr marL="1142657" lvl="2" indent="-228531">
              <a:lnSpc>
                <a:spcPct val="70000"/>
              </a:lnSpc>
              <a:buClr>
                <a:schemeClr val="dk1"/>
              </a:buClr>
              <a:buSzPts val="1849"/>
            </a:pPr>
            <a:r>
              <a:rPr lang="en-US" sz="1849"/>
              <a:t>Ans:  sed -n '/John /p’ singers.txt &gt; john.txt</a:t>
            </a:r>
            <a:endParaRPr/>
          </a:p>
          <a:p>
            <a:pPr marL="685594" lvl="1" indent="-228531">
              <a:lnSpc>
                <a:spcPct val="70000"/>
              </a:lnSpc>
              <a:buClr>
                <a:schemeClr val="dk1"/>
              </a:buClr>
              <a:buSzPts val="2219"/>
            </a:pPr>
            <a:r>
              <a:rPr lang="en-US" sz="2219"/>
              <a:t>Change all , to ) in the file</a:t>
            </a:r>
            <a:endParaRPr/>
          </a:p>
          <a:p>
            <a:pPr marL="1142657" lvl="2" indent="-228531">
              <a:lnSpc>
                <a:spcPct val="70000"/>
              </a:lnSpc>
              <a:buClr>
                <a:schemeClr val="dk1"/>
              </a:buClr>
              <a:buSzPts val="1849"/>
            </a:pPr>
            <a:r>
              <a:rPr lang="en-US" sz="1849"/>
              <a:t>Ans: sed 's/,/)/' singers.txt</a:t>
            </a:r>
            <a:endParaRPr/>
          </a:p>
          <a:p>
            <a:pPr marL="685594" lvl="1" indent="-228531">
              <a:lnSpc>
                <a:spcPct val="70000"/>
              </a:lnSpc>
              <a:buClr>
                <a:schemeClr val="dk1"/>
              </a:buClr>
              <a:buSzPts val="2219"/>
            </a:pPr>
            <a:r>
              <a:rPr lang="en-US" sz="2219"/>
              <a:t>Append a period to each line</a:t>
            </a:r>
            <a:endParaRPr/>
          </a:p>
          <a:p>
            <a:pPr marL="1142657" lvl="2" indent="-228531">
              <a:lnSpc>
                <a:spcPct val="70000"/>
              </a:lnSpc>
              <a:buClr>
                <a:schemeClr val="dk1"/>
              </a:buClr>
              <a:buSzPts val="1849"/>
            </a:pPr>
            <a:r>
              <a:rPr lang="en-US" sz="1849"/>
              <a:t>Ans: sed 's/$/./' singers.txt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Task	</a:t>
            </a:r>
            <a:endParaRPr/>
          </a:p>
        </p:txBody>
      </p:sp>
      <p:sp>
        <p:nvSpPr>
          <p:cNvPr id="317" name="Google Shape;317;p47"/>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589"/>
            </a:pPr>
            <a:r>
              <a:rPr lang="en-US" sz="2589"/>
              <a:t>Create a file f1.txt with the following content</a:t>
            </a:r>
            <a:endParaRPr/>
          </a:p>
          <a:p>
            <a:pPr marL="457200" lvl="1" indent="0">
              <a:lnSpc>
                <a:spcPct val="80000"/>
              </a:lnSpc>
              <a:buClr>
                <a:schemeClr val="dk1"/>
              </a:buClr>
              <a:buSzPts val="2219"/>
              <a:buNone/>
            </a:pPr>
            <a:r>
              <a:rPr lang="en-US" sz="2219"/>
              <a:t>UPPER CASE LINE</a:t>
            </a:r>
            <a:endParaRPr/>
          </a:p>
          <a:p>
            <a:pPr marL="457200" lvl="1" indent="0">
              <a:lnSpc>
                <a:spcPct val="80000"/>
              </a:lnSpc>
              <a:buClr>
                <a:schemeClr val="dk1"/>
              </a:buClr>
              <a:buSzPts val="2219"/>
              <a:buNone/>
            </a:pPr>
            <a:r>
              <a:rPr lang="en-US" sz="2219"/>
              <a:t>Lower case line</a:t>
            </a:r>
            <a:endParaRPr/>
          </a:p>
          <a:p>
            <a:pPr marL="457200" lvl="1" indent="0">
              <a:lnSpc>
                <a:spcPct val="80000"/>
              </a:lnSpc>
              <a:buClr>
                <a:schemeClr val="dk1"/>
              </a:buClr>
              <a:buSzPts val="2219"/>
              <a:buNone/>
            </a:pPr>
            <a:r>
              <a:rPr lang="en-US" sz="2219"/>
              <a:t>Break;</a:t>
            </a:r>
            <a:endParaRPr/>
          </a:p>
          <a:p>
            <a:pPr marL="457200" lvl="1" indent="0">
              <a:lnSpc>
                <a:spcPct val="80000"/>
              </a:lnSpc>
              <a:buClr>
                <a:schemeClr val="dk1"/>
              </a:buClr>
              <a:buSzPts val="2219"/>
              <a:buNone/>
            </a:pPr>
            <a:r>
              <a:rPr lang="en-US" sz="2219"/>
              <a:t>empty LINE</a:t>
            </a:r>
            <a:endParaRPr/>
          </a:p>
          <a:p>
            <a:pPr marL="457200" lvl="1" indent="0">
              <a:lnSpc>
                <a:spcPct val="80000"/>
              </a:lnSpc>
              <a:buClr>
                <a:schemeClr val="dk1"/>
              </a:buClr>
              <a:buSzPts val="2219"/>
              <a:buNone/>
            </a:pPr>
            <a:r>
              <a:rPr lang="en-US" sz="2219"/>
              <a:t>Last line</a:t>
            </a:r>
            <a:endParaRPr/>
          </a:p>
          <a:p>
            <a:pPr marL="228531" indent="-228531">
              <a:lnSpc>
                <a:spcPct val="70000"/>
              </a:lnSpc>
              <a:buClr>
                <a:schemeClr val="dk1"/>
              </a:buClr>
              <a:buSzPts val="2589"/>
            </a:pPr>
            <a:r>
              <a:rPr lang="en-US" sz="2589"/>
              <a:t>Check for the given string ‘line/LINE’ in </a:t>
            </a:r>
            <a:r>
              <a:rPr lang="en-US" sz="2589" i="1"/>
              <a:t>text </a:t>
            </a:r>
            <a:r>
              <a:rPr lang="en-US" sz="2589"/>
              <a:t>files which </a:t>
            </a:r>
            <a:r>
              <a:rPr lang="en-US" sz="2589" i="1"/>
              <a:t>start with ‘f’ </a:t>
            </a:r>
            <a:r>
              <a:rPr lang="en-US" sz="2589"/>
              <a:t>and </a:t>
            </a:r>
            <a:r>
              <a:rPr lang="en-US" sz="2589" i="1"/>
              <a:t>end with a number.txt</a:t>
            </a:r>
            <a:endParaRPr/>
          </a:p>
          <a:p>
            <a:pPr marL="228531" indent="-228531">
              <a:lnSpc>
                <a:spcPct val="70000"/>
              </a:lnSpc>
              <a:buClr>
                <a:schemeClr val="dk1"/>
              </a:buClr>
              <a:buSzPts val="2589"/>
            </a:pPr>
            <a:r>
              <a:rPr lang="en-US" sz="2589"/>
              <a:t>Replace all upper case letters to lower case using tr </a:t>
            </a:r>
            <a:endParaRPr/>
          </a:p>
          <a:p>
            <a:pPr marL="685594" lvl="1" indent="-228531">
              <a:lnSpc>
                <a:spcPct val="70000"/>
              </a:lnSpc>
              <a:buClr>
                <a:schemeClr val="dk1"/>
              </a:buClr>
              <a:buSzPts val="2219"/>
            </a:pPr>
            <a:r>
              <a:rPr lang="en-US" sz="2219"/>
              <a:t>Ans: tr ‘[:upper:]’ ‘[:lower:]’ &lt; f*[1-9].txt</a:t>
            </a:r>
            <a:endParaRPr/>
          </a:p>
          <a:p>
            <a:pPr marL="228531" indent="-228531">
              <a:lnSpc>
                <a:spcPct val="70000"/>
              </a:lnSpc>
              <a:buClr>
                <a:schemeClr val="dk1"/>
              </a:buClr>
              <a:buSzPts val="2589"/>
            </a:pPr>
            <a:r>
              <a:rPr lang="en-US" sz="2589"/>
              <a:t>Repeat the same using sed</a:t>
            </a:r>
            <a:endParaRPr sz="2589"/>
          </a:p>
          <a:p>
            <a:pPr marL="685594" lvl="1" indent="-228531">
              <a:lnSpc>
                <a:spcPct val="70000"/>
              </a:lnSpc>
              <a:buClr>
                <a:schemeClr val="dk1"/>
              </a:buClr>
              <a:buSzPts val="2219"/>
            </a:pPr>
            <a:r>
              <a:rPr lang="en-US" sz="2219"/>
              <a:t>Ans: sed 's/.*/\L&amp;/g' f*[1-9].txt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Task	</a:t>
            </a:r>
            <a:endParaRPr/>
          </a:p>
        </p:txBody>
      </p:sp>
      <p:sp>
        <p:nvSpPr>
          <p:cNvPr id="323" name="Google Shape;323;p48"/>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Write a regex to validate an email with the following rules</a:t>
            </a:r>
            <a:endParaRPr/>
          </a:p>
          <a:p>
            <a:pPr marL="685594" lvl="1" indent="-228531">
              <a:buClr>
                <a:schemeClr val="dk1"/>
              </a:buClr>
              <a:buSzPts val="2300"/>
            </a:pPr>
            <a:r>
              <a:rPr lang="en-US"/>
              <a:t>It should start with a lower case letter only</a:t>
            </a:r>
            <a:endParaRPr/>
          </a:p>
          <a:p>
            <a:pPr marL="685594" lvl="1" indent="-228531">
              <a:buClr>
                <a:schemeClr val="dk1"/>
              </a:buClr>
              <a:buSzPts val="2300"/>
            </a:pPr>
            <a:r>
              <a:rPr lang="en-US"/>
              <a:t>It should have the domain name as gmail.com (string representation is @gmail.com)</a:t>
            </a:r>
            <a:endParaRPr/>
          </a:p>
          <a:p>
            <a:pPr marL="685594" lvl="1" indent="-228531">
              <a:buClr>
                <a:schemeClr val="dk1"/>
              </a:buClr>
              <a:buSzPts val="2300"/>
            </a:pPr>
            <a:r>
              <a:rPr lang="en-US"/>
              <a:t>Ans: ^[a-z].*@gmail\.com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838200" y="365133"/>
            <a:ext cx="5258000" cy="1325600"/>
          </a:xfrm>
          <a:prstGeom prst="rect">
            <a:avLst/>
          </a:prstGeom>
        </p:spPr>
        <p:txBody>
          <a:bodyPr spcFirstLastPara="1" vert="horz" wrap="square" lIns="91433" tIns="45700" rIns="91433" bIns="45700" rtlCol="0" anchor="ctr" anchorCtr="0">
            <a:noAutofit/>
          </a:bodyPr>
          <a:lstStyle/>
          <a:p>
            <a:pPr>
              <a:spcBef>
                <a:spcPts val="0"/>
              </a:spcBef>
            </a:pPr>
            <a:r>
              <a:rPr lang="en"/>
              <a:t>Compilation Process</a:t>
            </a:r>
            <a:endParaRPr/>
          </a:p>
        </p:txBody>
      </p:sp>
      <p:sp>
        <p:nvSpPr>
          <p:cNvPr id="172" name="Google Shape;172;p32"/>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spcBef>
                <a:spcPts val="1067"/>
              </a:spcBef>
              <a:buNone/>
            </a:pPr>
            <a:endParaRPr/>
          </a:p>
        </p:txBody>
      </p:sp>
      <p:pic>
        <p:nvPicPr>
          <p:cNvPr id="173" name="Google Shape;173;p32"/>
          <p:cNvPicPr preferRelativeResize="0"/>
          <p:nvPr/>
        </p:nvPicPr>
        <p:blipFill>
          <a:blip r:embed="rId3">
            <a:alphaModFix/>
          </a:blip>
          <a:stretch>
            <a:fillRect/>
          </a:stretch>
        </p:blipFill>
        <p:spPr>
          <a:xfrm>
            <a:off x="6644568" y="0"/>
            <a:ext cx="5329137"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Changing File Attributes</a:t>
            </a:r>
            <a:endParaRPr/>
          </a:p>
        </p:txBody>
      </p:sp>
      <p:sp>
        <p:nvSpPr>
          <p:cNvPr id="204" name="Google Shape;204;p30"/>
          <p:cNvSpPr txBox="1">
            <a:spLocks noGrp="1"/>
          </p:cNvSpPr>
          <p:nvPr>
            <p:ph type="body" idx="1"/>
          </p:nvPr>
        </p:nvSpPr>
        <p:spPr>
          <a:xfrm>
            <a:off x="1111625" y="1443318"/>
            <a:ext cx="9601200"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1600"/>
            </a:pPr>
            <a:r>
              <a:rPr lang="en-US" b="1" dirty="0"/>
              <a:t>ln : </a:t>
            </a:r>
            <a:r>
              <a:rPr lang="en-US" dirty="0"/>
              <a:t>creates a link</a:t>
            </a:r>
            <a:endParaRPr sz="4400" dirty="0"/>
          </a:p>
          <a:p>
            <a:pPr marL="685594" lvl="1" indent="-228531">
              <a:buClr>
                <a:schemeClr val="dk1"/>
              </a:buClr>
              <a:buSzPts val="1600"/>
            </a:pPr>
            <a:r>
              <a:rPr lang="en-US" sz="2800" b="1" dirty="0"/>
              <a:t>Hard links </a:t>
            </a:r>
            <a:r>
              <a:rPr lang="en-US" sz="2800" dirty="0"/>
              <a:t>: Point to physical Data</a:t>
            </a:r>
            <a:endParaRPr sz="4000" dirty="0"/>
          </a:p>
          <a:p>
            <a:pPr marL="685594" lvl="1" indent="-228531">
              <a:buClr>
                <a:schemeClr val="dk1"/>
              </a:buClr>
              <a:buSzPts val="1600"/>
            </a:pPr>
            <a:r>
              <a:rPr lang="en-US" sz="2800" dirty="0"/>
              <a:t>Additional name for an existing file</a:t>
            </a:r>
            <a:endParaRPr sz="4000" dirty="0"/>
          </a:p>
          <a:p>
            <a:pPr marL="1142657" lvl="2" indent="-228531">
              <a:buClr>
                <a:schemeClr val="dk1"/>
              </a:buClr>
              <a:buSzPts val="1900"/>
            </a:pPr>
            <a:r>
              <a:rPr lang="en-US" sz="3600" dirty="0"/>
              <a:t>ln file1 hlink1</a:t>
            </a:r>
            <a:endParaRPr sz="3600" dirty="0"/>
          </a:p>
          <a:p>
            <a:pPr marL="685594" lvl="1" indent="-228531">
              <a:buClr>
                <a:schemeClr val="dk1"/>
              </a:buClr>
              <a:buSzPts val="1600"/>
            </a:pPr>
            <a:r>
              <a:rPr lang="en-US" sz="2800" b="1" dirty="0"/>
              <a:t>Soft Links/ Symbolic Links (-s): </a:t>
            </a:r>
            <a:r>
              <a:rPr lang="en-US" sz="2800" dirty="0"/>
              <a:t>Point to file</a:t>
            </a:r>
            <a:endParaRPr sz="4000" dirty="0"/>
          </a:p>
          <a:p>
            <a:pPr marL="1142657" lvl="2" indent="-228531">
              <a:buClr>
                <a:schemeClr val="dk1"/>
              </a:buClr>
              <a:buSzPts val="1900"/>
            </a:pPr>
            <a:r>
              <a:rPr lang="en-US" sz="3600" dirty="0"/>
              <a:t>ln –s &lt;source file&gt; &lt;my file&gt;</a:t>
            </a:r>
            <a:endParaRPr sz="3600" dirty="0"/>
          </a:p>
          <a:p>
            <a:pPr marL="228531" indent="-228531">
              <a:buClr>
                <a:schemeClr val="dk1"/>
              </a:buClr>
              <a:buSzPts val="1600"/>
            </a:pPr>
            <a:r>
              <a:rPr lang="en-US" b="1" dirty="0"/>
              <a:t>touch</a:t>
            </a:r>
            <a:r>
              <a:rPr lang="en-US" dirty="0"/>
              <a:t>: update access &amp; modification time to current time </a:t>
            </a:r>
            <a:endParaRPr sz="4400" dirty="0"/>
          </a:p>
          <a:p>
            <a:pPr marL="685594" lvl="1" indent="-228531">
              <a:buClr>
                <a:schemeClr val="dk1"/>
              </a:buClr>
              <a:buSzPts val="1600"/>
            </a:pPr>
            <a:r>
              <a:rPr lang="en-US" sz="2800" dirty="0"/>
              <a:t>touch </a:t>
            </a:r>
            <a:r>
              <a:rPr lang="en-US" sz="2800" i="1" dirty="0"/>
              <a:t>filename </a:t>
            </a:r>
            <a:endParaRPr sz="2800" dirty="0"/>
          </a:p>
          <a:p>
            <a:pPr marL="685594" lvl="1" indent="-228531">
              <a:buClr>
                <a:schemeClr val="dk1"/>
              </a:buClr>
              <a:buSzPts val="1600"/>
            </a:pPr>
            <a:r>
              <a:rPr lang="en-US" sz="2800" dirty="0"/>
              <a:t>touch -t 201101311759.30 </a:t>
            </a:r>
            <a:r>
              <a:rPr lang="en-US" sz="2800" i="1" dirty="0"/>
              <a:t>filename </a:t>
            </a:r>
            <a:endParaRPr sz="2800" dirty="0"/>
          </a:p>
          <a:p>
            <a:pPr marL="1142657" lvl="2" indent="-228531">
              <a:buClr>
                <a:schemeClr val="dk1"/>
              </a:buClr>
              <a:buSzPts val="1900"/>
            </a:pPr>
            <a:r>
              <a:rPr lang="en-US" sz="2800" dirty="0"/>
              <a:t>Change filename’s access &amp; modification time to (year 2011 January day 31 time 17:59:30) </a:t>
            </a:r>
            <a:endParaRPr sz="28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Compilation Example</a:t>
            </a:r>
            <a:endParaRPr/>
          </a:p>
        </p:txBody>
      </p:sp>
      <p:sp>
        <p:nvSpPr>
          <p:cNvPr id="179" name="Google Shape;179;p33"/>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lnSpc>
                <a:spcPct val="115000"/>
              </a:lnSpc>
              <a:spcBef>
                <a:spcPts val="0"/>
              </a:spcBef>
              <a:buClr>
                <a:schemeClr val="dk1"/>
              </a:buClr>
              <a:buSzPts val="1100"/>
              <a:buNone/>
            </a:pPr>
            <a:r>
              <a:rPr lang="en"/>
              <a:t>•shop.cpp</a:t>
            </a:r>
            <a:endParaRPr/>
          </a:p>
          <a:p>
            <a:pPr marL="0" indent="0">
              <a:lnSpc>
                <a:spcPct val="115000"/>
              </a:lnSpc>
              <a:spcBef>
                <a:spcPts val="0"/>
              </a:spcBef>
              <a:buClr>
                <a:schemeClr val="dk1"/>
              </a:buClr>
              <a:buSzPts val="1100"/>
              <a:buNone/>
            </a:pPr>
            <a:r>
              <a:rPr lang="en"/>
              <a:t>–#includes shoppingList.h and item.h</a:t>
            </a:r>
            <a:endParaRPr/>
          </a:p>
          <a:p>
            <a:pPr marL="0" indent="0">
              <a:lnSpc>
                <a:spcPct val="115000"/>
              </a:lnSpc>
              <a:spcBef>
                <a:spcPts val="0"/>
              </a:spcBef>
              <a:buClr>
                <a:schemeClr val="dk1"/>
              </a:buClr>
              <a:buSzPts val="1100"/>
              <a:buNone/>
            </a:pPr>
            <a:r>
              <a:rPr lang="en"/>
              <a:t>•shoppingList.cpp</a:t>
            </a:r>
            <a:endParaRPr/>
          </a:p>
          <a:p>
            <a:pPr marL="0" indent="0">
              <a:lnSpc>
                <a:spcPct val="115000"/>
              </a:lnSpc>
              <a:spcBef>
                <a:spcPts val="0"/>
              </a:spcBef>
              <a:buClr>
                <a:schemeClr val="dk1"/>
              </a:buClr>
              <a:buSzPts val="1100"/>
              <a:buNone/>
            </a:pPr>
            <a:r>
              <a:rPr lang="en"/>
              <a:t>–#includes shoppingList.h</a:t>
            </a:r>
            <a:endParaRPr/>
          </a:p>
          <a:p>
            <a:pPr marL="0" indent="0">
              <a:lnSpc>
                <a:spcPct val="115000"/>
              </a:lnSpc>
              <a:spcBef>
                <a:spcPts val="0"/>
              </a:spcBef>
              <a:buClr>
                <a:schemeClr val="dk1"/>
              </a:buClr>
              <a:buSzPts val="1100"/>
              <a:buNone/>
            </a:pPr>
            <a:r>
              <a:rPr lang="en"/>
              <a:t>•item.cpp</a:t>
            </a:r>
            <a:endParaRPr/>
          </a:p>
          <a:p>
            <a:pPr marL="0" indent="0">
              <a:lnSpc>
                <a:spcPct val="115000"/>
              </a:lnSpc>
              <a:spcBef>
                <a:spcPts val="0"/>
              </a:spcBef>
              <a:buClr>
                <a:schemeClr val="dk1"/>
              </a:buClr>
              <a:buSzPts val="1100"/>
              <a:buNone/>
            </a:pPr>
            <a:r>
              <a:rPr lang="en"/>
              <a:t>–#includes item.h</a:t>
            </a:r>
            <a:endParaRPr/>
          </a:p>
          <a:p>
            <a:pPr marL="0" indent="0">
              <a:lnSpc>
                <a:spcPct val="115000"/>
              </a:lnSpc>
              <a:spcBef>
                <a:spcPts val="0"/>
              </a:spcBef>
              <a:buClr>
                <a:schemeClr val="dk1"/>
              </a:buClr>
              <a:buSzPts val="1100"/>
              <a:buNone/>
            </a:pPr>
            <a:r>
              <a:rPr lang="en"/>
              <a:t>•How to compile?</a:t>
            </a:r>
            <a:endParaRPr/>
          </a:p>
          <a:p>
            <a:pPr marL="0" indent="0">
              <a:lnSpc>
                <a:spcPct val="115000"/>
              </a:lnSpc>
              <a:spcBef>
                <a:spcPts val="0"/>
              </a:spcBef>
              <a:buClr>
                <a:schemeClr val="dk1"/>
              </a:buClr>
              <a:buSzPts val="1100"/>
              <a:buNone/>
            </a:pPr>
            <a:r>
              <a:rPr lang="en">
                <a:solidFill>
                  <a:srgbClr val="00B050"/>
                </a:solidFill>
              </a:rPr>
              <a:t>–</a:t>
            </a:r>
            <a:r>
              <a:rPr lang="en" b="1">
                <a:solidFill>
                  <a:srgbClr val="00B050"/>
                </a:solidFill>
              </a:rPr>
              <a:t>g++ -Wall shoppingList.cpp item.cpp shop.cpp –o shop </a:t>
            </a:r>
            <a:endParaRPr b="1">
              <a:solidFill>
                <a:srgbClr val="00B050"/>
              </a:solidFill>
            </a:endParaRPr>
          </a:p>
          <a:p>
            <a:pPr marL="0" indent="0">
              <a:spcBef>
                <a:spcPts val="1067"/>
              </a:spcBef>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What if...</a:t>
            </a:r>
            <a:endParaRPr/>
          </a:p>
        </p:txBody>
      </p:sp>
      <p:sp>
        <p:nvSpPr>
          <p:cNvPr id="185" name="Google Shape;185;p34"/>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lnSpc>
                <a:spcPct val="98181"/>
              </a:lnSpc>
              <a:spcBef>
                <a:spcPts val="0"/>
              </a:spcBef>
              <a:buSzPts val="1400"/>
            </a:pPr>
            <a:r>
              <a:rPr lang="en" sz="3200" b="1" dirty="0"/>
              <a:t>We change one of the header or source files?</a:t>
            </a:r>
            <a:endParaRPr sz="3200" b="1" dirty="0"/>
          </a:p>
          <a:p>
            <a:pPr marL="1219170" lvl="1" indent="-423323">
              <a:lnSpc>
                <a:spcPct val="98181"/>
              </a:lnSpc>
              <a:spcBef>
                <a:spcPts val="0"/>
              </a:spcBef>
              <a:buSzPts val="1400"/>
            </a:pPr>
            <a:r>
              <a:rPr lang="en" sz="2800" dirty="0"/>
              <a:t>Rerun command to generate new executable</a:t>
            </a:r>
            <a:endParaRPr sz="2800" dirty="0"/>
          </a:p>
          <a:p>
            <a:pPr marL="609585" indent="-423323">
              <a:lnSpc>
                <a:spcPct val="98181"/>
              </a:lnSpc>
              <a:spcBef>
                <a:spcPts val="0"/>
              </a:spcBef>
              <a:buSzPts val="1400"/>
            </a:pPr>
            <a:r>
              <a:rPr lang="en" sz="3200" b="1" dirty="0"/>
              <a:t>We only made a small change to item.cpp?</a:t>
            </a:r>
            <a:endParaRPr sz="3200" b="1" dirty="0"/>
          </a:p>
          <a:p>
            <a:pPr marL="1219170" lvl="1" indent="-423323">
              <a:lnSpc>
                <a:spcPct val="98181"/>
              </a:lnSpc>
              <a:spcBef>
                <a:spcPts val="0"/>
              </a:spcBef>
              <a:buSzPts val="1400"/>
            </a:pPr>
            <a:r>
              <a:rPr lang="en" sz="2800" dirty="0"/>
              <a:t>not efficient to recompile shoppinglist.cpp and shop.cpp</a:t>
            </a:r>
            <a:endParaRPr sz="2800" dirty="0"/>
          </a:p>
          <a:p>
            <a:pPr marL="1219170" lvl="1" indent="-423323">
              <a:lnSpc>
                <a:spcPct val="98181"/>
              </a:lnSpc>
              <a:spcBef>
                <a:spcPts val="0"/>
              </a:spcBef>
              <a:buSzPts val="1400"/>
            </a:pPr>
            <a:r>
              <a:rPr lang="en" sz="2800" dirty="0"/>
              <a:t>Solution: avoid waste by producing a separate object code file for each source file</a:t>
            </a:r>
            <a:endParaRPr sz="2800" dirty="0"/>
          </a:p>
          <a:p>
            <a:pPr marL="1828754" lvl="2" indent="-423323">
              <a:lnSpc>
                <a:spcPct val="98181"/>
              </a:lnSpc>
              <a:spcBef>
                <a:spcPts val="0"/>
              </a:spcBef>
              <a:buSzPts val="1400"/>
            </a:pPr>
            <a:r>
              <a:rPr lang="en" sz="2400" dirty="0"/>
              <a:t>g++ -Wall –c item.cpp… (for each source file)</a:t>
            </a:r>
            <a:endParaRPr sz="2400" dirty="0"/>
          </a:p>
          <a:p>
            <a:pPr marL="1828754" lvl="2" indent="-423323">
              <a:lnSpc>
                <a:spcPct val="98181"/>
              </a:lnSpc>
              <a:spcBef>
                <a:spcPts val="0"/>
              </a:spcBef>
              <a:buSzPts val="1400"/>
            </a:pPr>
            <a:r>
              <a:rPr lang="en" sz="2400" dirty="0"/>
              <a:t>g++ item.o shoppingList.o shop.o –o shop (combine)</a:t>
            </a:r>
            <a:endParaRPr sz="2400" dirty="0"/>
          </a:p>
          <a:p>
            <a:pPr marL="1828754" lvl="2" indent="-423323">
              <a:lnSpc>
                <a:spcPct val="98181"/>
              </a:lnSpc>
              <a:spcBef>
                <a:spcPts val="0"/>
              </a:spcBef>
              <a:buSzPts val="1400"/>
            </a:pPr>
            <a:r>
              <a:rPr lang="en" sz="2400" dirty="0"/>
              <a:t>Less work for compiler, saves time but more commands</a:t>
            </a:r>
            <a:endParaRPr sz="2400" dirty="0"/>
          </a:p>
          <a:p>
            <a:pPr marL="0" indent="0">
              <a:spcBef>
                <a:spcPts val="1067"/>
              </a:spcBef>
              <a:buNone/>
            </a:pPr>
            <a:endParaRPr sz="32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What if...</a:t>
            </a:r>
            <a:endParaRPr/>
          </a:p>
        </p:txBody>
      </p:sp>
      <p:sp>
        <p:nvSpPr>
          <p:cNvPr id="191" name="Google Shape;191;p35"/>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buChar char="●"/>
            </a:pPr>
            <a:r>
              <a:rPr lang="en" sz="3600" dirty="0"/>
              <a:t>We change item.h?</a:t>
            </a:r>
            <a:endParaRPr sz="3600" dirty="0"/>
          </a:p>
          <a:p>
            <a:pPr marL="1219170" lvl="1" indent="-423323">
              <a:spcBef>
                <a:spcPts val="0"/>
              </a:spcBef>
              <a:buSzPts val="1400"/>
              <a:buChar char="○"/>
            </a:pPr>
            <a:r>
              <a:rPr lang="en" sz="3200" dirty="0"/>
              <a:t>Need to recompile every source file that includes it</a:t>
            </a:r>
            <a:endParaRPr sz="3200" dirty="0"/>
          </a:p>
          <a:p>
            <a:pPr marL="1219170" lvl="1" indent="-423323">
              <a:spcBef>
                <a:spcPts val="0"/>
              </a:spcBef>
              <a:buSzPts val="1400"/>
              <a:buChar char="○"/>
            </a:pPr>
            <a:r>
              <a:rPr lang="en" sz="3200" dirty="0"/>
              <a:t>Need to recompile every source file including a header that includes it</a:t>
            </a:r>
            <a:endParaRPr sz="3200" dirty="0"/>
          </a:p>
          <a:p>
            <a:pPr marL="1828754" lvl="2" indent="-423323">
              <a:spcBef>
                <a:spcPts val="0"/>
              </a:spcBef>
              <a:buSzPts val="1400"/>
              <a:buChar char="■"/>
            </a:pPr>
            <a:r>
              <a:rPr lang="en" sz="2800" dirty="0"/>
              <a:t>This means item.cpp and shop.cpp</a:t>
            </a:r>
            <a:endParaRPr sz="2800" dirty="0"/>
          </a:p>
          <a:p>
            <a:pPr marL="609585" indent="-423323">
              <a:spcBef>
                <a:spcPts val="0"/>
              </a:spcBef>
              <a:buSzPts val="1400"/>
              <a:buChar char="●"/>
            </a:pPr>
            <a:r>
              <a:rPr lang="en" sz="3600" dirty="0"/>
              <a:t>Hard to keep track of dependencies ourselves</a:t>
            </a:r>
            <a:endParaRPr sz="3600" dirty="0"/>
          </a:p>
          <a:p>
            <a:pPr marL="609585" indent="0">
              <a:spcBef>
                <a:spcPts val="1067"/>
              </a:spcBef>
              <a:buNone/>
            </a:pPr>
            <a:endParaRPr sz="3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Solution: Make</a:t>
            </a:r>
            <a:endParaRPr/>
          </a:p>
        </p:txBody>
      </p:sp>
      <p:sp>
        <p:nvSpPr>
          <p:cNvPr id="197" name="Google Shape;197;p36"/>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buChar char="●"/>
            </a:pPr>
            <a:r>
              <a:rPr lang="en" sz="3600" dirty="0"/>
              <a:t>Utility for managing software projects</a:t>
            </a:r>
            <a:endParaRPr sz="3600" dirty="0"/>
          </a:p>
          <a:p>
            <a:pPr marL="609585" indent="-423323">
              <a:spcBef>
                <a:spcPts val="0"/>
              </a:spcBef>
              <a:buSzPts val="1400"/>
              <a:buChar char="●"/>
            </a:pPr>
            <a:r>
              <a:rPr lang="en" sz="3600" dirty="0"/>
              <a:t>Compiles files, ensures they are up to date</a:t>
            </a:r>
            <a:endParaRPr sz="3600" dirty="0"/>
          </a:p>
          <a:p>
            <a:pPr marL="609585" indent="-423323">
              <a:spcBef>
                <a:spcPts val="0"/>
              </a:spcBef>
              <a:buSzPts val="1400"/>
              <a:buChar char="●"/>
            </a:pPr>
            <a:r>
              <a:rPr lang="en" sz="3600" dirty="0"/>
              <a:t>Efficient compilation</a:t>
            </a:r>
            <a:endParaRPr sz="3600" dirty="0"/>
          </a:p>
          <a:p>
            <a:pPr marL="1219170" lvl="1" indent="-423323">
              <a:spcBef>
                <a:spcPts val="0"/>
              </a:spcBef>
              <a:buSzPts val="1400"/>
              <a:buChar char="○"/>
            </a:pPr>
            <a:r>
              <a:rPr lang="en" sz="3200" dirty="0"/>
              <a:t>Only recompiles things that need to be recompiled</a:t>
            </a:r>
            <a:endParaRPr sz="3200" dirty="0"/>
          </a:p>
          <a:p>
            <a:pPr marL="609585" indent="-423323">
              <a:spcBef>
                <a:spcPts val="0"/>
              </a:spcBef>
              <a:buSzPts val="1400"/>
              <a:buChar char="●"/>
            </a:pPr>
            <a:r>
              <a:rPr lang="en" sz="3600" dirty="0"/>
              <a:t>Gets information from file called a “makefile”</a:t>
            </a:r>
            <a:endParaRPr sz="3600" dirty="0"/>
          </a:p>
          <a:p>
            <a:pPr marL="609585" indent="-423323">
              <a:spcBef>
                <a:spcPts val="0"/>
              </a:spcBef>
              <a:buSzPts val="1400"/>
              <a:buChar char="●"/>
            </a:pPr>
            <a:r>
              <a:rPr lang="en" sz="3600" u="sng" dirty="0">
                <a:solidFill>
                  <a:schemeClr val="hlink"/>
                </a:solidFill>
                <a:hlinkClick r:id="rId3"/>
              </a:rPr>
              <a:t>Manual</a:t>
            </a:r>
            <a:r>
              <a:rPr lang="en" sz="3600" dirty="0"/>
              <a:t> describes makefiles and much more</a:t>
            </a:r>
            <a:endParaRPr sz="36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Example Makefile</a:t>
            </a:r>
            <a:endParaRPr/>
          </a:p>
        </p:txBody>
      </p:sp>
      <p:sp>
        <p:nvSpPr>
          <p:cNvPr id="203" name="Google Shape;203;p37"/>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lnSpc>
                <a:spcPct val="115000"/>
              </a:lnSpc>
              <a:spcBef>
                <a:spcPts val="0"/>
              </a:spcBef>
              <a:buClr>
                <a:schemeClr val="dk1"/>
              </a:buClr>
              <a:buSzPts val="1100"/>
              <a:buNone/>
            </a:pPr>
            <a:r>
              <a:rPr lang="en" sz="2000" dirty="0">
                <a:solidFill>
                  <a:srgbClr val="00B050"/>
                </a:solidFill>
              </a:rPr>
              <a:t># Makefile - A Basic Example</a:t>
            </a:r>
            <a:endParaRPr sz="2000" dirty="0">
              <a:solidFill>
                <a:srgbClr val="00B050"/>
              </a:solidFill>
            </a:endParaRPr>
          </a:p>
          <a:p>
            <a:pPr marL="0" indent="0">
              <a:lnSpc>
                <a:spcPct val="115000"/>
              </a:lnSpc>
              <a:spcBef>
                <a:spcPts val="533"/>
              </a:spcBef>
              <a:buClr>
                <a:schemeClr val="dk1"/>
              </a:buClr>
              <a:buSzPts val="1100"/>
              <a:buNone/>
            </a:pPr>
            <a:r>
              <a:rPr lang="en" sz="2000" dirty="0">
                <a:solidFill>
                  <a:srgbClr val="3333FF"/>
                </a:solidFill>
              </a:rPr>
              <a:t>all </a:t>
            </a:r>
            <a:r>
              <a:rPr lang="en" sz="2000" dirty="0"/>
              <a:t>: </a:t>
            </a:r>
            <a:r>
              <a:rPr lang="en" sz="2000" dirty="0">
                <a:solidFill>
                  <a:srgbClr val="7030A0"/>
                </a:solidFill>
              </a:rPr>
              <a:t>shop  </a:t>
            </a:r>
            <a:r>
              <a:rPr lang="en" sz="2000" dirty="0">
                <a:solidFill>
                  <a:srgbClr val="00B050"/>
                </a:solidFill>
              </a:rPr>
              <a:t>#usually first</a:t>
            </a:r>
            <a:endParaRPr sz="2000" dirty="0">
              <a:solidFill>
                <a:srgbClr val="00B050"/>
              </a:solidFill>
            </a:endParaRPr>
          </a:p>
          <a:p>
            <a:pPr marL="0" indent="0">
              <a:lnSpc>
                <a:spcPct val="115000"/>
              </a:lnSpc>
              <a:spcBef>
                <a:spcPts val="533"/>
              </a:spcBef>
              <a:buClr>
                <a:schemeClr val="dk1"/>
              </a:buClr>
              <a:buSzPts val="1100"/>
              <a:buNone/>
            </a:pPr>
            <a:r>
              <a:rPr lang="en" sz="2000" dirty="0">
                <a:solidFill>
                  <a:srgbClr val="3333FF"/>
                </a:solidFill>
              </a:rPr>
              <a:t>shop</a:t>
            </a:r>
            <a:r>
              <a:rPr lang="en" sz="2000" dirty="0"/>
              <a:t> : </a:t>
            </a:r>
            <a:r>
              <a:rPr lang="en" sz="2000" dirty="0">
                <a:solidFill>
                  <a:srgbClr val="7030A0"/>
                </a:solidFill>
              </a:rPr>
              <a:t>item.o shoppingList.o shop.o</a:t>
            </a:r>
            <a:endParaRPr sz="2000" dirty="0">
              <a:solidFill>
                <a:srgbClr val="7030A0"/>
              </a:solidFill>
            </a:endParaRPr>
          </a:p>
          <a:p>
            <a:pPr marL="0" indent="0">
              <a:lnSpc>
                <a:spcPct val="115000"/>
              </a:lnSpc>
              <a:spcBef>
                <a:spcPts val="533"/>
              </a:spcBef>
              <a:buClr>
                <a:schemeClr val="dk1"/>
              </a:buClr>
              <a:buSzPts val="1100"/>
              <a:buNone/>
            </a:pPr>
            <a:r>
              <a:rPr lang="en" sz="2000" dirty="0"/>
              <a:t>  </a:t>
            </a:r>
            <a:r>
              <a:rPr lang="en" sz="2000" dirty="0">
                <a:solidFill>
                  <a:srgbClr val="974806"/>
                </a:solidFill>
              </a:rPr>
              <a:t>g++ -g -Wall -o shop item.o shoppingList.o shop.o</a:t>
            </a:r>
            <a:endParaRPr sz="2000" dirty="0">
              <a:solidFill>
                <a:srgbClr val="974806"/>
              </a:solidFill>
            </a:endParaRPr>
          </a:p>
          <a:p>
            <a:pPr marL="0" indent="0">
              <a:lnSpc>
                <a:spcPct val="115000"/>
              </a:lnSpc>
              <a:spcBef>
                <a:spcPts val="533"/>
              </a:spcBef>
              <a:buClr>
                <a:schemeClr val="dk1"/>
              </a:buClr>
              <a:buSzPts val="1100"/>
              <a:buNone/>
            </a:pPr>
            <a:r>
              <a:rPr lang="en" sz="2000" dirty="0">
                <a:solidFill>
                  <a:srgbClr val="3333FF"/>
                </a:solidFill>
              </a:rPr>
              <a:t>item.o</a:t>
            </a:r>
            <a:r>
              <a:rPr lang="en" sz="2000" dirty="0"/>
              <a:t> : </a:t>
            </a:r>
            <a:r>
              <a:rPr lang="en" sz="2000" dirty="0">
                <a:solidFill>
                  <a:srgbClr val="7030A0"/>
                </a:solidFill>
              </a:rPr>
              <a:t>item.cpp item.h</a:t>
            </a:r>
            <a:endParaRPr sz="2000" dirty="0">
              <a:solidFill>
                <a:srgbClr val="7030A0"/>
              </a:solidFill>
            </a:endParaRPr>
          </a:p>
          <a:p>
            <a:pPr marL="0" indent="0">
              <a:lnSpc>
                <a:spcPct val="115000"/>
              </a:lnSpc>
              <a:spcBef>
                <a:spcPts val="533"/>
              </a:spcBef>
              <a:buClr>
                <a:schemeClr val="dk1"/>
              </a:buClr>
              <a:buSzPts val="1100"/>
              <a:buNone/>
            </a:pPr>
            <a:r>
              <a:rPr lang="en" sz="2000" dirty="0"/>
              <a:t>  </a:t>
            </a:r>
            <a:r>
              <a:rPr lang="en" sz="2000" dirty="0">
                <a:solidFill>
                  <a:srgbClr val="974806"/>
                </a:solidFill>
              </a:rPr>
              <a:t>g++ -g -Wall -c item.cpp</a:t>
            </a:r>
            <a:endParaRPr sz="2000" dirty="0">
              <a:solidFill>
                <a:srgbClr val="974806"/>
              </a:solidFill>
            </a:endParaRPr>
          </a:p>
          <a:p>
            <a:pPr marL="0" indent="0">
              <a:lnSpc>
                <a:spcPct val="115000"/>
              </a:lnSpc>
              <a:spcBef>
                <a:spcPts val="533"/>
              </a:spcBef>
              <a:buClr>
                <a:schemeClr val="dk1"/>
              </a:buClr>
              <a:buSzPts val="1100"/>
              <a:buNone/>
            </a:pPr>
            <a:r>
              <a:rPr lang="en" sz="2000" dirty="0">
                <a:solidFill>
                  <a:srgbClr val="3333FF"/>
                </a:solidFill>
              </a:rPr>
              <a:t>shoppingList.o</a:t>
            </a:r>
            <a:r>
              <a:rPr lang="en" sz="2000" dirty="0"/>
              <a:t> : </a:t>
            </a:r>
            <a:r>
              <a:rPr lang="en" sz="2000" dirty="0">
                <a:solidFill>
                  <a:srgbClr val="7030A0"/>
                </a:solidFill>
              </a:rPr>
              <a:t>shoppingList.cpp shoppingList.h</a:t>
            </a:r>
            <a:endParaRPr sz="2000" dirty="0">
              <a:solidFill>
                <a:srgbClr val="7030A0"/>
              </a:solidFill>
            </a:endParaRPr>
          </a:p>
          <a:p>
            <a:pPr marL="0" indent="0">
              <a:lnSpc>
                <a:spcPct val="115000"/>
              </a:lnSpc>
              <a:spcBef>
                <a:spcPts val="533"/>
              </a:spcBef>
              <a:buClr>
                <a:schemeClr val="dk1"/>
              </a:buClr>
              <a:buSzPts val="1100"/>
              <a:buNone/>
            </a:pPr>
            <a:r>
              <a:rPr lang="en" sz="2000" dirty="0"/>
              <a:t>  </a:t>
            </a:r>
            <a:r>
              <a:rPr lang="en" sz="2000" dirty="0">
                <a:solidFill>
                  <a:srgbClr val="974806"/>
                </a:solidFill>
              </a:rPr>
              <a:t>g++ -g -Wall -c shoppingList.cpp</a:t>
            </a:r>
            <a:endParaRPr sz="2000" dirty="0">
              <a:solidFill>
                <a:srgbClr val="974806"/>
              </a:solidFill>
            </a:endParaRPr>
          </a:p>
          <a:p>
            <a:pPr marL="0" indent="0">
              <a:lnSpc>
                <a:spcPct val="115000"/>
              </a:lnSpc>
              <a:spcBef>
                <a:spcPts val="533"/>
              </a:spcBef>
              <a:buClr>
                <a:schemeClr val="dk1"/>
              </a:buClr>
              <a:buSzPts val="1100"/>
              <a:buNone/>
            </a:pPr>
            <a:r>
              <a:rPr lang="en" sz="2000" dirty="0">
                <a:solidFill>
                  <a:srgbClr val="3333FF"/>
                </a:solidFill>
              </a:rPr>
              <a:t>shop.o</a:t>
            </a:r>
            <a:r>
              <a:rPr lang="en" sz="2000" dirty="0"/>
              <a:t> : </a:t>
            </a:r>
            <a:r>
              <a:rPr lang="en" sz="2000" dirty="0">
                <a:solidFill>
                  <a:srgbClr val="7030A0"/>
                </a:solidFill>
              </a:rPr>
              <a:t>shop.cpp item.h shoppingList.h</a:t>
            </a:r>
            <a:endParaRPr sz="2000" dirty="0">
              <a:solidFill>
                <a:srgbClr val="7030A0"/>
              </a:solidFill>
            </a:endParaRPr>
          </a:p>
          <a:p>
            <a:pPr marL="0" indent="0">
              <a:lnSpc>
                <a:spcPct val="115000"/>
              </a:lnSpc>
              <a:spcBef>
                <a:spcPts val="533"/>
              </a:spcBef>
              <a:buClr>
                <a:schemeClr val="dk1"/>
              </a:buClr>
              <a:buSzPts val="1100"/>
              <a:buNone/>
            </a:pPr>
            <a:r>
              <a:rPr lang="en" sz="2000" dirty="0"/>
              <a:t>  </a:t>
            </a:r>
            <a:r>
              <a:rPr lang="en" sz="2000" dirty="0">
                <a:solidFill>
                  <a:srgbClr val="974806"/>
                </a:solidFill>
              </a:rPr>
              <a:t>g++ -g -Wall -c shop.cpp</a:t>
            </a:r>
            <a:endParaRPr sz="2000" dirty="0">
              <a:solidFill>
                <a:srgbClr val="974806"/>
              </a:solidFill>
            </a:endParaRPr>
          </a:p>
          <a:p>
            <a:pPr marL="0" indent="0">
              <a:lnSpc>
                <a:spcPct val="115000"/>
              </a:lnSpc>
              <a:spcBef>
                <a:spcPts val="533"/>
              </a:spcBef>
              <a:buClr>
                <a:schemeClr val="dk1"/>
              </a:buClr>
              <a:buSzPts val="1100"/>
              <a:buNone/>
            </a:pPr>
            <a:r>
              <a:rPr lang="en" sz="2000" dirty="0">
                <a:solidFill>
                  <a:srgbClr val="3333FF"/>
                </a:solidFill>
              </a:rPr>
              <a:t>clean</a:t>
            </a:r>
            <a:r>
              <a:rPr lang="en" sz="2000" dirty="0"/>
              <a:t> :</a:t>
            </a:r>
            <a:endParaRPr sz="2000" dirty="0"/>
          </a:p>
          <a:p>
            <a:pPr marL="0" indent="0">
              <a:lnSpc>
                <a:spcPct val="115000"/>
              </a:lnSpc>
              <a:spcBef>
                <a:spcPts val="533"/>
              </a:spcBef>
              <a:buClr>
                <a:schemeClr val="dk1"/>
              </a:buClr>
              <a:buSzPts val="1100"/>
              <a:buNone/>
            </a:pPr>
            <a:r>
              <a:rPr lang="en" sz="2000" dirty="0"/>
              <a:t>  </a:t>
            </a:r>
            <a:r>
              <a:rPr lang="en" sz="2000" dirty="0">
                <a:solidFill>
                  <a:srgbClr val="974806"/>
                </a:solidFill>
              </a:rPr>
              <a:t>rm -f item.o shoppingList.o shop.o shop</a:t>
            </a:r>
            <a:endParaRPr sz="2000" dirty="0">
              <a:solidFill>
                <a:srgbClr val="974806"/>
              </a:solidFill>
            </a:endParaRPr>
          </a:p>
          <a:p>
            <a:pPr marL="0" indent="0">
              <a:spcBef>
                <a:spcPts val="1067"/>
              </a:spcBef>
              <a:buNone/>
            </a:pPr>
            <a:endParaRPr sz="2000" dirty="0"/>
          </a:p>
        </p:txBody>
      </p:sp>
      <p:pic>
        <p:nvPicPr>
          <p:cNvPr id="204" name="Google Shape;204;p37"/>
          <p:cNvPicPr preferRelativeResize="0"/>
          <p:nvPr/>
        </p:nvPicPr>
        <p:blipFill>
          <a:blip r:embed="rId3">
            <a:alphaModFix/>
          </a:blip>
          <a:stretch>
            <a:fillRect/>
          </a:stretch>
        </p:blipFill>
        <p:spPr>
          <a:xfrm>
            <a:off x="7339434" y="4792541"/>
            <a:ext cx="4151133" cy="1885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Build Process</a:t>
            </a:r>
            <a:endParaRPr/>
          </a:p>
        </p:txBody>
      </p:sp>
      <p:sp>
        <p:nvSpPr>
          <p:cNvPr id="210" name="Google Shape;210;p38"/>
          <p:cNvSpPr txBox="1">
            <a:spLocks noGrp="1"/>
          </p:cNvSpPr>
          <p:nvPr>
            <p:ph type="body" idx="1"/>
          </p:nvPr>
        </p:nvSpPr>
        <p:spPr>
          <a:xfrm>
            <a:off x="838200" y="1253400"/>
            <a:ext cx="10515600" cy="4351200"/>
          </a:xfrm>
          <a:prstGeom prst="rect">
            <a:avLst/>
          </a:prstGeom>
        </p:spPr>
        <p:txBody>
          <a:bodyPr spcFirstLastPara="1" vert="horz" wrap="square" lIns="91433" tIns="45700" rIns="91433" bIns="45700" rtlCol="0" anchor="t" anchorCtr="0">
            <a:noAutofit/>
          </a:bodyPr>
          <a:lstStyle/>
          <a:p>
            <a:pPr marL="609585" indent="-423323">
              <a:lnSpc>
                <a:spcPct val="115000"/>
              </a:lnSpc>
              <a:spcBef>
                <a:spcPts val="0"/>
              </a:spcBef>
              <a:buSzPts val="1400"/>
            </a:pPr>
            <a:r>
              <a:rPr lang="en" b="1"/>
              <a:t>Configure</a:t>
            </a:r>
            <a:endParaRPr b="1"/>
          </a:p>
          <a:p>
            <a:pPr marL="1219170" lvl="1" indent="-423323">
              <a:lnSpc>
                <a:spcPct val="115000"/>
              </a:lnSpc>
              <a:spcBef>
                <a:spcPts val="0"/>
              </a:spcBef>
              <a:buSzPts val="1400"/>
            </a:pPr>
            <a:r>
              <a:rPr lang="en"/>
              <a:t>Script that checks details about the machine before installation</a:t>
            </a:r>
            <a:endParaRPr/>
          </a:p>
          <a:p>
            <a:pPr marL="1828754" lvl="2" indent="-423323">
              <a:lnSpc>
                <a:spcPct val="115000"/>
              </a:lnSpc>
              <a:spcBef>
                <a:spcPts val="0"/>
              </a:spcBef>
              <a:buSzPts val="1400"/>
            </a:pPr>
            <a:r>
              <a:rPr lang="en"/>
              <a:t>Dependencies between packages</a:t>
            </a:r>
            <a:endParaRPr/>
          </a:p>
          <a:p>
            <a:pPr marL="1219170" lvl="1" indent="-423323">
              <a:lnSpc>
                <a:spcPct val="115000"/>
              </a:lnSpc>
              <a:spcBef>
                <a:spcPts val="0"/>
              </a:spcBef>
              <a:buSzPts val="1400"/>
            </a:pPr>
            <a:r>
              <a:rPr lang="en"/>
              <a:t>Creates ‘Makefile’</a:t>
            </a:r>
            <a:endParaRPr/>
          </a:p>
          <a:p>
            <a:pPr marL="609585" indent="-423323">
              <a:lnSpc>
                <a:spcPct val="115000"/>
              </a:lnSpc>
              <a:spcBef>
                <a:spcPts val="0"/>
              </a:spcBef>
              <a:buSzPts val="1400"/>
            </a:pPr>
            <a:r>
              <a:rPr lang="en" b="1"/>
              <a:t>Make</a:t>
            </a:r>
            <a:endParaRPr b="1"/>
          </a:p>
          <a:p>
            <a:pPr marL="1219170" lvl="1" indent="-423323">
              <a:lnSpc>
                <a:spcPct val="115000"/>
              </a:lnSpc>
              <a:spcBef>
                <a:spcPts val="0"/>
              </a:spcBef>
              <a:buSzPts val="1400"/>
            </a:pPr>
            <a:r>
              <a:rPr lang="en"/>
              <a:t>Requires ‘Makefile’ to run</a:t>
            </a:r>
            <a:endParaRPr/>
          </a:p>
          <a:p>
            <a:pPr marL="1219170" lvl="1" indent="-423323">
              <a:lnSpc>
                <a:spcPct val="115000"/>
              </a:lnSpc>
              <a:spcBef>
                <a:spcPts val="0"/>
              </a:spcBef>
              <a:buSzPts val="1400"/>
            </a:pPr>
            <a:r>
              <a:rPr lang="en"/>
              <a:t>Compiles program and creates executables</a:t>
            </a:r>
            <a:endParaRPr/>
          </a:p>
          <a:p>
            <a:pPr marL="609585" indent="-423323">
              <a:lnSpc>
                <a:spcPct val="115000"/>
              </a:lnSpc>
              <a:spcBef>
                <a:spcPts val="0"/>
              </a:spcBef>
              <a:buSzPts val="1400"/>
            </a:pPr>
            <a:r>
              <a:rPr lang="en" b="1"/>
              <a:t>make install</a:t>
            </a:r>
            <a:endParaRPr b="1"/>
          </a:p>
          <a:p>
            <a:pPr marL="1219170" lvl="1" indent="-423323">
              <a:lnSpc>
                <a:spcPct val="115000"/>
              </a:lnSpc>
              <a:spcBef>
                <a:spcPts val="0"/>
              </a:spcBef>
              <a:buSzPts val="1400"/>
            </a:pPr>
            <a:r>
              <a:rPr lang="en"/>
              <a:t>make utility searches for a label named install within the Makefile, and executes only that section of it</a:t>
            </a:r>
            <a:endParaRPr/>
          </a:p>
          <a:p>
            <a:pPr marL="1219170" lvl="1" indent="-423323">
              <a:lnSpc>
                <a:spcPct val="115000"/>
              </a:lnSpc>
              <a:spcBef>
                <a:spcPts val="0"/>
              </a:spcBef>
              <a:buSzPts val="1400"/>
            </a:pPr>
            <a:r>
              <a:rPr lang="en"/>
              <a:t>Copies executables into the final directories (system directories like /usr/bin)</a:t>
            </a:r>
            <a:endParaRPr/>
          </a:p>
          <a:p>
            <a:pPr marL="609585" indent="0">
              <a:spcBef>
                <a:spcPts val="1067"/>
              </a:spcBef>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Python Conditional statements</a:t>
            </a:r>
            <a:endParaRPr/>
          </a:p>
        </p:txBody>
      </p:sp>
      <p:sp>
        <p:nvSpPr>
          <p:cNvPr id="121" name="Google Shape;121;p24"/>
          <p:cNvSpPr txBox="1"/>
          <p:nvPr/>
        </p:nvSpPr>
        <p:spPr>
          <a:xfrm>
            <a:off x="719429" y="1356967"/>
            <a:ext cx="7109200" cy="42720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x = 5</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y = 8</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if x == 7:</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print(“The value of X was {}”.format(x))</a:t>
            </a:r>
            <a:endParaRPr sz="2400" dirty="0">
              <a:latin typeface="Roboto Mono"/>
              <a:ea typeface="Roboto Mono"/>
              <a:cs typeface="Roboto Mono"/>
              <a:sym typeface="Roboto Mono"/>
            </a:endParaRPr>
          </a:p>
          <a:p>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if x &lt;= 7:</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print(“hello”)</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elif y &lt;= 7:</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 (“x fails, y good”)</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else:</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print(“Not good”)</a:t>
            </a:r>
            <a:endParaRPr sz="2400" dirty="0">
              <a:latin typeface="Roboto Mono"/>
              <a:ea typeface="Roboto Mono"/>
              <a:cs typeface="Roboto Mono"/>
              <a:sym typeface="Roboto Mono"/>
            </a:endParaRPr>
          </a:p>
          <a:p>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if (x &lt;=7) and (y == 8):</a:t>
            </a:r>
            <a:endParaRPr sz="2400" dirty="0">
              <a:latin typeface="Roboto Mono"/>
              <a:ea typeface="Roboto Mono"/>
              <a:cs typeface="Roboto Mono"/>
              <a:sym typeface="Roboto Mono"/>
            </a:endParaRPr>
          </a:p>
          <a:p>
            <a:r>
              <a:rPr lang="en" sz="2400" dirty="0">
                <a:latin typeface="Roboto Mono"/>
                <a:ea typeface="Roboto Mono"/>
                <a:cs typeface="Roboto Mono"/>
                <a:sym typeface="Roboto Mono"/>
              </a:rPr>
              <a:t>   print(“Condition valid”)</a:t>
            </a:r>
            <a:endParaRPr sz="2400" dirty="0">
              <a:latin typeface="Roboto Mono"/>
              <a:ea typeface="Roboto Mono"/>
              <a:cs typeface="Roboto Mono"/>
              <a:sym typeface="Roboto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Python Lists</a:t>
            </a:r>
            <a:endParaRPr/>
          </a:p>
        </p:txBody>
      </p:sp>
      <p:sp>
        <p:nvSpPr>
          <p:cNvPr id="127" name="Google Shape;127;p25"/>
          <p:cNvSpPr txBox="1">
            <a:spLocks noGrp="1"/>
          </p:cNvSpPr>
          <p:nvPr>
            <p:ph type="body" idx="1"/>
          </p:nvPr>
        </p:nvSpPr>
        <p:spPr>
          <a:xfrm>
            <a:off x="415600" y="1536633"/>
            <a:ext cx="5206800" cy="4555200"/>
          </a:xfrm>
          <a:prstGeom prst="rect">
            <a:avLst/>
          </a:prstGeom>
        </p:spPr>
        <p:txBody>
          <a:bodyPr spcFirstLastPara="1" vert="horz" wrap="square" lIns="121900" tIns="121900" rIns="121900" bIns="121900" rtlCol="0" anchor="t" anchorCtr="0">
            <a:noAutofit/>
          </a:bodyPr>
          <a:lstStyle/>
          <a:p>
            <a:r>
              <a:rPr lang="en" dirty="0"/>
              <a:t>Like arrays, but not</a:t>
            </a:r>
            <a:endParaRPr dirty="0"/>
          </a:p>
          <a:p>
            <a:pPr lvl="1">
              <a:spcBef>
                <a:spcPts val="0"/>
              </a:spcBef>
            </a:pPr>
            <a:r>
              <a:rPr lang="en" dirty="0"/>
              <a:t>Can change their size</a:t>
            </a:r>
            <a:endParaRPr dirty="0"/>
          </a:p>
          <a:p>
            <a:pPr lvl="1">
              <a:spcBef>
                <a:spcPts val="0"/>
              </a:spcBef>
            </a:pPr>
            <a:r>
              <a:rPr lang="en" dirty="0"/>
              <a:t>Can hold items of different types</a:t>
            </a:r>
            <a:endParaRPr dirty="0"/>
          </a:p>
          <a:p>
            <a:pPr indent="0">
              <a:spcBef>
                <a:spcPts val="2133"/>
              </a:spcBef>
              <a:buNone/>
            </a:pPr>
            <a:endParaRPr dirty="0">
              <a:latin typeface="Roboto Mono"/>
              <a:ea typeface="Roboto Mono"/>
              <a:cs typeface="Roboto Mono"/>
              <a:sym typeface="Roboto Mono"/>
            </a:endParaRPr>
          </a:p>
          <a:p>
            <a:pPr indent="0">
              <a:spcBef>
                <a:spcPts val="2133"/>
              </a:spcBef>
              <a:spcAft>
                <a:spcPts val="2133"/>
              </a:spcAft>
              <a:buNone/>
            </a:pPr>
            <a:endParaRPr dirty="0">
              <a:latin typeface="Roboto Mono"/>
              <a:ea typeface="Roboto Mono"/>
              <a:cs typeface="Roboto Mono"/>
              <a:sym typeface="Roboto Mono"/>
            </a:endParaRPr>
          </a:p>
        </p:txBody>
      </p:sp>
      <p:sp>
        <p:nvSpPr>
          <p:cNvPr id="128" name="Google Shape;128;p25"/>
          <p:cNvSpPr txBox="1"/>
          <p:nvPr/>
        </p:nvSpPr>
        <p:spPr>
          <a:xfrm>
            <a:off x="6208833" y="1451100"/>
            <a:ext cx="5423600" cy="5099200"/>
          </a:xfrm>
          <a:prstGeom prst="rect">
            <a:avLst/>
          </a:prstGeom>
          <a:noFill/>
          <a:ln>
            <a:noFill/>
          </a:ln>
        </p:spPr>
        <p:txBody>
          <a:bodyPr spcFirstLastPara="1" wrap="square" lIns="121900" tIns="121900" rIns="121900" bIns="121900" anchor="t" anchorCtr="0">
            <a:noAutofit/>
          </a:bodyPr>
          <a:lstStyle/>
          <a:p>
            <a:pPr marL="609585">
              <a:lnSpc>
                <a:spcPct val="115000"/>
              </a:lnSpc>
              <a:buClr>
                <a:schemeClr val="dk1"/>
              </a:buClr>
              <a:buSzPts val="1100"/>
            </a:pPr>
            <a:r>
              <a:rPr lang="en" sz="2400" dirty="0">
                <a:solidFill>
                  <a:schemeClr val="dk2"/>
                </a:solidFill>
                <a:latin typeface="Roboto Mono"/>
                <a:ea typeface="Roboto Mono"/>
                <a:cs typeface="Roboto Mono"/>
                <a:sym typeface="Roboto Mono"/>
              </a:rPr>
              <a:t>x = [1, 1.5, “Goodbye”]</a:t>
            </a:r>
            <a:endParaRPr sz="2400" dirty="0">
              <a:solidFill>
                <a:schemeClr val="dk2"/>
              </a:solidFill>
              <a:latin typeface="Roboto Mono"/>
              <a:ea typeface="Roboto Mono"/>
              <a:cs typeface="Roboto Mono"/>
              <a:sym typeface="Roboto Mono"/>
            </a:endParaRPr>
          </a:p>
          <a:p>
            <a:pPr marL="609585">
              <a:lnSpc>
                <a:spcPct val="115000"/>
              </a:lnSpc>
              <a:spcBef>
                <a:spcPts val="2133"/>
              </a:spcBef>
            </a:pPr>
            <a:r>
              <a:rPr lang="en" sz="2400" dirty="0">
                <a:solidFill>
                  <a:schemeClr val="dk2"/>
                </a:solidFill>
                <a:latin typeface="Roboto Mono"/>
                <a:ea typeface="Roboto Mono"/>
                <a:cs typeface="Roboto Mono"/>
                <a:sym typeface="Roboto Mono"/>
              </a:rPr>
              <a:t>y = []</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z = x + x</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x[3] # Error!</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x[-1]  # “Goodbye”</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x.append(y)</a:t>
            </a:r>
            <a:endParaRPr sz="2400" dirty="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dirty="0">
                <a:solidFill>
                  <a:schemeClr val="dk2"/>
                </a:solidFill>
                <a:latin typeface="Roboto Mono"/>
                <a:ea typeface="Roboto Mono"/>
                <a:cs typeface="Roboto Mono"/>
                <a:sym typeface="Roboto Mono"/>
              </a:rPr>
              <a:t>x.append(x)</a:t>
            </a:r>
            <a:endParaRPr sz="2400" dirty="0">
              <a:solidFill>
                <a:schemeClr val="dk2"/>
              </a:solidFill>
              <a:latin typeface="Roboto Mono"/>
              <a:ea typeface="Roboto Mono"/>
              <a:cs typeface="Roboto Mono"/>
              <a:sym typeface="Roboto Mono"/>
            </a:endParaRPr>
          </a:p>
          <a:p>
            <a:pPr marL="609585">
              <a:lnSpc>
                <a:spcPct val="115000"/>
              </a:lnSpc>
              <a:spcBef>
                <a:spcPts val="2133"/>
              </a:spcBef>
              <a:spcAft>
                <a:spcPts val="2133"/>
              </a:spcAft>
              <a:buClr>
                <a:schemeClr val="dk1"/>
              </a:buClr>
              <a:buSzPts val="1100"/>
            </a:pPr>
            <a:r>
              <a:rPr lang="en" sz="2400" dirty="0">
                <a:solidFill>
                  <a:schemeClr val="dk2"/>
                </a:solidFill>
                <a:latin typeface="Roboto Mono"/>
                <a:ea typeface="Roboto Mono"/>
                <a:cs typeface="Roboto Mono"/>
                <a:sym typeface="Roboto Mono"/>
              </a:rPr>
              <a:t>x[0] # 1</a:t>
            </a:r>
            <a:endParaRPr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Slicing</a:t>
            </a:r>
            <a:endParaRPr/>
          </a:p>
        </p:txBody>
      </p:sp>
      <p:sp>
        <p:nvSpPr>
          <p:cNvPr id="134" name="Google Shape;134;p2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dirty="0"/>
              <a:t>Allows for creative access into lists + strings</a:t>
            </a:r>
            <a:endParaRPr dirty="0"/>
          </a:p>
          <a:p>
            <a:r>
              <a:rPr lang="en" dirty="0"/>
              <a:t>Format: my_list[start:stop:step]</a:t>
            </a:r>
            <a:endParaRPr dirty="0"/>
          </a:p>
          <a:p>
            <a:r>
              <a:rPr lang="en" dirty="0"/>
              <a:t>Alternate format: my_list[start:stop]</a:t>
            </a:r>
            <a:endParaRPr dirty="0"/>
          </a:p>
          <a:p>
            <a:pPr marL="0" indent="0">
              <a:spcBef>
                <a:spcPts val="2133"/>
              </a:spcBef>
              <a:buNone/>
            </a:pPr>
            <a:r>
              <a:rPr lang="en" dirty="0"/>
              <a:t>x = “hello string”</a:t>
            </a:r>
            <a:endParaRPr dirty="0"/>
          </a:p>
          <a:p>
            <a:pPr marL="0" indent="0">
              <a:spcBef>
                <a:spcPts val="2133"/>
              </a:spcBef>
              <a:buNone/>
            </a:pPr>
            <a:r>
              <a:rPr lang="en" dirty="0"/>
              <a:t>x[1:] # “ello string”</a:t>
            </a:r>
            <a:endParaRPr dirty="0"/>
          </a:p>
          <a:p>
            <a:pPr marL="0" indent="0">
              <a:spcBef>
                <a:spcPts val="2133"/>
              </a:spcBef>
              <a:buNone/>
            </a:pPr>
            <a:r>
              <a:rPr lang="en" dirty="0"/>
              <a:t>x[:-1] # “hello strin”</a:t>
            </a:r>
            <a:endParaRPr dirty="0"/>
          </a:p>
          <a:p>
            <a:pPr marL="0" indent="0">
              <a:spcBef>
                <a:spcPts val="2133"/>
              </a:spcBef>
              <a:buNone/>
            </a:pPr>
            <a:r>
              <a:rPr lang="en" dirty="0"/>
              <a:t>x[0::2] # “hlosrn”</a:t>
            </a:r>
            <a:endParaRPr dirty="0"/>
          </a:p>
          <a:p>
            <a:pPr marL="0" indent="0">
              <a:spcBef>
                <a:spcPts val="2133"/>
              </a:spcBef>
              <a:spcAft>
                <a:spcPts val="2133"/>
              </a:spcAft>
              <a:buNone/>
            </a:pPr>
            <a:r>
              <a:rPr lang="en" dirty="0"/>
              <a:t>x[::-1] # “gnirts olleh”</a:t>
            </a:r>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Python For/While loops</a:t>
            </a:r>
            <a:endParaRPr/>
          </a:p>
        </p:txBody>
      </p:sp>
      <p:sp>
        <p:nvSpPr>
          <p:cNvPr id="140" name="Google Shape;140;p2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a:t>An iterable is anything you can iterate over</a:t>
            </a:r>
            <a:endParaRPr/>
          </a:p>
          <a:p>
            <a:pPr lvl="1">
              <a:spcBef>
                <a:spcPts val="0"/>
              </a:spcBef>
            </a:pPr>
            <a:r>
              <a:rPr lang="en"/>
              <a:t>Can call next(X) on it</a:t>
            </a:r>
            <a:endParaRPr/>
          </a:p>
          <a:p>
            <a:pPr marL="0" indent="0">
              <a:spcBef>
                <a:spcPts val="2133"/>
              </a:spcBef>
              <a:buNone/>
            </a:pPr>
            <a:endParaRPr>
              <a:latin typeface="Roboto Mono"/>
              <a:ea typeface="Roboto Mono"/>
              <a:cs typeface="Roboto Mono"/>
              <a:sym typeface="Roboto Mono"/>
            </a:endParaRPr>
          </a:p>
          <a:p>
            <a:pPr marL="0" indent="0">
              <a:spcBef>
                <a:spcPts val="2133"/>
              </a:spcBef>
              <a:spcAft>
                <a:spcPts val="2133"/>
              </a:spcAft>
              <a:buNone/>
            </a:pPr>
            <a:endParaRPr>
              <a:latin typeface="Roboto Mono"/>
              <a:ea typeface="Roboto Mono"/>
              <a:cs typeface="Roboto Mono"/>
              <a:sym typeface="Roboto Mono"/>
            </a:endParaRPr>
          </a:p>
        </p:txBody>
      </p:sp>
      <p:sp>
        <p:nvSpPr>
          <p:cNvPr id="141" name="Google Shape;141;p27"/>
          <p:cNvSpPr txBox="1"/>
          <p:nvPr/>
        </p:nvSpPr>
        <p:spPr>
          <a:xfrm>
            <a:off x="7255867" y="1385933"/>
            <a:ext cx="4177600" cy="3738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a:solidFill>
                  <a:schemeClr val="dk2"/>
                </a:solidFill>
                <a:latin typeface="Roboto Mono"/>
                <a:ea typeface="Roboto Mono"/>
                <a:cs typeface="Roboto Mono"/>
                <a:sym typeface="Roboto Mono"/>
              </a:rPr>
              <a:t>for x in iterable:</a:t>
            </a:r>
            <a:endParaRPr sz="2400">
              <a:solidFill>
                <a:schemeClr val="dk2"/>
              </a:solidFill>
              <a:latin typeface="Roboto Mono"/>
              <a:ea typeface="Roboto Mono"/>
              <a:cs typeface="Roboto Mono"/>
              <a:sym typeface="Roboto Mono"/>
            </a:endParaRPr>
          </a:p>
          <a:p>
            <a:pPr>
              <a:lnSpc>
                <a:spcPct val="115000"/>
              </a:lnSpc>
              <a:spcBef>
                <a:spcPts val="2133"/>
              </a:spcBef>
              <a:spcAft>
                <a:spcPts val="2133"/>
              </a:spcAft>
              <a:buClr>
                <a:schemeClr val="dk1"/>
              </a:buClr>
              <a:buSzPts val="1100"/>
            </a:pPr>
            <a:r>
              <a:rPr lang="en" sz="2400">
                <a:solidFill>
                  <a:schemeClr val="dk2"/>
                </a:solidFill>
                <a:latin typeface="Roboto Mono"/>
                <a:ea typeface="Roboto Mono"/>
                <a:cs typeface="Roboto Mono"/>
                <a:sym typeface="Roboto Mono"/>
              </a:rPr>
              <a:t>    print(x)</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839570" y="365126"/>
            <a:ext cx="10512900" cy="13257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What on Earth are Hard and Soft Links?</a:t>
            </a:r>
            <a:endParaRPr/>
          </a:p>
        </p:txBody>
      </p:sp>
      <p:sp>
        <p:nvSpPr>
          <p:cNvPr id="210" name="Google Shape;210;p31"/>
          <p:cNvSpPr txBox="1">
            <a:spLocks noGrp="1"/>
          </p:cNvSpPr>
          <p:nvPr>
            <p:ph type="body" idx="1"/>
          </p:nvPr>
        </p:nvSpPr>
        <p:spPr>
          <a:xfrm>
            <a:off x="1524002" y="1828800"/>
            <a:ext cx="9601200" cy="4191000"/>
          </a:xfrm>
          <a:prstGeom prst="rect">
            <a:avLst/>
          </a:prstGeom>
          <a:noFill/>
          <a:ln>
            <a:noFill/>
          </a:ln>
        </p:spPr>
        <p:txBody>
          <a:bodyPr spcFirstLastPara="1" vert="horz" wrap="square" lIns="91425" tIns="45700" rIns="91425" bIns="45700" rtlCol="0" anchor="t" anchorCtr="0">
            <a:noAutofit/>
          </a:bodyPr>
          <a:lstStyle/>
          <a:p>
            <a:pPr marL="457200" indent="-406400">
              <a:spcBef>
                <a:spcPts val="0"/>
              </a:spcBef>
              <a:buSzPts val="2800"/>
            </a:pPr>
            <a:r>
              <a:rPr lang="en-US" sz="3200" dirty="0"/>
              <a:t>Hard Links</a:t>
            </a:r>
            <a:endParaRPr sz="3200" dirty="0"/>
          </a:p>
          <a:p>
            <a:pPr marL="914400" lvl="1" indent="-406400">
              <a:spcBef>
                <a:spcPts val="0"/>
              </a:spcBef>
              <a:buSzPts val="2800"/>
            </a:pPr>
            <a:r>
              <a:rPr lang="en-US" sz="3200" dirty="0"/>
              <a:t>An additional name for a file (.txt, .</a:t>
            </a:r>
            <a:r>
              <a:rPr lang="en-US" sz="3200" dirty="0" err="1"/>
              <a:t>py</a:t>
            </a:r>
            <a:r>
              <a:rPr lang="en-US" sz="3200" dirty="0"/>
              <a:t>, .doc, etc.)</a:t>
            </a:r>
            <a:endParaRPr sz="3200" dirty="0"/>
          </a:p>
          <a:p>
            <a:pPr marL="914400" lvl="1" indent="-406400">
              <a:spcBef>
                <a:spcPts val="0"/>
              </a:spcBef>
              <a:buSzPts val="2800"/>
            </a:pPr>
            <a:r>
              <a:rPr lang="en-US" sz="3200" dirty="0"/>
              <a:t>If “original” is removed, the “copy” will still work</a:t>
            </a:r>
            <a:endParaRPr sz="3200" dirty="0"/>
          </a:p>
          <a:p>
            <a:pPr marL="1371600" lvl="2" indent="-406400">
              <a:spcBef>
                <a:spcPts val="0"/>
              </a:spcBef>
              <a:buSzPts val="2800"/>
            </a:pPr>
            <a:r>
              <a:rPr lang="en-US" sz="3000" dirty="0"/>
              <a:t>Copy is not actually a separate copy</a:t>
            </a:r>
            <a:endParaRPr sz="3000" dirty="0"/>
          </a:p>
          <a:p>
            <a:pPr marL="914400" lvl="1" indent="-406400">
              <a:spcBef>
                <a:spcPts val="0"/>
              </a:spcBef>
              <a:buSzPts val="2800"/>
            </a:pPr>
            <a:r>
              <a:rPr lang="en-US" sz="3200" dirty="0"/>
              <a:t>Can’t point to directories (folders)</a:t>
            </a:r>
            <a:endParaRPr sz="3200" dirty="0"/>
          </a:p>
          <a:p>
            <a:pPr marL="457200" indent="-406400">
              <a:spcBef>
                <a:spcPts val="0"/>
              </a:spcBef>
              <a:buSzPts val="2800"/>
            </a:pPr>
            <a:r>
              <a:rPr lang="en-US" sz="3200" dirty="0"/>
              <a:t>Soft Links (AKA symbolic links AKA </a:t>
            </a:r>
            <a:r>
              <a:rPr lang="en-US" sz="3200" dirty="0" err="1"/>
              <a:t>symlinks</a:t>
            </a:r>
            <a:r>
              <a:rPr lang="en-US" sz="3200" dirty="0"/>
              <a:t>)</a:t>
            </a:r>
            <a:endParaRPr sz="3200" dirty="0"/>
          </a:p>
          <a:p>
            <a:pPr marL="914400" lvl="1" indent="-406400">
              <a:spcBef>
                <a:spcPts val="0"/>
              </a:spcBef>
              <a:buSzPts val="2800"/>
            </a:pPr>
            <a:r>
              <a:rPr lang="en-US" sz="3200" dirty="0"/>
              <a:t>Don’t point to the file, point to *something* in the file system</a:t>
            </a:r>
            <a:endParaRPr sz="3200" dirty="0"/>
          </a:p>
          <a:p>
            <a:pPr marL="914400" lvl="1" indent="-406400">
              <a:spcBef>
                <a:spcPts val="0"/>
              </a:spcBef>
              <a:buSzPts val="2800"/>
            </a:pPr>
            <a:r>
              <a:rPr lang="en-US" sz="3200" dirty="0"/>
              <a:t>Can point to directories, or remote files</a:t>
            </a:r>
            <a:endParaRPr sz="3200" dirty="0"/>
          </a:p>
          <a:p>
            <a:pPr marL="914400" lvl="1" indent="-406400">
              <a:spcBef>
                <a:spcPts val="0"/>
              </a:spcBef>
              <a:buSzPts val="2800"/>
            </a:pPr>
            <a:r>
              <a:rPr lang="en-US" sz="3200" dirty="0"/>
              <a:t>Deleting original file renders symbolic link unusable</a:t>
            </a:r>
            <a:endParaRPr sz="3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Dictionaries</a:t>
            </a:r>
            <a:endParaRPr/>
          </a:p>
        </p:txBody>
      </p:sp>
      <p:sp>
        <p:nvSpPr>
          <p:cNvPr id="147" name="Google Shape;147;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Map keys to values</a:t>
            </a:r>
            <a:endParaRPr/>
          </a:p>
          <a:p>
            <a:pPr lvl="1">
              <a:spcBef>
                <a:spcPts val="0"/>
              </a:spcBef>
            </a:pPr>
            <a:r>
              <a:rPr lang="en"/>
              <a:t>Strings -&gt; lists</a:t>
            </a:r>
            <a:endParaRPr/>
          </a:p>
          <a:p>
            <a:pPr lvl="1">
              <a:spcBef>
                <a:spcPts val="0"/>
              </a:spcBef>
            </a:pPr>
            <a:r>
              <a:rPr lang="en"/>
              <a:t>Ints -&gt; floats</a:t>
            </a:r>
            <a:endParaRPr/>
          </a:p>
          <a:p>
            <a:pPr lvl="1">
              <a:spcBef>
                <a:spcPts val="0"/>
              </a:spcBef>
            </a:pPr>
            <a:r>
              <a:rPr lang="en"/>
              <a:t>Etc.</a:t>
            </a:r>
            <a:endParaRPr/>
          </a:p>
          <a:p>
            <a:r>
              <a:rPr lang="en"/>
              <a:t>Keys must be unique</a:t>
            </a:r>
            <a:endParaRPr/>
          </a:p>
          <a:p>
            <a:r>
              <a:rPr lang="en"/>
              <a:t>Support hete data types</a:t>
            </a:r>
            <a:endParaRPr/>
          </a:p>
        </p:txBody>
      </p:sp>
      <p:sp>
        <p:nvSpPr>
          <p:cNvPr id="148" name="Google Shape;148;p28"/>
          <p:cNvSpPr txBox="1"/>
          <p:nvPr/>
        </p:nvSpPr>
        <p:spPr>
          <a:xfrm>
            <a:off x="7255867" y="1385933"/>
            <a:ext cx="4177600" cy="3738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a:solidFill>
                  <a:schemeClr val="dk2"/>
                </a:solidFill>
                <a:latin typeface="Roboto Mono"/>
                <a:ea typeface="Roboto Mono"/>
                <a:cs typeface="Roboto Mono"/>
                <a:sym typeface="Roboto Mono"/>
              </a:rPr>
              <a:t>X = {} # Empty dict</a:t>
            </a:r>
            <a:endParaRPr sz="2400">
              <a:solidFill>
                <a:schemeClr val="dk2"/>
              </a:solidFill>
              <a:latin typeface="Roboto Mono"/>
              <a:ea typeface="Roboto Mono"/>
              <a:cs typeface="Roboto Mono"/>
              <a:sym typeface="Roboto Mono"/>
            </a:endParaRPr>
          </a:p>
          <a:p>
            <a:pPr>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Y = {1: “hi”, “I”: 3}</a:t>
            </a:r>
            <a:endParaRPr sz="2400">
              <a:solidFill>
                <a:schemeClr val="dk2"/>
              </a:solidFill>
              <a:latin typeface="Roboto Mono"/>
              <a:ea typeface="Roboto Mono"/>
              <a:cs typeface="Roboto Mono"/>
              <a:sym typeface="Roboto Mono"/>
            </a:endParaRPr>
          </a:p>
          <a:p>
            <a:pPr>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X[“bye”] = 18</a:t>
            </a:r>
            <a:endParaRPr sz="2400">
              <a:solidFill>
                <a:schemeClr val="dk2"/>
              </a:solidFill>
              <a:latin typeface="Roboto Mono"/>
              <a:ea typeface="Roboto Mono"/>
              <a:cs typeface="Roboto Mono"/>
              <a:sym typeface="Roboto Mono"/>
            </a:endParaRPr>
          </a:p>
          <a:p>
            <a:pPr>
              <a:lnSpc>
                <a:spcPct val="115000"/>
              </a:lnSpc>
              <a:spcBef>
                <a:spcPts val="2133"/>
              </a:spcBef>
              <a:spcAft>
                <a:spcPts val="2133"/>
              </a:spcAft>
              <a:buClr>
                <a:schemeClr val="dk1"/>
              </a:buClr>
              <a:buSzPts val="1100"/>
            </a:pPr>
            <a:r>
              <a:rPr lang="en" sz="2400">
                <a:solidFill>
                  <a:schemeClr val="dk2"/>
                </a:solidFill>
                <a:latin typeface="Roboto Mono"/>
                <a:ea typeface="Roboto Mono"/>
                <a:cs typeface="Roboto Mono"/>
                <a:sym typeface="Roboto Mono"/>
              </a:rPr>
              <a:t>Y[1] # “hi”</a:t>
            </a:r>
            <a:endParaRPr sz="2400">
              <a:solidFill>
                <a:schemeClr val="dk2"/>
              </a:solidFill>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Opening Files</a:t>
            </a:r>
            <a:endParaRPr/>
          </a:p>
        </p:txBody>
      </p:sp>
      <p:sp>
        <p:nvSpPr>
          <p:cNvPr id="154" name="Google Shape;154;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latin typeface="Roboto Mono"/>
                <a:ea typeface="Roboto Mono"/>
                <a:cs typeface="Roboto Mono"/>
                <a:sym typeface="Roboto Mono"/>
              </a:rPr>
              <a:t>with open(filename) as my_file:</a:t>
            </a:r>
            <a:endParaRPr>
              <a:latin typeface="Roboto Mono"/>
              <a:ea typeface="Roboto Mono"/>
              <a:cs typeface="Roboto Mono"/>
              <a:sym typeface="Roboto Mono"/>
            </a:endParaRPr>
          </a:p>
          <a:p>
            <a:pPr marL="0" indent="0">
              <a:spcBef>
                <a:spcPts val="2133"/>
              </a:spcBef>
              <a:buNone/>
            </a:pPr>
            <a:r>
              <a:rPr lang="en">
                <a:latin typeface="Roboto Mono"/>
                <a:ea typeface="Roboto Mono"/>
                <a:cs typeface="Roboto Mono"/>
                <a:sym typeface="Roboto Mono"/>
              </a:rPr>
              <a:t>    for line in my_file:</a:t>
            </a:r>
            <a:endParaRPr>
              <a:latin typeface="Roboto Mono"/>
              <a:ea typeface="Roboto Mono"/>
              <a:cs typeface="Roboto Mono"/>
              <a:sym typeface="Roboto Mono"/>
            </a:endParaRPr>
          </a:p>
          <a:p>
            <a:pPr marL="0" indent="0">
              <a:spcBef>
                <a:spcPts val="2133"/>
              </a:spcBef>
              <a:buClr>
                <a:schemeClr val="dk1"/>
              </a:buClr>
              <a:buSzPts val="1100"/>
              <a:buNone/>
            </a:pPr>
            <a:r>
              <a:rPr lang="en">
                <a:latin typeface="Roboto Mono"/>
                <a:ea typeface="Roboto Mono"/>
                <a:cs typeface="Roboto Mono"/>
                <a:sym typeface="Roboto Mono"/>
              </a:rPr>
              <a:t>        print(line)</a:t>
            </a:r>
            <a:endParaRPr>
              <a:latin typeface="Roboto Mono"/>
              <a:ea typeface="Roboto Mono"/>
              <a:cs typeface="Roboto Mono"/>
              <a:sym typeface="Roboto Mono"/>
            </a:endParaRPr>
          </a:p>
          <a:p>
            <a:pPr marL="0" indent="0">
              <a:spcBef>
                <a:spcPts val="2133"/>
              </a:spcBef>
              <a:spcAft>
                <a:spcPts val="2133"/>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Exceptions</a:t>
            </a:r>
            <a:endParaRPr/>
          </a:p>
        </p:txBody>
      </p:sp>
      <p:sp>
        <p:nvSpPr>
          <p:cNvPr id="166" name="Google Shape;166;p31"/>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dirty="0"/>
              <a:t>A way to report type of problem + what went wrong</a:t>
            </a:r>
            <a:endParaRPr dirty="0"/>
          </a:p>
          <a:p>
            <a:r>
              <a:rPr lang="en" dirty="0"/>
              <a:t>Allows new code paths when errors are encountered</a:t>
            </a:r>
            <a:endParaRPr dirty="0"/>
          </a:p>
          <a:p>
            <a:r>
              <a:rPr lang="en" dirty="0"/>
              <a:t>Try/Except let you handle them</a:t>
            </a:r>
            <a:endParaRPr dirty="0"/>
          </a:p>
        </p:txBody>
      </p:sp>
      <p:sp>
        <p:nvSpPr>
          <p:cNvPr id="167" name="Google Shape;167;p31"/>
          <p:cNvSpPr txBox="1"/>
          <p:nvPr/>
        </p:nvSpPr>
        <p:spPr>
          <a:xfrm>
            <a:off x="6312800" y="1581400"/>
            <a:ext cx="5802400" cy="5152400"/>
          </a:xfrm>
          <a:prstGeom prst="rect">
            <a:avLst/>
          </a:prstGeom>
          <a:noFill/>
          <a:ln>
            <a:noFill/>
          </a:ln>
        </p:spPr>
        <p:txBody>
          <a:bodyPr spcFirstLastPara="1" wrap="square" lIns="121900" tIns="121900" rIns="121900" bIns="121900" anchor="t" anchorCtr="0">
            <a:noAutofit/>
          </a:bodyPr>
          <a:lstStyle/>
          <a:p>
            <a:r>
              <a:rPr lang="en" b="1" dirty="0">
                <a:solidFill>
                  <a:srgbClr val="007020"/>
                </a:solidFill>
                <a:highlight>
                  <a:srgbClr val="EEFFCC"/>
                </a:highlight>
                <a:latin typeface="Courier New"/>
                <a:ea typeface="Courier New"/>
                <a:cs typeface="Courier New"/>
                <a:sym typeface="Courier New"/>
              </a:rPr>
              <a:t>try</a:t>
            </a:r>
            <a:r>
              <a:rPr lang="en" dirty="0">
                <a:solidFill>
                  <a:srgbClr val="333333"/>
                </a:solidFill>
                <a:highlight>
                  <a:srgbClr val="EEFFCC"/>
                </a:highlight>
                <a:latin typeface="Courier New"/>
                <a:ea typeface="Courier New"/>
                <a:cs typeface="Courier New"/>
                <a:sym typeface="Courier New"/>
              </a:rPr>
              <a:t>:</a:t>
            </a:r>
            <a:endParaRPr dirty="0">
              <a:solidFill>
                <a:srgbClr val="333333"/>
              </a:solidFill>
              <a:highlight>
                <a:srgbClr val="EEFFCC"/>
              </a:highlight>
              <a:latin typeface="Courier New"/>
              <a:ea typeface="Courier New"/>
              <a:cs typeface="Courier New"/>
              <a:sym typeface="Courier New"/>
            </a:endParaRPr>
          </a:p>
          <a:p>
            <a:r>
              <a:rPr lang="en" b="1" dirty="0">
                <a:solidFill>
                  <a:srgbClr val="C65D09"/>
                </a:solidFill>
                <a:highlight>
                  <a:srgbClr val="EEFFCC"/>
                </a:highlight>
                <a:latin typeface="Courier New"/>
                <a:ea typeface="Courier New"/>
                <a:cs typeface="Courier New"/>
                <a:sym typeface="Courier New"/>
              </a:rPr>
              <a:t>    </a:t>
            </a:r>
            <a:r>
              <a:rPr lang="en" dirty="0">
                <a:solidFill>
                  <a:srgbClr val="333333"/>
                </a:solidFill>
                <a:highlight>
                  <a:srgbClr val="EEFFCC"/>
                </a:highlight>
                <a:latin typeface="Courier New"/>
                <a:ea typeface="Courier New"/>
                <a:cs typeface="Courier New"/>
                <a:sym typeface="Courier New"/>
              </a:rPr>
              <a:t>x </a:t>
            </a:r>
            <a:r>
              <a:rPr lang="en" dirty="0">
                <a:solidFill>
                  <a:srgbClr val="666666"/>
                </a:solidFill>
                <a:highlight>
                  <a:srgbClr val="EEFFCC"/>
                </a:highlight>
                <a:latin typeface="Courier New"/>
                <a:ea typeface="Courier New"/>
                <a:cs typeface="Courier New"/>
                <a:sym typeface="Courier New"/>
              </a:rPr>
              <a:t>=</a:t>
            </a:r>
            <a:r>
              <a:rPr lang="en" dirty="0">
                <a:solidFill>
                  <a:srgbClr val="333333"/>
                </a:solidFill>
                <a:highlight>
                  <a:srgbClr val="EEFFCC"/>
                </a:highlight>
                <a:latin typeface="Courier New"/>
                <a:ea typeface="Courier New"/>
                <a:cs typeface="Courier New"/>
                <a:sym typeface="Courier New"/>
              </a:rPr>
              <a:t> </a:t>
            </a:r>
            <a:r>
              <a:rPr lang="en" dirty="0">
                <a:solidFill>
                  <a:srgbClr val="007020"/>
                </a:solidFill>
                <a:highlight>
                  <a:srgbClr val="EEFFCC"/>
                </a:highlight>
                <a:latin typeface="Courier New"/>
                <a:ea typeface="Courier New"/>
                <a:cs typeface="Courier New"/>
                <a:sym typeface="Courier New"/>
              </a:rPr>
              <a:t>int</a:t>
            </a:r>
            <a:r>
              <a:rPr lang="en" dirty="0">
                <a:solidFill>
                  <a:srgbClr val="333333"/>
                </a:solidFill>
                <a:highlight>
                  <a:srgbClr val="EEFFCC"/>
                </a:highlight>
                <a:latin typeface="Courier New"/>
                <a:ea typeface="Courier New"/>
                <a:cs typeface="Courier New"/>
                <a:sym typeface="Courier New"/>
              </a:rPr>
              <a:t>(</a:t>
            </a:r>
            <a:r>
              <a:rPr lang="en" dirty="0">
                <a:solidFill>
                  <a:srgbClr val="007020"/>
                </a:solidFill>
                <a:highlight>
                  <a:srgbClr val="EEFFCC"/>
                </a:highlight>
                <a:latin typeface="Courier New"/>
                <a:ea typeface="Courier New"/>
                <a:cs typeface="Courier New"/>
                <a:sym typeface="Courier New"/>
              </a:rPr>
              <a:t>input</a:t>
            </a:r>
            <a:r>
              <a:rPr lang="en" dirty="0">
                <a:solidFill>
                  <a:srgbClr val="333333"/>
                </a:solidFill>
                <a:highlight>
                  <a:srgbClr val="EEFFCC"/>
                </a:highlight>
                <a:latin typeface="Courier New"/>
                <a:ea typeface="Courier New"/>
                <a:cs typeface="Courier New"/>
                <a:sym typeface="Courier New"/>
              </a:rPr>
              <a:t>(</a:t>
            </a:r>
            <a:r>
              <a:rPr lang="en" dirty="0">
                <a:solidFill>
                  <a:srgbClr val="4070A0"/>
                </a:solidFill>
                <a:highlight>
                  <a:srgbClr val="EEFFCC"/>
                </a:highlight>
                <a:latin typeface="Courier New"/>
                <a:ea typeface="Courier New"/>
                <a:cs typeface="Courier New"/>
                <a:sym typeface="Courier New"/>
              </a:rPr>
              <a:t>"Please enter a number: "</a:t>
            </a:r>
            <a:r>
              <a:rPr lang="en" dirty="0">
                <a:solidFill>
                  <a:srgbClr val="333333"/>
                </a:solidFill>
                <a:highlight>
                  <a:srgbClr val="EEFFCC"/>
                </a:highlight>
                <a:latin typeface="Courier New"/>
                <a:ea typeface="Courier New"/>
                <a:cs typeface="Courier New"/>
                <a:sym typeface="Courier New"/>
              </a:rPr>
              <a:t>))</a:t>
            </a:r>
            <a:endParaRPr dirty="0">
              <a:solidFill>
                <a:srgbClr val="333333"/>
              </a:solidFill>
              <a:highlight>
                <a:srgbClr val="EEFFCC"/>
              </a:highlight>
              <a:latin typeface="Courier New"/>
              <a:ea typeface="Courier New"/>
              <a:cs typeface="Courier New"/>
              <a:sym typeface="Courier New"/>
            </a:endParaRPr>
          </a:p>
          <a:p>
            <a:r>
              <a:rPr lang="en" b="1" dirty="0">
                <a:solidFill>
                  <a:srgbClr val="C65D09"/>
                </a:solidFill>
                <a:highlight>
                  <a:srgbClr val="EEFFCC"/>
                </a:highlight>
                <a:latin typeface="Courier New"/>
                <a:ea typeface="Courier New"/>
                <a:cs typeface="Courier New"/>
                <a:sym typeface="Courier New"/>
              </a:rPr>
              <a:t>    </a:t>
            </a:r>
            <a:r>
              <a:rPr lang="en" b="1" dirty="0">
                <a:solidFill>
                  <a:srgbClr val="007020"/>
                </a:solidFill>
                <a:highlight>
                  <a:srgbClr val="EEFFCC"/>
                </a:highlight>
                <a:latin typeface="Courier New"/>
                <a:ea typeface="Courier New"/>
                <a:cs typeface="Courier New"/>
                <a:sym typeface="Courier New"/>
              </a:rPr>
              <a:t>break</a:t>
            </a:r>
            <a:endParaRPr dirty="0">
              <a:solidFill>
                <a:srgbClr val="333333"/>
              </a:solidFill>
              <a:highlight>
                <a:srgbClr val="EEFFCC"/>
              </a:highlight>
              <a:latin typeface="Courier New"/>
              <a:ea typeface="Courier New"/>
              <a:cs typeface="Courier New"/>
              <a:sym typeface="Courier New"/>
            </a:endParaRPr>
          </a:p>
          <a:p>
            <a:r>
              <a:rPr lang="en" b="1" dirty="0">
                <a:solidFill>
                  <a:srgbClr val="007020"/>
                </a:solidFill>
                <a:highlight>
                  <a:srgbClr val="EEFFCC"/>
                </a:highlight>
                <a:latin typeface="Courier New"/>
                <a:ea typeface="Courier New"/>
                <a:cs typeface="Courier New"/>
                <a:sym typeface="Courier New"/>
              </a:rPr>
              <a:t>except</a:t>
            </a:r>
            <a:r>
              <a:rPr lang="en" dirty="0">
                <a:solidFill>
                  <a:srgbClr val="333333"/>
                </a:solidFill>
                <a:highlight>
                  <a:srgbClr val="EEFFCC"/>
                </a:highlight>
                <a:latin typeface="Courier New"/>
                <a:ea typeface="Courier New"/>
                <a:cs typeface="Courier New"/>
                <a:sym typeface="Courier New"/>
              </a:rPr>
              <a:t> </a:t>
            </a:r>
            <a:r>
              <a:rPr lang="en" dirty="0">
                <a:solidFill>
                  <a:srgbClr val="007020"/>
                </a:solidFill>
                <a:highlight>
                  <a:srgbClr val="EEFFCC"/>
                </a:highlight>
                <a:latin typeface="Courier New"/>
                <a:ea typeface="Courier New"/>
                <a:cs typeface="Courier New"/>
                <a:sym typeface="Courier New"/>
              </a:rPr>
              <a:t>ValueError as e</a:t>
            </a:r>
            <a:r>
              <a:rPr lang="en" dirty="0">
                <a:solidFill>
                  <a:srgbClr val="333333"/>
                </a:solidFill>
                <a:highlight>
                  <a:srgbClr val="EEFFCC"/>
                </a:highlight>
                <a:latin typeface="Courier New"/>
                <a:ea typeface="Courier New"/>
                <a:cs typeface="Courier New"/>
                <a:sym typeface="Courier New"/>
              </a:rPr>
              <a:t>:</a:t>
            </a: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r>
              <a:rPr lang="en" b="1" dirty="0">
                <a:solidFill>
                  <a:srgbClr val="C65D09"/>
                </a:solidFill>
                <a:highlight>
                  <a:srgbClr val="EEFFCC"/>
                </a:highlight>
                <a:latin typeface="Courier New"/>
                <a:ea typeface="Courier New"/>
                <a:cs typeface="Courier New"/>
                <a:sym typeface="Courier New"/>
              </a:rPr>
              <a:t>   </a:t>
            </a:r>
            <a:r>
              <a:rPr lang="en" dirty="0">
                <a:solidFill>
                  <a:srgbClr val="007020"/>
                </a:solidFill>
                <a:highlight>
                  <a:srgbClr val="EEFFCC"/>
                </a:highlight>
                <a:latin typeface="Courier New"/>
                <a:ea typeface="Courier New"/>
                <a:cs typeface="Courier New"/>
                <a:sym typeface="Courier New"/>
              </a:rPr>
              <a:t>print</a:t>
            </a:r>
            <a:r>
              <a:rPr lang="en" dirty="0">
                <a:solidFill>
                  <a:srgbClr val="333333"/>
                </a:solidFill>
                <a:highlight>
                  <a:srgbClr val="EEFFCC"/>
                </a:highlight>
                <a:latin typeface="Courier New"/>
                <a:ea typeface="Courier New"/>
                <a:cs typeface="Courier New"/>
                <a:sym typeface="Courier New"/>
              </a:rPr>
              <a:t>(</a:t>
            </a:r>
            <a:r>
              <a:rPr lang="en" dirty="0">
                <a:solidFill>
                  <a:srgbClr val="4070A0"/>
                </a:solidFill>
                <a:highlight>
                  <a:srgbClr val="EEFFCC"/>
                </a:highlight>
                <a:latin typeface="Courier New"/>
                <a:ea typeface="Courier New"/>
                <a:cs typeface="Courier New"/>
                <a:sym typeface="Courier New"/>
              </a:rPr>
              <a:t>"Oops!  That wasn’t a number!"</a:t>
            </a:r>
            <a:r>
              <a:rPr lang="en" dirty="0">
                <a:solidFill>
                  <a:srgbClr val="333333"/>
                </a:solidFill>
                <a:highlight>
                  <a:srgbClr val="EEFFCC"/>
                </a:highlight>
                <a:latin typeface="Courier New"/>
                <a:ea typeface="Courier New"/>
                <a:cs typeface="Courier New"/>
                <a:sym typeface="Courier New"/>
              </a:rPr>
              <a:t>)</a:t>
            </a: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r>
              <a:rPr lang="en" dirty="0">
                <a:solidFill>
                  <a:srgbClr val="333333"/>
                </a:solidFill>
                <a:highlight>
                  <a:srgbClr val="EEFFCC"/>
                </a:highlight>
                <a:latin typeface="Courier New"/>
                <a:ea typeface="Courier New"/>
                <a:cs typeface="Courier New"/>
                <a:sym typeface="Courier New"/>
              </a:rPr>
              <a:t>if True:</a:t>
            </a:r>
            <a:endParaRPr dirty="0">
              <a:solidFill>
                <a:srgbClr val="333333"/>
              </a:solidFill>
              <a:highlight>
                <a:srgbClr val="EEFFCC"/>
              </a:highlight>
              <a:latin typeface="Courier New"/>
              <a:ea typeface="Courier New"/>
              <a:cs typeface="Courier New"/>
              <a:sym typeface="Courier New"/>
            </a:endParaRPr>
          </a:p>
          <a:p>
            <a:pPr marL="67732" marR="67732">
              <a:lnSpc>
                <a:spcPct val="126327"/>
              </a:lnSpc>
            </a:pPr>
            <a:r>
              <a:rPr lang="en" dirty="0">
                <a:solidFill>
                  <a:srgbClr val="333333"/>
                </a:solidFill>
                <a:highlight>
                  <a:srgbClr val="EEFFCC"/>
                </a:highlight>
                <a:latin typeface="Courier New"/>
                <a:ea typeface="Courier New"/>
                <a:cs typeface="Courier New"/>
                <a:sym typeface="Courier New"/>
              </a:rPr>
              <a:t>  raise ValueError(“uh oh!”</a:t>
            </a:r>
            <a:endParaRPr sz="1600" dirty="0">
              <a:solidFill>
                <a:srgbClr val="303336"/>
              </a:solidFill>
              <a:highlight>
                <a:srgbClr val="EFF0F1"/>
              </a:highlight>
              <a:latin typeface="Courier New"/>
              <a:ea typeface="Courier New"/>
              <a:cs typeface="Courier New"/>
              <a:sym typeface="Courier New"/>
            </a:endParaRPr>
          </a:p>
          <a:p>
            <a:pPr marL="67732" marR="67732">
              <a:lnSpc>
                <a:spcPct val="126327"/>
              </a:lnSpc>
              <a:buClr>
                <a:schemeClr val="dk1"/>
              </a:buClr>
              <a:buSzPts val="1100"/>
            </a:pPr>
            <a:endParaRPr dirty="0">
              <a:solidFill>
                <a:srgbClr val="333333"/>
              </a:solidFill>
              <a:highlight>
                <a:srgbClr val="EEFFCC"/>
              </a:highlight>
              <a:latin typeface="Courier New"/>
              <a:ea typeface="Courier New"/>
              <a:cs typeface="Courier New"/>
              <a:sym typeface="Courier New"/>
            </a:endParaRPr>
          </a:p>
          <a:p>
            <a:endParaRPr sz="32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Classes</a:t>
            </a:r>
            <a:endParaRPr/>
          </a:p>
        </p:txBody>
      </p:sp>
      <p:sp>
        <p:nvSpPr>
          <p:cNvPr id="173" name="Google Shape;173;p32"/>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dirty="0"/>
              <a:t>Let you keep state</a:t>
            </a:r>
            <a:endParaRPr dirty="0"/>
          </a:p>
          <a:p>
            <a:r>
              <a:rPr lang="en" dirty="0"/>
              <a:t>Let you reuse code</a:t>
            </a:r>
            <a:endParaRPr dirty="0"/>
          </a:p>
          <a:p>
            <a:r>
              <a:rPr lang="en" dirty="0"/>
              <a:t>Help you organize code</a:t>
            </a:r>
            <a:endParaRPr dirty="0"/>
          </a:p>
        </p:txBody>
      </p:sp>
      <p:sp>
        <p:nvSpPr>
          <p:cNvPr id="174" name="Google Shape;174;p32"/>
          <p:cNvSpPr txBox="1"/>
          <p:nvPr/>
        </p:nvSpPr>
        <p:spPr>
          <a:xfrm>
            <a:off x="4387067" y="1530367"/>
            <a:ext cx="7601200" cy="45912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000" dirty="0">
                <a:solidFill>
                  <a:schemeClr val="dk1"/>
                </a:solidFill>
                <a:latin typeface="Roboto Mono"/>
                <a:ea typeface="Roboto Mono"/>
                <a:cs typeface="Roboto Mono"/>
                <a:sym typeface="Roboto Mono"/>
              </a:rPr>
              <a:t>class Rectangle:</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def __init__(self, x, y):</a:t>
            </a:r>
            <a:endParaRPr sz="2000" dirty="0">
              <a:solidFill>
                <a:schemeClr val="dk1"/>
              </a:solidFill>
              <a:latin typeface="Roboto Mono"/>
              <a:ea typeface="Roboto Mono"/>
              <a:cs typeface="Roboto Mono"/>
              <a:sym typeface="Roboto Mono"/>
            </a:endParaRPr>
          </a:p>
          <a:p>
            <a:pPr marL="609585">
              <a:lnSpc>
                <a:spcPct val="115000"/>
              </a:lnSpc>
              <a:buClr>
                <a:schemeClr val="dk1"/>
              </a:buClr>
              <a:buSzPts val="1100"/>
            </a:pPr>
            <a:r>
              <a:rPr lang="en" sz="2000" dirty="0">
                <a:solidFill>
                  <a:schemeClr val="dk1"/>
                </a:solidFill>
                <a:latin typeface="Roboto Mono"/>
                <a:ea typeface="Roboto Mono"/>
                <a:cs typeface="Roboto Mono"/>
                <a:sym typeface="Roboto Mono"/>
              </a:rPr>
              <a:t>  self.l = x</a:t>
            </a:r>
            <a:endParaRPr sz="2000" dirty="0">
              <a:solidFill>
                <a:schemeClr val="dk1"/>
              </a:solidFill>
              <a:latin typeface="Roboto Mono"/>
              <a:ea typeface="Roboto Mono"/>
              <a:cs typeface="Roboto Mono"/>
              <a:sym typeface="Roboto Mono"/>
            </a:endParaRPr>
          </a:p>
          <a:p>
            <a:pPr marL="609585">
              <a:lnSpc>
                <a:spcPct val="115000"/>
              </a:lnSpc>
              <a:buClr>
                <a:schemeClr val="dk1"/>
              </a:buClr>
              <a:buSzPts val="1100"/>
            </a:pPr>
            <a:r>
              <a:rPr lang="en" sz="2000" dirty="0">
                <a:solidFill>
                  <a:schemeClr val="dk1"/>
                </a:solidFill>
                <a:latin typeface="Roboto Mono"/>
                <a:ea typeface="Roboto Mono"/>
                <a:cs typeface="Roboto Mono"/>
                <a:sym typeface="Roboto Mono"/>
              </a:rPr>
              <a:t>  self.b = y</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def getArea(self):</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return self.l * self.b</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def getPerimeter(self):</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return 2 * (self.l + self.b)</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def main():</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rect = Rectangle(3, 4)</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print("Area of Rectangle:", rect.getArea())</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  print("Perimeter:", rect.getPerimeter())</a:t>
            </a:r>
            <a:endParaRPr sz="2000" dirty="0">
              <a:solidFill>
                <a:schemeClr val="dk1"/>
              </a:solidFill>
              <a:latin typeface="Roboto Mono"/>
              <a:ea typeface="Roboto Mono"/>
              <a:cs typeface="Roboto Mono"/>
              <a:sym typeface="Roboto Mono"/>
            </a:endParaRPr>
          </a:p>
          <a:p>
            <a:pPr>
              <a:lnSpc>
                <a:spcPct val="115000"/>
              </a:lnSpc>
              <a:buClr>
                <a:schemeClr val="dk1"/>
              </a:buClr>
              <a:buSzPts val="1100"/>
            </a:pPr>
            <a:r>
              <a:rPr lang="en" sz="2000" dirty="0">
                <a:solidFill>
                  <a:schemeClr val="dk1"/>
                </a:solidFill>
                <a:latin typeface="Roboto Mono"/>
                <a:ea typeface="Roboto Mono"/>
                <a:cs typeface="Roboto Mono"/>
                <a:sym typeface="Roboto Mono"/>
              </a:rPr>
              <a:t>main()</a:t>
            </a:r>
            <a:endParaRPr sz="2000" dirty="0">
              <a:solidFill>
                <a:schemeClr val="dk1"/>
              </a:solidFill>
              <a:latin typeface="Roboto Mono"/>
              <a:ea typeface="Roboto Mono"/>
              <a:cs typeface="Roboto Mono"/>
              <a:sym typeface="Roboto Mono"/>
            </a:endParaRPr>
          </a:p>
          <a:p>
            <a:endParaRPr sz="2000" dirty="0">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Randline walkthrough</a:t>
            </a:r>
            <a:endParaRPr/>
          </a:p>
        </p:txBody>
      </p:sp>
      <p:sp>
        <p:nvSpPr>
          <p:cNvPr id="215" name="Google Shape;215;p3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16" name="Google Shape;216;p39"/>
          <p:cNvPicPr preferRelativeResize="0"/>
          <p:nvPr/>
        </p:nvPicPr>
        <p:blipFill>
          <a:blip r:embed="rId3">
            <a:alphaModFix/>
          </a:blip>
          <a:stretch>
            <a:fillRect/>
          </a:stretch>
        </p:blipFill>
        <p:spPr>
          <a:xfrm>
            <a:off x="0" y="147895"/>
            <a:ext cx="12121460" cy="656220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Randline Walkthrough</a:t>
            </a:r>
            <a:endParaRPr/>
          </a:p>
        </p:txBody>
      </p:sp>
      <p:sp>
        <p:nvSpPr>
          <p:cNvPr id="222" name="Google Shape;222;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23" name="Google Shape;223;p40"/>
          <p:cNvPicPr preferRelativeResize="0"/>
          <p:nvPr/>
        </p:nvPicPr>
        <p:blipFill>
          <a:blip r:embed="rId3">
            <a:alphaModFix/>
          </a:blip>
          <a:stretch>
            <a:fillRect/>
          </a:stretch>
        </p:blipFill>
        <p:spPr>
          <a:xfrm>
            <a:off x="0" y="92849"/>
            <a:ext cx="11776400" cy="67651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Basic Data Types</a:t>
            </a:r>
            <a:endParaRPr/>
          </a:p>
        </p:txBody>
      </p:sp>
      <p:sp>
        <p:nvSpPr>
          <p:cNvPr id="189" name="Google Shape;189;p33"/>
          <p:cNvSpPr txBox="1">
            <a:spLocks noGrp="1"/>
          </p:cNvSpPr>
          <p:nvPr>
            <p:ph type="body" idx="1"/>
          </p:nvPr>
        </p:nvSpPr>
        <p:spPr>
          <a:xfrm>
            <a:off x="1056861" y="846138"/>
            <a:ext cx="8229600" cy="5410200"/>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1950"/>
            </a:pPr>
            <a:r>
              <a:rPr lang="en-US" sz="2400" b="1" dirty="0"/>
              <a:t>int</a:t>
            </a:r>
            <a:endParaRPr sz="2400" b="1" dirty="0"/>
          </a:p>
          <a:p>
            <a:pPr marL="742950" lvl="1" indent="-285750">
              <a:lnSpc>
                <a:spcPct val="80000"/>
              </a:lnSpc>
              <a:spcBef>
                <a:spcPts val="390"/>
              </a:spcBef>
              <a:buClr>
                <a:schemeClr val="dk1"/>
              </a:buClr>
              <a:buSzPts val="1950"/>
              <a:buChar char="–"/>
            </a:pPr>
            <a:r>
              <a:rPr lang="en-US" dirty="0"/>
              <a:t>Holds integer numbers</a:t>
            </a:r>
            <a:endParaRPr sz="3200" dirty="0"/>
          </a:p>
          <a:p>
            <a:pPr marL="742950" lvl="1" indent="-285750">
              <a:lnSpc>
                <a:spcPct val="80000"/>
              </a:lnSpc>
              <a:spcBef>
                <a:spcPts val="390"/>
              </a:spcBef>
              <a:buClr>
                <a:schemeClr val="dk1"/>
              </a:buClr>
              <a:buSzPts val="1950"/>
              <a:buChar char="–"/>
            </a:pPr>
            <a:r>
              <a:rPr lang="en-US" dirty="0"/>
              <a:t>Usually 4 bytes</a:t>
            </a:r>
            <a:endParaRPr sz="3200" dirty="0"/>
          </a:p>
          <a:p>
            <a:pPr marL="342900" indent="-342900">
              <a:lnSpc>
                <a:spcPct val="80000"/>
              </a:lnSpc>
              <a:spcBef>
                <a:spcPts val="390"/>
              </a:spcBef>
              <a:buClr>
                <a:schemeClr val="dk1"/>
              </a:buClr>
              <a:buSzPts val="1950"/>
            </a:pPr>
            <a:r>
              <a:rPr lang="en-US" sz="2400" b="1" dirty="0"/>
              <a:t>float</a:t>
            </a:r>
            <a:endParaRPr sz="3600" dirty="0"/>
          </a:p>
          <a:p>
            <a:pPr marL="742950" lvl="1" indent="-285750">
              <a:lnSpc>
                <a:spcPct val="80000"/>
              </a:lnSpc>
              <a:spcBef>
                <a:spcPts val="390"/>
              </a:spcBef>
              <a:buClr>
                <a:schemeClr val="dk1"/>
              </a:buClr>
              <a:buSzPts val="1950"/>
              <a:buChar char="–"/>
            </a:pPr>
            <a:r>
              <a:rPr lang="en-US" dirty="0"/>
              <a:t>Holds floating point numbers</a:t>
            </a:r>
            <a:endParaRPr sz="3200" dirty="0"/>
          </a:p>
          <a:p>
            <a:pPr marL="742950" lvl="1" indent="-285750">
              <a:lnSpc>
                <a:spcPct val="80000"/>
              </a:lnSpc>
              <a:spcBef>
                <a:spcPts val="390"/>
              </a:spcBef>
              <a:buClr>
                <a:schemeClr val="dk1"/>
              </a:buClr>
              <a:buSzPts val="1950"/>
              <a:buChar char="–"/>
            </a:pPr>
            <a:r>
              <a:rPr lang="en-US" dirty="0"/>
              <a:t>Usually 4 bytes</a:t>
            </a:r>
            <a:endParaRPr sz="3200" dirty="0"/>
          </a:p>
          <a:p>
            <a:pPr marL="342900" indent="-342900">
              <a:lnSpc>
                <a:spcPct val="80000"/>
              </a:lnSpc>
              <a:spcBef>
                <a:spcPts val="390"/>
              </a:spcBef>
              <a:buClr>
                <a:schemeClr val="dk1"/>
              </a:buClr>
              <a:buSzPts val="1950"/>
            </a:pPr>
            <a:r>
              <a:rPr lang="en-US" sz="2400" b="1" dirty="0"/>
              <a:t>double</a:t>
            </a:r>
            <a:endParaRPr sz="3600" dirty="0"/>
          </a:p>
          <a:p>
            <a:pPr marL="742950" lvl="1" indent="-285750">
              <a:lnSpc>
                <a:spcPct val="80000"/>
              </a:lnSpc>
              <a:spcBef>
                <a:spcPts val="390"/>
              </a:spcBef>
              <a:buClr>
                <a:schemeClr val="dk1"/>
              </a:buClr>
              <a:buSzPts val="1950"/>
              <a:buChar char="–"/>
            </a:pPr>
            <a:r>
              <a:rPr lang="en-US" dirty="0"/>
              <a:t>Holds higher-precision floating point numbers</a:t>
            </a:r>
            <a:endParaRPr sz="3200" dirty="0"/>
          </a:p>
          <a:p>
            <a:pPr marL="742950" lvl="1" indent="-285750">
              <a:lnSpc>
                <a:spcPct val="80000"/>
              </a:lnSpc>
              <a:spcBef>
                <a:spcPts val="390"/>
              </a:spcBef>
              <a:buClr>
                <a:schemeClr val="dk1"/>
              </a:buClr>
              <a:buSzPts val="1950"/>
              <a:buChar char="–"/>
            </a:pPr>
            <a:r>
              <a:rPr lang="en-US" dirty="0"/>
              <a:t>Usually 8 bytes (double the size of a float)</a:t>
            </a:r>
            <a:endParaRPr sz="3200" dirty="0"/>
          </a:p>
          <a:p>
            <a:pPr marL="342900" indent="-342900">
              <a:lnSpc>
                <a:spcPct val="80000"/>
              </a:lnSpc>
              <a:spcBef>
                <a:spcPts val="390"/>
              </a:spcBef>
              <a:buClr>
                <a:schemeClr val="dk1"/>
              </a:buClr>
              <a:buSzPts val="1950"/>
            </a:pPr>
            <a:r>
              <a:rPr lang="en-US" sz="2400" b="1" dirty="0"/>
              <a:t>char</a:t>
            </a:r>
            <a:endParaRPr sz="3600" dirty="0"/>
          </a:p>
          <a:p>
            <a:pPr marL="742950" lvl="1" indent="-285750">
              <a:lnSpc>
                <a:spcPct val="80000"/>
              </a:lnSpc>
              <a:spcBef>
                <a:spcPts val="390"/>
              </a:spcBef>
              <a:buClr>
                <a:schemeClr val="dk1"/>
              </a:buClr>
              <a:buSzPts val="1950"/>
              <a:buChar char="–"/>
            </a:pPr>
            <a:r>
              <a:rPr lang="en-US" dirty="0"/>
              <a:t>Holds a byte of data, a character</a:t>
            </a:r>
            <a:endParaRPr sz="3200" dirty="0"/>
          </a:p>
          <a:p>
            <a:pPr marL="342900" indent="-342900">
              <a:lnSpc>
                <a:spcPct val="80000"/>
              </a:lnSpc>
              <a:spcBef>
                <a:spcPts val="390"/>
              </a:spcBef>
              <a:buClr>
                <a:schemeClr val="dk1"/>
              </a:buClr>
              <a:buSzPts val="1950"/>
            </a:pPr>
            <a:r>
              <a:rPr lang="en-US" sz="2400" b="1" dirty="0"/>
              <a:t>void </a:t>
            </a:r>
            <a:endParaRPr sz="3600" dirty="0"/>
          </a:p>
          <a:p>
            <a:pPr marL="0" indent="0">
              <a:lnSpc>
                <a:spcPct val="80000"/>
              </a:lnSpc>
              <a:spcBef>
                <a:spcPts val="390"/>
              </a:spcBef>
              <a:buClr>
                <a:schemeClr val="dk1"/>
              </a:buClr>
              <a:buSzPts val="1950"/>
              <a:buNone/>
            </a:pPr>
            <a:endParaRPr sz="2400" dirty="0"/>
          </a:p>
          <a:p>
            <a:pPr marL="0" indent="0">
              <a:lnSpc>
                <a:spcPct val="80000"/>
              </a:lnSpc>
              <a:spcBef>
                <a:spcPts val="390"/>
              </a:spcBef>
              <a:buClr>
                <a:schemeClr val="dk1"/>
              </a:buClr>
              <a:buSzPts val="1950"/>
              <a:buNone/>
            </a:pPr>
            <a:r>
              <a:rPr lang="en-US" sz="2400" dirty="0"/>
              <a:t>Pretty much like C++ basic data types, but NO </a:t>
            </a:r>
            <a:r>
              <a:rPr lang="en-US" sz="2400" b="1" dirty="0"/>
              <a:t>bool </a:t>
            </a:r>
            <a:r>
              <a:rPr lang="en-US" sz="2400" dirty="0"/>
              <a:t>before C99</a:t>
            </a:r>
            <a:endParaRPr sz="2400" b="1" dirty="0"/>
          </a:p>
          <a:p>
            <a:pPr marL="0" indent="0">
              <a:lnSpc>
                <a:spcPct val="80000"/>
              </a:lnSpc>
              <a:spcBef>
                <a:spcPts val="208"/>
              </a:spcBef>
              <a:buClr>
                <a:schemeClr val="dk1"/>
              </a:buClr>
              <a:buSzPts val="1040"/>
              <a:buNone/>
            </a:pPr>
            <a:r>
              <a:rPr lang="en-US" sz="1100" dirty="0"/>
              <a:t> </a:t>
            </a:r>
            <a:endParaRPr sz="3600" dirty="0"/>
          </a:p>
          <a:p>
            <a:pPr marL="0" indent="0">
              <a:lnSpc>
                <a:spcPct val="80000"/>
              </a:lnSpc>
              <a:spcBef>
                <a:spcPts val="403"/>
              </a:spcBef>
              <a:buClr>
                <a:schemeClr val="dk1"/>
              </a:buClr>
              <a:buSzPts val="2015"/>
              <a:buNone/>
            </a:pPr>
            <a:r>
              <a:rPr lang="en-US" b="1" dirty="0" err="1"/>
              <a:t>size_t</a:t>
            </a:r>
            <a:endParaRPr b="1" dirty="0"/>
          </a:p>
          <a:p>
            <a:pPr marL="0" indent="0">
              <a:lnSpc>
                <a:spcPct val="80000"/>
              </a:lnSpc>
              <a:spcBef>
                <a:spcPts val="403"/>
              </a:spcBef>
              <a:buClr>
                <a:schemeClr val="dk1"/>
              </a:buClr>
              <a:buSzPts val="2015"/>
              <a:buNone/>
            </a:pPr>
            <a:r>
              <a:rPr lang="en-US" dirty="0"/>
              <a:t>     - Unsigned integer </a:t>
            </a:r>
            <a:endParaRPr sz="36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Pointers</a:t>
            </a:r>
            <a:endParaRPr/>
          </a:p>
        </p:txBody>
      </p:sp>
      <p:sp>
        <p:nvSpPr>
          <p:cNvPr id="195" name="Google Shape;195;p3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sz="3200" dirty="0"/>
              <a:t>Variables that store memory addresses</a:t>
            </a:r>
            <a:endParaRPr sz="3200" dirty="0"/>
          </a:p>
          <a:p>
            <a:pPr marL="0" indent="0">
              <a:spcBef>
                <a:spcPts val="640"/>
              </a:spcBef>
              <a:buClr>
                <a:schemeClr val="dk1"/>
              </a:buClr>
              <a:buSzPts val="3200"/>
              <a:buNone/>
            </a:pPr>
            <a:r>
              <a:rPr lang="en-US" sz="3200" b="1" dirty="0"/>
              <a:t>Declaration</a:t>
            </a:r>
            <a:endParaRPr sz="3200" dirty="0"/>
          </a:p>
          <a:p>
            <a:pPr marL="342900" indent="-342900">
              <a:spcBef>
                <a:spcPts val="640"/>
              </a:spcBef>
              <a:buClr>
                <a:schemeClr val="dk1"/>
              </a:buClr>
              <a:buSzPts val="3200"/>
            </a:pPr>
            <a:r>
              <a:rPr lang="en-US" sz="3200" dirty="0"/>
              <a:t>&lt;</a:t>
            </a:r>
            <a:r>
              <a:rPr lang="en-US" sz="3200" dirty="0" err="1"/>
              <a:t>variable_type</a:t>
            </a:r>
            <a:r>
              <a:rPr lang="en-US" sz="3200" dirty="0"/>
              <a:t>&gt; *&lt;name&gt;;</a:t>
            </a:r>
            <a:endParaRPr sz="3200" dirty="0"/>
          </a:p>
          <a:p>
            <a:pPr marL="742950" lvl="1" indent="-285750">
              <a:spcBef>
                <a:spcPts val="560"/>
              </a:spcBef>
              <a:buClr>
                <a:schemeClr val="dk1"/>
              </a:buClr>
              <a:buSzPts val="2800"/>
              <a:buChar char="–"/>
            </a:pPr>
            <a:r>
              <a:rPr lang="en-US" sz="2800" dirty="0"/>
              <a:t>int *</a:t>
            </a:r>
            <a:r>
              <a:rPr lang="en-US" sz="2800" dirty="0" err="1"/>
              <a:t>ptr</a:t>
            </a:r>
            <a:r>
              <a:rPr lang="en-US" sz="2800" dirty="0"/>
              <a:t>;	  //declare </a:t>
            </a:r>
            <a:r>
              <a:rPr lang="en-US" sz="2800" dirty="0" err="1"/>
              <a:t>ptr</a:t>
            </a:r>
            <a:r>
              <a:rPr lang="en-US" sz="2800" dirty="0"/>
              <a:t> as a pointer to int</a:t>
            </a:r>
            <a:endParaRPr sz="2800" dirty="0"/>
          </a:p>
          <a:p>
            <a:pPr marL="742950" lvl="1" indent="-285750">
              <a:spcBef>
                <a:spcPts val="560"/>
              </a:spcBef>
              <a:buClr>
                <a:schemeClr val="dk1"/>
              </a:buClr>
              <a:buSzPts val="2800"/>
              <a:buChar char="–"/>
            </a:pPr>
            <a:r>
              <a:rPr lang="en-US" sz="2800" dirty="0"/>
              <a:t>int var = 77;     // define an int variable</a:t>
            </a:r>
            <a:endParaRPr sz="2800" dirty="0"/>
          </a:p>
          <a:p>
            <a:pPr marL="742950" lvl="1" indent="-285750">
              <a:spcBef>
                <a:spcPts val="560"/>
              </a:spcBef>
              <a:buClr>
                <a:schemeClr val="dk1"/>
              </a:buClr>
              <a:buSzPts val="2800"/>
              <a:buChar char="–"/>
            </a:pPr>
            <a:r>
              <a:rPr lang="en-US" sz="2800" dirty="0" err="1"/>
              <a:t>ptr</a:t>
            </a:r>
            <a:r>
              <a:rPr lang="en-US" sz="2800" dirty="0"/>
              <a:t> = &amp;var;	 // let </a:t>
            </a:r>
            <a:r>
              <a:rPr lang="en-US" sz="2800" dirty="0" err="1"/>
              <a:t>ptr</a:t>
            </a:r>
            <a:r>
              <a:rPr lang="en-US" sz="2800" dirty="0"/>
              <a:t> point to the variable var </a:t>
            </a:r>
            <a:endParaRPr sz="2800" dirty="0"/>
          </a:p>
        </p:txBody>
      </p:sp>
      <p:sp>
        <p:nvSpPr>
          <p:cNvPr id="4" name="Google Shape;201;p35">
            <a:extLst>
              <a:ext uri="{FF2B5EF4-FFF2-40B4-BE49-F238E27FC236}">
                <a16:creationId xmlns:a16="http://schemas.microsoft.com/office/drawing/2014/main" id="{BA50E3A1-9742-4D64-B7A9-BE4FD1B35F65}"/>
              </a:ext>
            </a:extLst>
          </p:cNvPr>
          <p:cNvSpPr txBox="1">
            <a:spLocks/>
          </p:cNvSpPr>
          <p:nvPr/>
        </p:nvSpPr>
        <p:spPr>
          <a:xfrm>
            <a:off x="1981200" y="4710954"/>
            <a:ext cx="8229600" cy="4526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pPr>
            <a:r>
              <a:rPr lang="en-US" sz="3200" dirty="0"/>
              <a:t>&amp; symbol, e.g. &amp;</a:t>
            </a:r>
            <a:r>
              <a:rPr lang="en-US" sz="3200" dirty="0" err="1"/>
              <a:t>my_integer</a:t>
            </a:r>
            <a:endParaRPr lang="en-US" sz="3200" dirty="0"/>
          </a:p>
          <a:p>
            <a:pPr marL="742950" lvl="1" indent="-285750">
              <a:spcBef>
                <a:spcPts val="0"/>
              </a:spcBef>
              <a:buSzPts val="1800"/>
              <a:buFont typeface="Arial" panose="020B0604020202020204" pitchFamily="34" charset="0"/>
              <a:buChar char="–"/>
            </a:pPr>
            <a:r>
              <a:rPr lang="en-US" sz="2800" dirty="0"/>
              <a:t>Gets you the address where that value lives in memory</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Dereferencing Pointers</a:t>
            </a:r>
            <a:endParaRPr/>
          </a:p>
        </p:txBody>
      </p:sp>
      <p:sp>
        <p:nvSpPr>
          <p:cNvPr id="207" name="Google Shape;207;p3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sz="3600" dirty="0"/>
              <a:t>Accessing the value that the pointer points to</a:t>
            </a:r>
            <a:endParaRPr sz="3600" dirty="0"/>
          </a:p>
          <a:p>
            <a:pPr marL="342900" indent="-139700">
              <a:spcBef>
                <a:spcPts val="640"/>
              </a:spcBef>
              <a:buClr>
                <a:schemeClr val="dk1"/>
              </a:buClr>
              <a:buSzPts val="3200"/>
              <a:buNone/>
            </a:pPr>
            <a:endParaRPr sz="3600" dirty="0"/>
          </a:p>
          <a:p>
            <a:pPr marL="342900" indent="-342900">
              <a:spcBef>
                <a:spcPts val="640"/>
              </a:spcBef>
              <a:buClr>
                <a:schemeClr val="dk1"/>
              </a:buClr>
              <a:buSzPts val="3200"/>
            </a:pPr>
            <a:r>
              <a:rPr lang="en-US" sz="3600" dirty="0"/>
              <a:t>Example:</a:t>
            </a:r>
            <a:endParaRPr sz="3600" dirty="0"/>
          </a:p>
          <a:p>
            <a:pPr marL="742950" lvl="1" indent="-285750">
              <a:spcBef>
                <a:spcPts val="560"/>
              </a:spcBef>
              <a:buClr>
                <a:schemeClr val="dk1"/>
              </a:buClr>
              <a:buSzPts val="2800"/>
              <a:buChar char="–"/>
            </a:pPr>
            <a:r>
              <a:rPr lang="en-US" sz="3200" dirty="0"/>
              <a:t>double x, *</a:t>
            </a:r>
            <a:r>
              <a:rPr lang="en-US" sz="3200" dirty="0" err="1"/>
              <a:t>ptr</a:t>
            </a:r>
            <a:r>
              <a:rPr lang="en-US" sz="3200" dirty="0"/>
              <a:t>;	</a:t>
            </a:r>
            <a:endParaRPr sz="3200" dirty="0"/>
          </a:p>
          <a:p>
            <a:pPr marL="742950" lvl="1" indent="-285750">
              <a:spcBef>
                <a:spcPts val="560"/>
              </a:spcBef>
              <a:buClr>
                <a:schemeClr val="dk1"/>
              </a:buClr>
              <a:buSzPts val="2800"/>
              <a:buChar char="–"/>
            </a:pPr>
            <a:r>
              <a:rPr lang="en-US" sz="3200" dirty="0"/>
              <a:t> </a:t>
            </a:r>
            <a:r>
              <a:rPr lang="en-US" sz="3200" dirty="0" err="1"/>
              <a:t>ptr</a:t>
            </a:r>
            <a:r>
              <a:rPr lang="en-US" sz="3200" dirty="0"/>
              <a:t> = </a:t>
            </a:r>
            <a:r>
              <a:rPr lang="en-US" sz="3200" b="1" dirty="0"/>
              <a:t>&amp;</a:t>
            </a:r>
            <a:r>
              <a:rPr lang="en-US" sz="3200" dirty="0"/>
              <a:t>x;		// let </a:t>
            </a:r>
            <a:r>
              <a:rPr lang="en-US" sz="3200" dirty="0" err="1"/>
              <a:t>ptr</a:t>
            </a:r>
            <a:r>
              <a:rPr lang="en-US" sz="3200" dirty="0"/>
              <a:t> point to x</a:t>
            </a:r>
            <a:endParaRPr sz="3200" dirty="0"/>
          </a:p>
          <a:p>
            <a:pPr marL="742950" lvl="1" indent="-285750">
              <a:spcBef>
                <a:spcPts val="640"/>
              </a:spcBef>
              <a:buClr>
                <a:schemeClr val="dk1"/>
              </a:buClr>
              <a:buSzPts val="3200"/>
              <a:buChar char="–"/>
            </a:pPr>
            <a:r>
              <a:rPr lang="en-US" sz="4000" b="1" dirty="0"/>
              <a:t>*</a:t>
            </a:r>
            <a:r>
              <a:rPr lang="en-US" sz="3200" dirty="0" err="1"/>
              <a:t>ptr</a:t>
            </a:r>
            <a:r>
              <a:rPr lang="en-US" sz="3200" dirty="0"/>
              <a:t> = 7.8;		// assign the value 7.8 to x</a:t>
            </a:r>
            <a:endParaRPr sz="32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1981200" y="274638"/>
            <a:ext cx="8229600" cy="7159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qsort Example</a:t>
            </a:r>
            <a:endParaRPr/>
          </a:p>
        </p:txBody>
      </p:sp>
      <p:sp>
        <p:nvSpPr>
          <p:cNvPr id="256" name="Google Shape;256;p42"/>
          <p:cNvSpPr txBox="1">
            <a:spLocks noGrp="1"/>
          </p:cNvSpPr>
          <p:nvPr>
            <p:ph type="body" idx="1"/>
          </p:nvPr>
        </p:nvSpPr>
        <p:spPr>
          <a:xfrm>
            <a:off x="1956262" y="1143001"/>
            <a:ext cx="8229600" cy="4678363"/>
          </a:xfrm>
          <a:prstGeom prst="rect">
            <a:avLst/>
          </a:prstGeom>
          <a:noFill/>
          <a:ln>
            <a:noFill/>
          </a:ln>
        </p:spPr>
        <p:txBody>
          <a:bodyPr spcFirstLastPara="1" vert="horz" wrap="square" lIns="91425" tIns="45700" rIns="91425" bIns="45700" rtlCol="0" anchor="t" anchorCtr="0">
            <a:noAutofit/>
          </a:bodyPr>
          <a:lstStyle/>
          <a:p>
            <a:pPr marL="0" indent="0">
              <a:spcBef>
                <a:spcPts val="0"/>
              </a:spcBef>
              <a:buClr>
                <a:schemeClr val="dk1"/>
              </a:buClr>
              <a:buSzPts val="1600"/>
              <a:buNone/>
            </a:pPr>
            <a:r>
              <a:rPr lang="en-US" sz="1600" b="1" i="1"/>
              <a:t>void qsort (void* base, size_t num, size_t size, int (*compar)(const void*,const void*));</a:t>
            </a:r>
            <a:endParaRPr/>
          </a:p>
          <a:p>
            <a:pPr marL="0" indent="0">
              <a:spcBef>
                <a:spcPts val="320"/>
              </a:spcBef>
              <a:buClr>
                <a:schemeClr val="dk1"/>
              </a:buClr>
              <a:buSzPts val="1600"/>
              <a:buNone/>
            </a:pPr>
            <a:r>
              <a:rPr lang="en-US" sz="1600"/>
              <a:t>Return value meaning for comparator function:</a:t>
            </a:r>
            <a:endParaRPr/>
          </a:p>
          <a:p>
            <a:pPr marL="0" indent="0">
              <a:spcBef>
                <a:spcPts val="320"/>
              </a:spcBef>
              <a:buClr>
                <a:schemeClr val="dk1"/>
              </a:buClr>
              <a:buSzPts val="1600"/>
              <a:buNone/>
            </a:pPr>
            <a:r>
              <a:rPr lang="en-US" sz="1600"/>
              <a:t>	&lt; 0 	The element pointed by p1 goes before the element pointed by p2 </a:t>
            </a:r>
            <a:endParaRPr/>
          </a:p>
          <a:p>
            <a:pPr marL="0" indent="0">
              <a:spcBef>
                <a:spcPts val="320"/>
              </a:spcBef>
              <a:buClr>
                <a:schemeClr val="dk1"/>
              </a:buClr>
              <a:buSzPts val="1600"/>
              <a:buNone/>
            </a:pPr>
            <a:r>
              <a:rPr lang="en-US" sz="1600"/>
              <a:t>	= 0 	The element pointed by p1 is equivalent to the element pointed by p2</a:t>
            </a:r>
            <a:endParaRPr/>
          </a:p>
          <a:p>
            <a:pPr marL="0" indent="0">
              <a:spcBef>
                <a:spcPts val="320"/>
              </a:spcBef>
              <a:buClr>
                <a:schemeClr val="dk1"/>
              </a:buClr>
              <a:buSzPts val="1600"/>
              <a:buNone/>
            </a:pPr>
            <a:r>
              <a:rPr lang="en-US" sz="1600"/>
              <a:t>	&gt; 0 	The element pointed by p1 goes after the element pointed by p2 </a:t>
            </a:r>
            <a:br>
              <a:rPr lang="en-US" sz="1600"/>
            </a:br>
            <a:endParaRPr sz="1600">
              <a:latin typeface="Consolas"/>
              <a:ea typeface="Consolas"/>
              <a:cs typeface="Consolas"/>
              <a:sym typeface="Consolas"/>
            </a:endParaRPr>
          </a:p>
          <a:p>
            <a:pPr marL="0" indent="0">
              <a:spcBef>
                <a:spcPts val="320"/>
              </a:spcBef>
              <a:buClr>
                <a:schemeClr val="dk1"/>
              </a:buClr>
              <a:buSzPts val="1600"/>
              <a:buNone/>
            </a:pPr>
            <a:r>
              <a:rPr lang="en-US" sz="1600">
                <a:latin typeface="Consolas"/>
                <a:ea typeface="Consolas"/>
                <a:cs typeface="Consolas"/>
                <a:sym typeface="Consolas"/>
              </a:rPr>
              <a:t>#include &lt;stdio.h&gt; </a:t>
            </a:r>
            <a:endParaRPr/>
          </a:p>
          <a:p>
            <a:pPr marL="0" indent="0">
              <a:spcBef>
                <a:spcPts val="320"/>
              </a:spcBef>
              <a:buClr>
                <a:schemeClr val="dk1"/>
              </a:buClr>
              <a:buSzPts val="1600"/>
              <a:buNone/>
            </a:pPr>
            <a:r>
              <a:rPr lang="en-US" sz="1600">
                <a:latin typeface="Consolas"/>
                <a:ea typeface="Consolas"/>
                <a:cs typeface="Consolas"/>
                <a:sym typeface="Consolas"/>
              </a:rPr>
              <a:t>#include &lt;stdlib.h&gt; </a:t>
            </a:r>
            <a:endParaRPr/>
          </a:p>
          <a:p>
            <a:pPr marL="0" indent="0">
              <a:spcBef>
                <a:spcPts val="320"/>
              </a:spcBef>
              <a:buClr>
                <a:schemeClr val="dk1"/>
              </a:buClr>
              <a:buSzPts val="1600"/>
              <a:buNone/>
            </a:pPr>
            <a:r>
              <a:rPr lang="en-US" sz="1600">
                <a:latin typeface="Consolas"/>
                <a:ea typeface="Consolas"/>
                <a:cs typeface="Consolas"/>
                <a:sym typeface="Consolas"/>
              </a:rPr>
              <a:t>int compare (const void * a, const void * b){ </a:t>
            </a:r>
            <a:endParaRPr/>
          </a:p>
          <a:p>
            <a:pPr marL="0" indent="0">
              <a:spcBef>
                <a:spcPts val="320"/>
              </a:spcBef>
              <a:buClr>
                <a:schemeClr val="dk1"/>
              </a:buClr>
              <a:buSzPts val="1600"/>
              <a:buNone/>
            </a:pPr>
            <a:r>
              <a:rPr lang="en-US" sz="1600">
                <a:latin typeface="Consolas"/>
                <a:ea typeface="Consolas"/>
                <a:cs typeface="Consolas"/>
                <a:sym typeface="Consolas"/>
              </a:rPr>
              <a:t>	return ( *(int*)a - *(int*)b ); </a:t>
            </a:r>
            <a:endParaRPr/>
          </a:p>
          <a:p>
            <a:pPr marL="0" indent="0">
              <a:spcBef>
                <a:spcPts val="320"/>
              </a:spcBef>
              <a:buClr>
                <a:schemeClr val="dk1"/>
              </a:buClr>
              <a:buSzPts val="1600"/>
              <a:buNone/>
            </a:pPr>
            <a:r>
              <a:rPr lang="en-US" sz="1600">
                <a:latin typeface="Consolas"/>
                <a:ea typeface="Consolas"/>
                <a:cs typeface="Consolas"/>
                <a:sym typeface="Consolas"/>
              </a:rPr>
              <a:t>} </a:t>
            </a:r>
            <a:endParaRPr/>
          </a:p>
          <a:p>
            <a:pPr marL="0" indent="0">
              <a:spcBef>
                <a:spcPts val="320"/>
              </a:spcBef>
              <a:buClr>
                <a:schemeClr val="dk1"/>
              </a:buClr>
              <a:buSzPts val="1600"/>
              <a:buNone/>
            </a:pPr>
            <a:r>
              <a:rPr lang="en-US" sz="1600">
                <a:latin typeface="Consolas"/>
                <a:ea typeface="Consolas"/>
                <a:cs typeface="Consolas"/>
                <a:sym typeface="Consolas"/>
              </a:rPr>
              <a:t>int main () { </a:t>
            </a:r>
            <a:endParaRPr/>
          </a:p>
          <a:p>
            <a:pPr marL="0" indent="0">
              <a:spcBef>
                <a:spcPts val="320"/>
              </a:spcBef>
              <a:buClr>
                <a:schemeClr val="dk1"/>
              </a:buClr>
              <a:buSzPts val="1600"/>
              <a:buNone/>
            </a:pPr>
            <a:r>
              <a:rPr lang="en-US" sz="1600">
                <a:latin typeface="Consolas"/>
                <a:ea typeface="Consolas"/>
                <a:cs typeface="Consolas"/>
                <a:sym typeface="Consolas"/>
              </a:rPr>
              <a:t>	int values[] = { 40, 10, 100, 90, 20, 25 }; </a:t>
            </a:r>
            <a:endParaRPr/>
          </a:p>
          <a:p>
            <a:pPr marL="0" indent="0">
              <a:spcBef>
                <a:spcPts val="320"/>
              </a:spcBef>
              <a:buClr>
                <a:schemeClr val="dk1"/>
              </a:buClr>
              <a:buSzPts val="1600"/>
              <a:buNone/>
            </a:pPr>
            <a:r>
              <a:rPr lang="en-US" sz="1600">
                <a:latin typeface="Consolas"/>
                <a:ea typeface="Consolas"/>
                <a:cs typeface="Consolas"/>
                <a:sym typeface="Consolas"/>
              </a:rPr>
              <a:t>	qsort (values, 6, sizeof(int), compare); </a:t>
            </a:r>
            <a:endParaRPr/>
          </a:p>
          <a:p>
            <a:pPr marL="0" indent="0">
              <a:spcBef>
                <a:spcPts val="320"/>
              </a:spcBef>
              <a:buClr>
                <a:schemeClr val="dk1"/>
              </a:buClr>
              <a:buSzPts val="1600"/>
              <a:buNone/>
            </a:pPr>
            <a:r>
              <a:rPr lang="en-US" sz="1600">
                <a:latin typeface="Consolas"/>
                <a:ea typeface="Consolas"/>
                <a:cs typeface="Consolas"/>
                <a:sym typeface="Consolas"/>
              </a:rPr>
              <a:t>	int n;</a:t>
            </a:r>
            <a:endParaRPr/>
          </a:p>
          <a:p>
            <a:pPr marL="0" indent="0">
              <a:spcBef>
                <a:spcPts val="320"/>
              </a:spcBef>
              <a:buClr>
                <a:schemeClr val="dk1"/>
              </a:buClr>
              <a:buSzPts val="1600"/>
              <a:buNone/>
            </a:pPr>
            <a:r>
              <a:rPr lang="en-US" sz="1600">
                <a:latin typeface="Consolas"/>
                <a:ea typeface="Consolas"/>
                <a:cs typeface="Consolas"/>
                <a:sym typeface="Consolas"/>
              </a:rPr>
              <a:t>	for (n = 0; n &lt; 6; n++) </a:t>
            </a:r>
            <a:endParaRPr/>
          </a:p>
          <a:p>
            <a:pPr marL="0" indent="0">
              <a:spcBef>
                <a:spcPts val="320"/>
              </a:spcBef>
              <a:buClr>
                <a:schemeClr val="dk1"/>
              </a:buClr>
              <a:buSzPts val="1600"/>
              <a:buNone/>
            </a:pPr>
            <a:r>
              <a:rPr lang="en-US" sz="1600">
                <a:latin typeface="Consolas"/>
                <a:ea typeface="Consolas"/>
                <a:cs typeface="Consolas"/>
                <a:sym typeface="Consolas"/>
              </a:rPr>
              <a:t>		printf ("%d ",values[n]); </a:t>
            </a:r>
            <a:endParaRPr/>
          </a:p>
          <a:p>
            <a:pPr marL="0" indent="0">
              <a:spcBef>
                <a:spcPts val="320"/>
              </a:spcBef>
              <a:buClr>
                <a:schemeClr val="dk1"/>
              </a:buClr>
              <a:buSzPts val="1600"/>
              <a:buNone/>
            </a:pPr>
            <a:r>
              <a:rPr lang="en-US" sz="1600">
                <a:latin typeface="Consolas"/>
                <a:ea typeface="Consolas"/>
                <a:cs typeface="Consolas"/>
                <a:sym typeface="Consolas"/>
              </a:rPr>
              <a:t>	return 0; </a:t>
            </a:r>
            <a:endParaRPr/>
          </a:p>
          <a:p>
            <a:pPr marL="0" indent="0">
              <a:spcBef>
                <a:spcPts val="320"/>
              </a:spcBef>
              <a:buClr>
                <a:schemeClr val="dk1"/>
              </a:buClr>
              <a:buSzPts val="1600"/>
              <a:buNone/>
            </a:pPr>
            <a:r>
              <a:rPr lang="en-US" sz="1600">
                <a:latin typeface="Consolas"/>
                <a:ea typeface="Consolas"/>
                <a:cs typeface="Consolas"/>
                <a:sym typeface="Consolas"/>
              </a:rPr>
              <a:t>}</a:t>
            </a:r>
            <a:endParaRPr/>
          </a:p>
        </p:txBody>
      </p:sp>
      <p:sp>
        <p:nvSpPr>
          <p:cNvPr id="257" name="Google Shape;257;p42"/>
          <p:cNvSpPr/>
          <p:nvPr/>
        </p:nvSpPr>
        <p:spPr>
          <a:xfrm>
            <a:off x="1752600" y="990600"/>
            <a:ext cx="8153400" cy="1752600"/>
          </a:xfrm>
          <a:prstGeom prst="bracketPair">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FBD4B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File Permissions</a:t>
            </a:r>
            <a:endParaRPr/>
          </a:p>
        </p:txBody>
      </p:sp>
      <p:pic>
        <p:nvPicPr>
          <p:cNvPr id="216" name="Google Shape;216;p32"/>
          <p:cNvPicPr preferRelativeResize="0">
            <a:picLocks noGrp="1"/>
          </p:cNvPicPr>
          <p:nvPr>
            <p:ph type="body" idx="1"/>
          </p:nvPr>
        </p:nvPicPr>
        <p:blipFill rotWithShape="1">
          <a:blip r:embed="rId3">
            <a:alphaModFix/>
          </a:blip>
          <a:srcRect/>
          <a:stretch/>
        </p:blipFill>
        <p:spPr>
          <a:xfrm>
            <a:off x="2495600" y="1483654"/>
            <a:ext cx="6486600" cy="5115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1981200" y="274638"/>
            <a:ext cx="8229600" cy="1143000"/>
          </a:xfrm>
          <a:prstGeom prst="rect">
            <a:avLst/>
          </a:prstGeom>
        </p:spPr>
        <p:txBody>
          <a:bodyPr spcFirstLastPara="1" vert="horz" wrap="square" lIns="91425" tIns="45700" rIns="91425" bIns="45700" rtlCol="0" anchor="ctr" anchorCtr="0">
            <a:noAutofit/>
          </a:bodyPr>
          <a:lstStyle/>
          <a:p>
            <a:pPr algn="ctr">
              <a:spcBef>
                <a:spcPts val="0"/>
              </a:spcBef>
            </a:pPr>
            <a:r>
              <a:rPr lang="en-US"/>
              <a:t>Arrays</a:t>
            </a:r>
            <a:endParaRPr/>
          </a:p>
        </p:txBody>
      </p:sp>
      <p:sp>
        <p:nvSpPr>
          <p:cNvPr id="264" name="Google Shape;264;p43"/>
          <p:cNvSpPr txBox="1">
            <a:spLocks noGrp="1"/>
          </p:cNvSpPr>
          <p:nvPr>
            <p:ph type="body" idx="1"/>
          </p:nvPr>
        </p:nvSpPr>
        <p:spPr>
          <a:xfrm>
            <a:off x="1981200" y="1600200"/>
            <a:ext cx="8229600" cy="4526100"/>
          </a:xfrm>
          <a:prstGeom prst="rect">
            <a:avLst/>
          </a:prstGeom>
        </p:spPr>
        <p:txBody>
          <a:bodyPr spcFirstLastPara="1" vert="horz" wrap="square" lIns="91425" tIns="45700" rIns="91425" bIns="45700" rtlCol="0" anchor="t" anchorCtr="0">
            <a:noAutofit/>
          </a:bodyPr>
          <a:lstStyle/>
          <a:p>
            <a:pPr marL="0" indent="0">
              <a:spcBef>
                <a:spcPts val="360"/>
              </a:spcBef>
              <a:buNone/>
            </a:pPr>
            <a:r>
              <a:rPr lang="en-US"/>
              <a:t>int my_numbers[5] = {1, 2, 3, 4, 5];</a:t>
            </a:r>
            <a:endParaRPr/>
          </a:p>
          <a:p>
            <a:pPr marL="0" indent="0">
              <a:spcBef>
                <a:spcPts val="360"/>
              </a:spcBef>
              <a:buNone/>
            </a:pPr>
            <a:endParaRPr/>
          </a:p>
          <a:p>
            <a:pPr marL="0" indent="0">
              <a:spcBef>
                <a:spcPts val="360"/>
              </a:spcBef>
              <a:buNone/>
            </a:pPr>
            <a:r>
              <a:rPr lang="en-US"/>
              <a:t>int* my_number_pointers[5];</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Structs</a:t>
            </a:r>
            <a:endParaRPr b="1"/>
          </a:p>
        </p:txBody>
      </p:sp>
      <p:sp>
        <p:nvSpPr>
          <p:cNvPr id="270" name="Google Shape;270;p4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812"/>
            </a:pPr>
            <a:r>
              <a:rPr lang="en-US" sz="2812"/>
              <a:t>No classes in C</a:t>
            </a:r>
            <a:endParaRPr/>
          </a:p>
          <a:p>
            <a:pPr marL="342900" indent="-342900">
              <a:lnSpc>
                <a:spcPct val="80000"/>
              </a:lnSpc>
              <a:spcBef>
                <a:spcPts val="562"/>
              </a:spcBef>
              <a:buClr>
                <a:schemeClr val="dk1"/>
              </a:buClr>
              <a:buSzPts val="2812"/>
            </a:pPr>
            <a:r>
              <a:rPr lang="en-US" sz="2812"/>
              <a:t>Used to package related data (variables of different types) together</a:t>
            </a:r>
            <a:endParaRPr/>
          </a:p>
          <a:p>
            <a:pPr marL="342900" indent="-342900">
              <a:lnSpc>
                <a:spcPct val="80000"/>
              </a:lnSpc>
              <a:spcBef>
                <a:spcPts val="562"/>
              </a:spcBef>
              <a:buClr>
                <a:schemeClr val="dk1"/>
              </a:buClr>
              <a:buSzPts val="2812"/>
            </a:pPr>
            <a:r>
              <a:rPr lang="en-US" sz="2812"/>
              <a:t>Single name is convenient </a:t>
            </a:r>
            <a:endParaRPr/>
          </a:p>
          <a:p>
            <a:pPr marL="342900" indent="-164338">
              <a:lnSpc>
                <a:spcPct val="80000"/>
              </a:lnSpc>
              <a:spcBef>
                <a:spcPts val="562"/>
              </a:spcBef>
              <a:buClr>
                <a:schemeClr val="dk1"/>
              </a:buClr>
              <a:buSzPts val="2812"/>
              <a:buNone/>
            </a:pPr>
            <a:endParaRPr sz="2812"/>
          </a:p>
          <a:p>
            <a:pPr marL="0" indent="0">
              <a:lnSpc>
                <a:spcPct val="80000"/>
              </a:lnSpc>
              <a:spcBef>
                <a:spcPts val="400"/>
              </a:spcBef>
              <a:buClr>
                <a:schemeClr val="dk1"/>
              </a:buClr>
              <a:buSzPts val="2000"/>
              <a:buNone/>
            </a:pPr>
            <a:r>
              <a:rPr lang="en-US" sz="2000"/>
              <a:t>struct Student {		                           typedef struct {</a:t>
            </a:r>
            <a:endParaRPr/>
          </a:p>
          <a:p>
            <a:pPr marL="0" indent="0">
              <a:lnSpc>
                <a:spcPct val="80000"/>
              </a:lnSpc>
              <a:spcBef>
                <a:spcPts val="400"/>
              </a:spcBef>
              <a:buClr>
                <a:schemeClr val="dk1"/>
              </a:buClr>
              <a:buSzPts val="2000"/>
              <a:buNone/>
            </a:pPr>
            <a:r>
              <a:rPr lang="en-US" sz="2000"/>
              <a:t>	char name[64];			               char name[64];</a:t>
            </a:r>
            <a:endParaRPr/>
          </a:p>
          <a:p>
            <a:pPr marL="0" indent="0">
              <a:lnSpc>
                <a:spcPct val="80000"/>
              </a:lnSpc>
              <a:spcBef>
                <a:spcPts val="400"/>
              </a:spcBef>
              <a:buClr>
                <a:schemeClr val="dk1"/>
              </a:buClr>
              <a:buSzPts val="2000"/>
              <a:buNone/>
            </a:pPr>
            <a:r>
              <a:rPr lang="en-US" sz="2000"/>
              <a:t>	char UID[10];			               char UID[10];</a:t>
            </a:r>
            <a:endParaRPr/>
          </a:p>
          <a:p>
            <a:pPr marL="0" indent="0">
              <a:lnSpc>
                <a:spcPct val="80000"/>
              </a:lnSpc>
              <a:spcBef>
                <a:spcPts val="400"/>
              </a:spcBef>
              <a:buClr>
                <a:schemeClr val="dk1"/>
              </a:buClr>
              <a:buSzPts val="2000"/>
              <a:buNone/>
            </a:pPr>
            <a:r>
              <a:rPr lang="en-US" sz="2000"/>
              <a:t>	int age;				                       int age; </a:t>
            </a:r>
            <a:endParaRPr/>
          </a:p>
          <a:p>
            <a:pPr marL="0" indent="0">
              <a:lnSpc>
                <a:spcPct val="80000"/>
              </a:lnSpc>
              <a:spcBef>
                <a:spcPts val="400"/>
              </a:spcBef>
              <a:buClr>
                <a:schemeClr val="dk1"/>
              </a:buClr>
              <a:buSzPts val="2000"/>
              <a:buNone/>
            </a:pPr>
            <a:r>
              <a:rPr lang="en-US" sz="2000"/>
              <a:t>	int year; 			          	       int year;</a:t>
            </a:r>
            <a:endParaRPr/>
          </a:p>
          <a:p>
            <a:pPr marL="0" indent="0">
              <a:lnSpc>
                <a:spcPct val="80000"/>
              </a:lnSpc>
              <a:spcBef>
                <a:spcPts val="400"/>
              </a:spcBef>
              <a:buClr>
                <a:schemeClr val="dk1"/>
              </a:buClr>
              <a:buSzPts val="2000"/>
              <a:buNone/>
            </a:pPr>
            <a:r>
              <a:rPr lang="en-US" sz="2000"/>
              <a:t>};					                           } Student;</a:t>
            </a:r>
            <a:endParaRPr/>
          </a:p>
          <a:p>
            <a:pPr marL="0" indent="0">
              <a:lnSpc>
                <a:spcPct val="80000"/>
              </a:lnSpc>
              <a:spcBef>
                <a:spcPts val="400"/>
              </a:spcBef>
              <a:buClr>
                <a:schemeClr val="dk1"/>
              </a:buClr>
              <a:buSzPts val="2000"/>
              <a:buNone/>
            </a:pPr>
            <a:r>
              <a:rPr lang="en-US" sz="2000"/>
              <a:t>struct Student s;				           Student 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C structs vs. C++ classes</a:t>
            </a:r>
            <a:endParaRPr/>
          </a:p>
        </p:txBody>
      </p:sp>
      <p:sp>
        <p:nvSpPr>
          <p:cNvPr id="276" name="Google Shape;276;p45"/>
          <p:cNvSpPr txBox="1">
            <a:spLocks noGrp="1"/>
          </p:cNvSpPr>
          <p:nvPr>
            <p:ph type="body" idx="1"/>
          </p:nvPr>
        </p:nvSpPr>
        <p:spPr>
          <a:xfrm>
            <a:off x="1981200" y="1600201"/>
            <a:ext cx="4038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590"/>
            </a:pPr>
            <a:r>
              <a:rPr lang="en-US" sz="2590"/>
              <a:t>C structs cannot have member functions</a:t>
            </a:r>
            <a:endParaRPr/>
          </a:p>
          <a:p>
            <a:pPr marL="342900" indent="-178435">
              <a:spcBef>
                <a:spcPts val="518"/>
              </a:spcBef>
              <a:buClr>
                <a:schemeClr val="dk1"/>
              </a:buClr>
              <a:buSzPts val="2590"/>
              <a:buNone/>
            </a:pPr>
            <a:endParaRPr sz="2590"/>
          </a:p>
          <a:p>
            <a:pPr marL="342900" indent="-342900">
              <a:spcBef>
                <a:spcPts val="518"/>
              </a:spcBef>
              <a:buClr>
                <a:schemeClr val="dk1"/>
              </a:buClr>
              <a:buSzPts val="2590"/>
            </a:pPr>
            <a:r>
              <a:rPr lang="en-US" sz="2590"/>
              <a:t>There’s no such thing as access specifiers in C</a:t>
            </a:r>
            <a:endParaRPr/>
          </a:p>
          <a:p>
            <a:pPr marL="0" indent="0">
              <a:spcBef>
                <a:spcPts val="518"/>
              </a:spcBef>
              <a:buClr>
                <a:schemeClr val="dk1"/>
              </a:buClr>
              <a:buSzPts val="2590"/>
              <a:buNone/>
            </a:pPr>
            <a:r>
              <a:rPr lang="en-US" sz="2590" b="1"/>
              <a:t> </a:t>
            </a:r>
            <a:endParaRPr sz="2590"/>
          </a:p>
          <a:p>
            <a:pPr marL="342900" indent="-342900">
              <a:spcBef>
                <a:spcPts val="518"/>
              </a:spcBef>
              <a:buClr>
                <a:schemeClr val="dk1"/>
              </a:buClr>
              <a:buSzPts val="2590"/>
            </a:pPr>
            <a:r>
              <a:rPr lang="en-US" sz="2590"/>
              <a:t>C structs don’t have constructors defined for them</a:t>
            </a:r>
            <a:endParaRPr/>
          </a:p>
        </p:txBody>
      </p:sp>
      <p:sp>
        <p:nvSpPr>
          <p:cNvPr id="277" name="Google Shape;277;p45"/>
          <p:cNvSpPr txBox="1">
            <a:spLocks noGrp="1"/>
          </p:cNvSpPr>
          <p:nvPr>
            <p:ph type="body" idx="2"/>
          </p:nvPr>
        </p:nvSpPr>
        <p:spPr>
          <a:xfrm>
            <a:off x="6172200" y="1600201"/>
            <a:ext cx="4038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590"/>
            </a:pPr>
            <a:r>
              <a:rPr lang="en-US" sz="2590"/>
              <a:t>C++ classes can have member functions</a:t>
            </a:r>
            <a:endParaRPr/>
          </a:p>
          <a:p>
            <a:pPr marL="342900" indent="-178435">
              <a:spcBef>
                <a:spcPts val="518"/>
              </a:spcBef>
              <a:buClr>
                <a:schemeClr val="dk1"/>
              </a:buClr>
              <a:buSzPts val="2590"/>
              <a:buNone/>
            </a:pPr>
            <a:endParaRPr sz="2590"/>
          </a:p>
          <a:p>
            <a:pPr marL="342900" indent="-342900">
              <a:spcBef>
                <a:spcPts val="518"/>
              </a:spcBef>
              <a:buClr>
                <a:schemeClr val="dk1"/>
              </a:buClr>
              <a:buSzPts val="2590"/>
            </a:pPr>
            <a:r>
              <a:rPr lang="en-US" sz="2590"/>
              <a:t>C++ class members have access specifiers and are </a:t>
            </a:r>
            <a:r>
              <a:rPr lang="en-US" sz="2590" b="1"/>
              <a:t>private</a:t>
            </a:r>
            <a:r>
              <a:rPr lang="en-US" sz="2590"/>
              <a:t> by default</a:t>
            </a:r>
            <a:endParaRPr/>
          </a:p>
          <a:p>
            <a:pPr marL="342900" indent="-178435">
              <a:spcBef>
                <a:spcPts val="518"/>
              </a:spcBef>
              <a:buClr>
                <a:schemeClr val="dk1"/>
              </a:buClr>
              <a:buSzPts val="2590"/>
              <a:buNone/>
            </a:pPr>
            <a:endParaRPr sz="2590"/>
          </a:p>
          <a:p>
            <a:pPr marL="342900" indent="-342900">
              <a:spcBef>
                <a:spcPts val="518"/>
              </a:spcBef>
              <a:buClr>
                <a:schemeClr val="dk1"/>
              </a:buClr>
              <a:buSzPts val="2590"/>
            </a:pPr>
            <a:r>
              <a:rPr lang="en-US" sz="2590"/>
              <a:t>C++ classes must have at least a default constructor</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Dynamic Memory</a:t>
            </a:r>
            <a:endParaRPr/>
          </a:p>
        </p:txBody>
      </p:sp>
      <p:sp>
        <p:nvSpPr>
          <p:cNvPr id="283" name="Google Shape;283;p4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720"/>
            </a:pPr>
            <a:r>
              <a:rPr lang="en-US" sz="2720"/>
              <a:t>Memory that is allocated at runtime</a:t>
            </a:r>
            <a:endParaRPr/>
          </a:p>
          <a:p>
            <a:pPr marL="342900" indent="-342900">
              <a:lnSpc>
                <a:spcPct val="80000"/>
              </a:lnSpc>
              <a:spcBef>
                <a:spcPts val="544"/>
              </a:spcBef>
              <a:buClr>
                <a:schemeClr val="dk1"/>
              </a:buClr>
              <a:buSzPts val="2720"/>
            </a:pPr>
            <a:r>
              <a:rPr lang="en-US" sz="2720"/>
              <a:t>Allocated on the heap</a:t>
            </a:r>
            <a:endParaRPr sz="2720"/>
          </a:p>
          <a:p>
            <a:pPr marL="342900" indent="-342900">
              <a:lnSpc>
                <a:spcPct val="80000"/>
              </a:lnSpc>
              <a:spcBef>
                <a:spcPts val="544"/>
              </a:spcBef>
              <a:buSzPts val="2720"/>
            </a:pPr>
            <a:r>
              <a:rPr lang="en-US" sz="2720"/>
              <a:t>You MUST free it yourself!</a:t>
            </a:r>
            <a:endParaRPr sz="2720"/>
          </a:p>
          <a:p>
            <a:pPr marL="0" indent="0">
              <a:lnSpc>
                <a:spcPct val="80000"/>
              </a:lnSpc>
              <a:spcBef>
                <a:spcPts val="544"/>
              </a:spcBef>
              <a:buClr>
                <a:schemeClr val="dk1"/>
              </a:buClr>
              <a:buSzPts val="2720"/>
              <a:buNone/>
            </a:pPr>
            <a:r>
              <a:rPr lang="en-US" sz="2720"/>
              <a:t> </a:t>
            </a:r>
            <a:endParaRPr/>
          </a:p>
          <a:p>
            <a:pPr marL="0" indent="0">
              <a:lnSpc>
                <a:spcPct val="80000"/>
              </a:lnSpc>
              <a:spcBef>
                <a:spcPts val="544"/>
              </a:spcBef>
              <a:buClr>
                <a:schemeClr val="dk1"/>
              </a:buClr>
              <a:buSzPts val="2720"/>
              <a:buNone/>
            </a:pPr>
            <a:r>
              <a:rPr lang="en-US" sz="2720" b="1"/>
              <a:t>void *malloc (size_t size);</a:t>
            </a:r>
            <a:endParaRPr/>
          </a:p>
          <a:p>
            <a:pPr marL="742950" lvl="1" indent="-285750">
              <a:lnSpc>
                <a:spcPct val="80000"/>
              </a:lnSpc>
              <a:spcBef>
                <a:spcPts val="476"/>
              </a:spcBef>
              <a:buClr>
                <a:schemeClr val="dk1"/>
              </a:buClr>
              <a:buSzPts val="2380"/>
              <a:buChar char="–"/>
            </a:pPr>
            <a:r>
              <a:rPr lang="en-US" sz="2380"/>
              <a:t>Allocates </a:t>
            </a:r>
            <a:r>
              <a:rPr lang="en-US" sz="2380" i="1"/>
              <a:t>size</a:t>
            </a:r>
            <a:r>
              <a:rPr lang="en-US" sz="2380"/>
              <a:t> bytes and returns a pointer to the allocated memory</a:t>
            </a:r>
            <a:endParaRPr/>
          </a:p>
          <a:p>
            <a:pPr marL="0" indent="0">
              <a:lnSpc>
                <a:spcPct val="80000"/>
              </a:lnSpc>
              <a:spcBef>
                <a:spcPts val="544"/>
              </a:spcBef>
              <a:buClr>
                <a:schemeClr val="dk1"/>
              </a:buClr>
              <a:buSzPts val="2720"/>
              <a:buNone/>
            </a:pPr>
            <a:r>
              <a:rPr lang="en-US" sz="2720" b="1"/>
              <a:t>void *realloc (void *ptr, size_t size);</a:t>
            </a:r>
            <a:endParaRPr/>
          </a:p>
          <a:p>
            <a:pPr marL="742950" lvl="1" indent="-285750">
              <a:lnSpc>
                <a:spcPct val="80000"/>
              </a:lnSpc>
              <a:spcBef>
                <a:spcPts val="476"/>
              </a:spcBef>
              <a:buClr>
                <a:schemeClr val="dk1"/>
              </a:buClr>
              <a:buSzPts val="2380"/>
              <a:buChar char="–"/>
            </a:pPr>
            <a:r>
              <a:rPr lang="en-US" sz="2380"/>
              <a:t>Changes the size of the memory block pointed to by </a:t>
            </a:r>
            <a:r>
              <a:rPr lang="en-US" sz="2380" i="1"/>
              <a:t>ptr</a:t>
            </a:r>
            <a:r>
              <a:rPr lang="en-US" sz="2380"/>
              <a:t> to </a:t>
            </a:r>
            <a:r>
              <a:rPr lang="en-US" sz="2380" i="1"/>
              <a:t>size</a:t>
            </a:r>
            <a:r>
              <a:rPr lang="en-US" sz="2380"/>
              <a:t> bytes</a:t>
            </a:r>
            <a:endParaRPr sz="2380"/>
          </a:p>
          <a:p>
            <a:pPr marL="742950" lvl="1" indent="-285750">
              <a:lnSpc>
                <a:spcPct val="80000"/>
              </a:lnSpc>
              <a:spcBef>
                <a:spcPts val="476"/>
              </a:spcBef>
              <a:buSzPts val="2380"/>
              <a:buChar char="–"/>
            </a:pPr>
            <a:r>
              <a:rPr lang="en-US" sz="2380"/>
              <a:t>Keeps the content</a:t>
            </a:r>
            <a:endParaRPr sz="2380"/>
          </a:p>
          <a:p>
            <a:pPr marL="0" indent="0">
              <a:lnSpc>
                <a:spcPct val="80000"/>
              </a:lnSpc>
              <a:spcBef>
                <a:spcPts val="544"/>
              </a:spcBef>
              <a:buClr>
                <a:schemeClr val="dk1"/>
              </a:buClr>
              <a:buSzPts val="2720"/>
              <a:buNone/>
            </a:pPr>
            <a:r>
              <a:rPr lang="en-US" sz="2720" b="1"/>
              <a:t>void free (void *ptr);</a:t>
            </a:r>
            <a:endParaRPr/>
          </a:p>
          <a:p>
            <a:pPr marL="742950" lvl="1" indent="-285750">
              <a:lnSpc>
                <a:spcPct val="80000"/>
              </a:lnSpc>
              <a:spcBef>
                <a:spcPts val="476"/>
              </a:spcBef>
              <a:buClr>
                <a:schemeClr val="dk1"/>
              </a:buClr>
              <a:buSzPts val="2380"/>
              <a:buChar char="–"/>
            </a:pPr>
            <a:r>
              <a:rPr lang="en-US" sz="2380"/>
              <a:t>Frees the block of memory pointed to by</a:t>
            </a:r>
            <a:r>
              <a:rPr lang="en-US" sz="2380" i="1"/>
              <a:t> ptr</a:t>
            </a:r>
            <a:r>
              <a:rPr lang="en-US" sz="2380"/>
              <a:t>  </a:t>
            </a:r>
            <a:endParaRPr/>
          </a:p>
          <a:p>
            <a:pPr marL="342900" indent="-170180">
              <a:lnSpc>
                <a:spcPct val="80000"/>
              </a:lnSpc>
              <a:spcBef>
                <a:spcPts val="544"/>
              </a:spcBef>
              <a:buClr>
                <a:schemeClr val="dk1"/>
              </a:buClr>
              <a:buSzPts val="2720"/>
              <a:buNone/>
            </a:pPr>
            <a:endParaRPr sz="272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Reading/Writing Characters </a:t>
            </a:r>
            <a:endParaRPr/>
          </a:p>
        </p:txBody>
      </p:sp>
      <p:sp>
        <p:nvSpPr>
          <p:cNvPr id="295" name="Google Shape;295;p48"/>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4400"/>
            </a:pPr>
            <a:r>
              <a:rPr lang="en-US" sz="4400" b="1">
                <a:latin typeface="Calibri"/>
                <a:ea typeface="Calibri"/>
                <a:cs typeface="Calibri"/>
                <a:sym typeface="Calibri"/>
              </a:rPr>
              <a:t>int getchar();</a:t>
            </a:r>
            <a:endParaRPr/>
          </a:p>
          <a:p>
            <a:pPr marL="742950" lvl="1" indent="-285750">
              <a:spcBef>
                <a:spcPts val="800"/>
              </a:spcBef>
              <a:buClr>
                <a:schemeClr val="dk1"/>
              </a:buClr>
              <a:buSzPts val="4000"/>
              <a:buChar char="–"/>
            </a:pPr>
            <a:r>
              <a:rPr lang="en-US" sz="4000">
                <a:latin typeface="Calibri"/>
                <a:ea typeface="Calibri"/>
                <a:cs typeface="Calibri"/>
                <a:sym typeface="Calibri"/>
              </a:rPr>
              <a:t>Returns the next character from stdin</a:t>
            </a:r>
            <a:endParaRPr sz="4000">
              <a:latin typeface="Calibri"/>
              <a:ea typeface="Calibri"/>
              <a:cs typeface="Calibri"/>
              <a:sym typeface="Calibri"/>
            </a:endParaRPr>
          </a:p>
          <a:p>
            <a:pPr marL="342900" indent="-342900">
              <a:spcBef>
                <a:spcPts val="880"/>
              </a:spcBef>
              <a:buClr>
                <a:schemeClr val="dk1"/>
              </a:buClr>
              <a:buSzPts val="4400"/>
            </a:pPr>
            <a:r>
              <a:rPr lang="en-US" sz="4400" b="1">
                <a:latin typeface="Calibri"/>
                <a:ea typeface="Calibri"/>
                <a:cs typeface="Calibri"/>
                <a:sym typeface="Calibri"/>
              </a:rPr>
              <a:t>int putchar(int character);</a:t>
            </a:r>
            <a:endParaRPr/>
          </a:p>
          <a:p>
            <a:pPr marL="742950" lvl="1" indent="-285750">
              <a:spcBef>
                <a:spcPts val="800"/>
              </a:spcBef>
              <a:buClr>
                <a:schemeClr val="dk1"/>
              </a:buClr>
              <a:buSzPts val="4000"/>
              <a:buChar char="–"/>
            </a:pPr>
            <a:r>
              <a:rPr lang="en-US" sz="4000">
                <a:latin typeface="Calibri"/>
                <a:ea typeface="Calibri"/>
                <a:cs typeface="Calibri"/>
                <a:sym typeface="Calibri"/>
              </a:rPr>
              <a:t>Writes a character to the current position in stdout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Formatted I/O</a:t>
            </a:r>
            <a:endParaRPr/>
          </a:p>
        </p:txBody>
      </p:sp>
      <p:sp>
        <p:nvSpPr>
          <p:cNvPr id="301" name="Google Shape;301;p49"/>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int fprintf(FILE * fp, const char * format, …);</a:t>
            </a:r>
            <a:endParaRPr/>
          </a:p>
          <a:p>
            <a:pPr marL="342900" indent="-342900">
              <a:spcBef>
                <a:spcPts val="640"/>
              </a:spcBef>
              <a:buClr>
                <a:schemeClr val="dk1"/>
              </a:buClr>
              <a:buSzPts val="3200"/>
            </a:pPr>
            <a:r>
              <a:rPr lang="en-US"/>
              <a:t>int fscanf(FILE * fp, const char * format, …);</a:t>
            </a:r>
            <a:endParaRPr/>
          </a:p>
          <a:p>
            <a:pPr marL="742950" lvl="1" indent="-285750">
              <a:spcBef>
                <a:spcPts val="560"/>
              </a:spcBef>
              <a:buClr>
                <a:schemeClr val="dk1"/>
              </a:buClr>
              <a:buSzPts val="2800"/>
              <a:buChar char="–"/>
            </a:pPr>
            <a:r>
              <a:rPr lang="en-US"/>
              <a:t>FILE *fp can be either:</a:t>
            </a:r>
            <a:endParaRPr/>
          </a:p>
          <a:p>
            <a:pPr lvl="2">
              <a:spcBef>
                <a:spcPts val="480"/>
              </a:spcBef>
              <a:buClr>
                <a:schemeClr val="dk1"/>
              </a:buClr>
              <a:buSzPts val="2400"/>
            </a:pPr>
            <a:r>
              <a:rPr lang="en-US"/>
              <a:t>A file pointer</a:t>
            </a:r>
            <a:endParaRPr/>
          </a:p>
          <a:p>
            <a:pPr lvl="2">
              <a:spcBef>
                <a:spcPts val="480"/>
              </a:spcBef>
              <a:buClr>
                <a:schemeClr val="dk1"/>
              </a:buClr>
              <a:buSzPts val="2400"/>
            </a:pPr>
            <a:r>
              <a:rPr lang="en-US"/>
              <a:t>stdin, stdout, or stderr</a:t>
            </a:r>
            <a:endParaRPr/>
          </a:p>
          <a:p>
            <a:pPr marL="742950" lvl="1" indent="-285750">
              <a:spcBef>
                <a:spcPts val="560"/>
              </a:spcBef>
              <a:buClr>
                <a:schemeClr val="dk1"/>
              </a:buClr>
              <a:buSzPts val="2800"/>
              <a:buChar char="–"/>
            </a:pPr>
            <a:r>
              <a:rPr lang="en-US"/>
              <a:t>The format string</a:t>
            </a:r>
            <a:endParaRPr/>
          </a:p>
          <a:p>
            <a:pPr lvl="2">
              <a:spcBef>
                <a:spcPts val="480"/>
              </a:spcBef>
              <a:buClr>
                <a:schemeClr val="dk1"/>
              </a:buClr>
              <a:buSzPts val="2400"/>
            </a:pPr>
            <a:r>
              <a:rPr lang="en-US"/>
              <a:t>int score = 120; char player[] = “John”;</a:t>
            </a:r>
            <a:endParaRPr/>
          </a:p>
          <a:p>
            <a:pPr lvl="2">
              <a:spcBef>
                <a:spcPts val="480"/>
              </a:spcBef>
              <a:buClr>
                <a:schemeClr val="dk1"/>
              </a:buClr>
              <a:buSzPts val="2400"/>
            </a:pPr>
            <a:r>
              <a:rPr lang="en-US"/>
              <a:t>fp = fopen(“file.txt”,  “w+”)</a:t>
            </a:r>
            <a:endParaRPr/>
          </a:p>
          <a:p>
            <a:pPr lvl="2">
              <a:spcBef>
                <a:spcPts val="480"/>
              </a:spcBef>
              <a:buClr>
                <a:schemeClr val="dk1"/>
              </a:buClr>
              <a:buSzPts val="2400"/>
            </a:pPr>
            <a:r>
              <a:rPr lang="en-US"/>
              <a:t>fprintf(fp, </a:t>
            </a:r>
            <a:r>
              <a:rPr lang="en-US" b="1"/>
              <a:t>“%s has %d points.\n”, player, score</a:t>
            </a:r>
            <a:r>
              <a:rPr lang="en-US"/>
              <a:t>); </a:t>
            </a:r>
            <a:endParaRPr/>
          </a:p>
          <a:p>
            <a:pPr marL="342900" indent="-139700">
              <a:spcBef>
                <a:spcPts val="640"/>
              </a:spcBef>
              <a:buClr>
                <a:schemeClr val="dk1"/>
              </a:buClr>
              <a:buSzPts val="3200"/>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Homework 4</a:t>
            </a:r>
            <a:endParaRPr/>
          </a:p>
        </p:txBody>
      </p:sp>
      <p:sp>
        <p:nvSpPr>
          <p:cNvPr id="307" name="Google Shape;307;p5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pPr>
            <a:r>
              <a:rPr lang="en-US"/>
              <a:t>Write a C program called </a:t>
            </a:r>
            <a:r>
              <a:rPr lang="en-US" i="1"/>
              <a:t>sfrob</a:t>
            </a:r>
            <a:endParaRPr i="1"/>
          </a:p>
          <a:p>
            <a:pPr marL="742950" lvl="1" indent="-285750">
              <a:spcBef>
                <a:spcPts val="560"/>
              </a:spcBef>
              <a:buClr>
                <a:schemeClr val="dk1"/>
              </a:buClr>
              <a:buSzPts val="2800"/>
              <a:buChar char="–"/>
            </a:pPr>
            <a:r>
              <a:rPr lang="en-US"/>
              <a:t>Reads stdin byte-by-byte </a:t>
            </a:r>
            <a:r>
              <a:rPr lang="en-US" b="1"/>
              <a:t>(getchar)</a:t>
            </a:r>
            <a:endParaRPr/>
          </a:p>
          <a:p>
            <a:pPr lvl="2">
              <a:spcBef>
                <a:spcPts val="480"/>
              </a:spcBef>
              <a:buClr>
                <a:schemeClr val="dk1"/>
              </a:buClr>
              <a:buSzPts val="2400"/>
            </a:pPr>
            <a:r>
              <a:rPr lang="en-US"/>
              <a:t>Consists of records that are newline-delimited</a:t>
            </a:r>
            <a:endParaRPr/>
          </a:p>
          <a:p>
            <a:pPr lvl="2">
              <a:spcBef>
                <a:spcPts val="480"/>
              </a:spcBef>
              <a:buClr>
                <a:schemeClr val="dk1"/>
              </a:buClr>
              <a:buSzPts val="2400"/>
            </a:pPr>
            <a:r>
              <a:rPr lang="en-US"/>
              <a:t>Each byte is frobnicated (XOR with dec 42)</a:t>
            </a:r>
            <a:endParaRPr/>
          </a:p>
          <a:p>
            <a:pPr marL="742950" lvl="1" indent="-285750">
              <a:spcBef>
                <a:spcPts val="560"/>
              </a:spcBef>
              <a:buClr>
                <a:schemeClr val="dk1"/>
              </a:buClr>
              <a:buSzPts val="2800"/>
              <a:buChar char="–"/>
            </a:pPr>
            <a:r>
              <a:rPr lang="en-US"/>
              <a:t>Sort records without decoding (</a:t>
            </a:r>
            <a:r>
              <a:rPr lang="en-US" b="1"/>
              <a:t>qsort, frobcmp</a:t>
            </a:r>
            <a:r>
              <a:rPr lang="en-US"/>
              <a:t>)</a:t>
            </a:r>
            <a:endParaRPr/>
          </a:p>
          <a:p>
            <a:pPr marL="742950" lvl="1" indent="-285750">
              <a:spcBef>
                <a:spcPts val="560"/>
              </a:spcBef>
              <a:buClr>
                <a:schemeClr val="dk1"/>
              </a:buClr>
              <a:buSzPts val="2800"/>
              <a:buChar char="–"/>
            </a:pPr>
            <a:r>
              <a:rPr lang="en-US"/>
              <a:t>Output result in frobnicated encoding to stdout </a:t>
            </a:r>
            <a:r>
              <a:rPr lang="en-US" b="1"/>
              <a:t>(putchar)</a:t>
            </a:r>
            <a:endParaRPr/>
          </a:p>
          <a:p>
            <a:pPr marL="742950" lvl="1" indent="-285750">
              <a:spcBef>
                <a:spcPts val="560"/>
              </a:spcBef>
              <a:buClr>
                <a:schemeClr val="dk1"/>
              </a:buClr>
              <a:buSzPts val="2800"/>
              <a:buChar char="–"/>
            </a:pPr>
            <a:r>
              <a:rPr lang="en-US"/>
              <a:t>Error checking (</a:t>
            </a:r>
            <a:r>
              <a:rPr lang="en-US" b="1"/>
              <a:t>fprintf</a:t>
            </a:r>
            <a:r>
              <a:rPr lang="en-US"/>
              <a:t>)</a:t>
            </a:r>
            <a:endParaRPr/>
          </a:p>
          <a:p>
            <a:pPr marL="742950" lvl="1" indent="-285750">
              <a:spcBef>
                <a:spcPts val="560"/>
              </a:spcBef>
              <a:buClr>
                <a:schemeClr val="dk1"/>
              </a:buClr>
              <a:buSzPts val="2800"/>
              <a:buChar char="–"/>
            </a:pPr>
            <a:r>
              <a:rPr lang="en-US"/>
              <a:t>Dynamic memory allocation (</a:t>
            </a:r>
            <a:r>
              <a:rPr lang="en-US" b="1"/>
              <a:t>malloc, realloc, free</a:t>
            </a:r>
            <a:r>
              <a:rPr lang="en-US"/>
              <a: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Using GDB</a:t>
            </a:r>
            <a:endParaRPr/>
          </a:p>
        </p:txBody>
      </p:sp>
      <p:sp>
        <p:nvSpPr>
          <p:cNvPr id="294" name="Google Shape;294;p4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685783" indent="-601118">
              <a:lnSpc>
                <a:spcPct val="100000"/>
              </a:lnSpc>
              <a:buClr>
                <a:srgbClr val="000000"/>
              </a:buClr>
              <a:buFont typeface="Calibri"/>
              <a:buAutoNum type="arabicPeriod"/>
            </a:pPr>
            <a:r>
              <a:rPr lang="en-US" b="1">
                <a:solidFill>
                  <a:srgbClr val="000000"/>
                </a:solidFill>
                <a:latin typeface="Calibri"/>
                <a:ea typeface="Calibri"/>
                <a:cs typeface="Calibri"/>
                <a:sym typeface="Calibri"/>
              </a:rPr>
              <a:t>Compile Program </a:t>
            </a:r>
            <a:endParaRPr>
              <a:solidFill>
                <a:srgbClr val="000000"/>
              </a:solidFill>
              <a:latin typeface="Calibri"/>
              <a:ea typeface="Calibri"/>
              <a:cs typeface="Calibri"/>
              <a:sym typeface="Calibri"/>
            </a:endParaRPr>
          </a:p>
          <a:p>
            <a:pPr marL="990575" lvl="1" indent="-330192">
              <a:lnSpc>
                <a:spcPct val="100000"/>
              </a:lnSpc>
              <a:spcBef>
                <a:spcPts val="640"/>
              </a:spcBef>
              <a:buClr>
                <a:srgbClr val="000000"/>
              </a:buClr>
              <a:buSzPts val="1800"/>
              <a:buChar char="–"/>
            </a:pPr>
            <a:r>
              <a:rPr lang="en-US">
                <a:solidFill>
                  <a:srgbClr val="000000"/>
                </a:solidFill>
                <a:latin typeface="Calibri"/>
                <a:ea typeface="Calibri"/>
                <a:cs typeface="Calibri"/>
                <a:sym typeface="Calibri"/>
              </a:rPr>
              <a:t>Normally: </a:t>
            </a:r>
            <a:r>
              <a:rPr lang="en-US">
                <a:solidFill>
                  <a:srgbClr val="000000"/>
                </a:solidFill>
                <a:latin typeface="Roboto Mono"/>
                <a:ea typeface="Roboto Mono"/>
                <a:cs typeface="Roboto Mono"/>
                <a:sym typeface="Roboto Mono"/>
              </a:rPr>
              <a:t>$ gcc [flags] &lt;source files&gt; -o &lt;output file&gt;</a:t>
            </a:r>
            <a:endParaRPr>
              <a:solidFill>
                <a:srgbClr val="000000"/>
              </a:solidFill>
              <a:latin typeface="Roboto Mono"/>
              <a:ea typeface="Roboto Mono"/>
              <a:cs typeface="Roboto Mono"/>
              <a:sym typeface="Roboto Mono"/>
            </a:endParaRPr>
          </a:p>
          <a:p>
            <a:pPr marL="990575" lvl="1" indent="-330192">
              <a:lnSpc>
                <a:spcPct val="100000"/>
              </a:lnSpc>
              <a:spcBef>
                <a:spcPts val="640"/>
              </a:spcBef>
              <a:buClr>
                <a:srgbClr val="000000"/>
              </a:buClr>
              <a:buSzPts val="1800"/>
              <a:buChar char="–"/>
            </a:pPr>
            <a:r>
              <a:rPr lang="en-US">
                <a:solidFill>
                  <a:srgbClr val="000000"/>
                </a:solidFill>
                <a:latin typeface="Calibri"/>
                <a:ea typeface="Calibri"/>
                <a:cs typeface="Calibri"/>
                <a:sym typeface="Calibri"/>
              </a:rPr>
              <a:t>Debugging: </a:t>
            </a:r>
            <a:r>
              <a:rPr lang="en-US">
                <a:solidFill>
                  <a:srgbClr val="000000"/>
                </a:solidFill>
                <a:latin typeface="Courier New"/>
                <a:ea typeface="Courier New"/>
                <a:cs typeface="Courier New"/>
                <a:sym typeface="Courier New"/>
              </a:rPr>
              <a:t>$ </a:t>
            </a:r>
            <a:r>
              <a:rPr lang="en-US">
                <a:solidFill>
                  <a:srgbClr val="000000"/>
                </a:solidFill>
                <a:latin typeface="Roboto Mono"/>
                <a:ea typeface="Roboto Mono"/>
                <a:cs typeface="Roboto Mono"/>
                <a:sym typeface="Roboto Mono"/>
              </a:rPr>
              <a:t>gcc [other flags] </a:t>
            </a:r>
            <a:r>
              <a:rPr lang="en-US">
                <a:solidFill>
                  <a:srgbClr val="FF0000"/>
                </a:solidFill>
                <a:latin typeface="Roboto Mono"/>
                <a:ea typeface="Roboto Mono"/>
                <a:cs typeface="Roboto Mono"/>
                <a:sym typeface="Roboto Mono"/>
              </a:rPr>
              <a:t>–g </a:t>
            </a:r>
            <a:r>
              <a:rPr lang="en-US">
                <a:solidFill>
                  <a:srgbClr val="000000"/>
                </a:solidFill>
                <a:latin typeface="Roboto Mono"/>
                <a:ea typeface="Roboto Mono"/>
                <a:cs typeface="Roboto Mono"/>
                <a:sym typeface="Roboto Mono"/>
              </a:rPr>
              <a:t>&lt;source files&gt; -o &lt;output file&gt;</a:t>
            </a:r>
            <a:endParaRPr>
              <a:solidFill>
                <a:srgbClr val="000000"/>
              </a:solidFill>
              <a:latin typeface="Roboto Mono"/>
              <a:ea typeface="Roboto Mono"/>
              <a:cs typeface="Roboto Mono"/>
              <a:sym typeface="Roboto Mono"/>
            </a:endParaRPr>
          </a:p>
          <a:p>
            <a:pPr marL="1523962" lvl="2" indent="-253994">
              <a:lnSpc>
                <a:spcPct val="100000"/>
              </a:lnSpc>
              <a:spcBef>
                <a:spcPts val="640"/>
              </a:spcBef>
              <a:buClr>
                <a:srgbClr val="000000"/>
              </a:buClr>
              <a:buSzPts val="1800"/>
              <a:buChar char="•"/>
            </a:pPr>
            <a:r>
              <a:rPr lang="en-US" sz="2400">
                <a:solidFill>
                  <a:srgbClr val="000000"/>
                </a:solidFill>
                <a:latin typeface="Calibri"/>
                <a:ea typeface="Calibri"/>
                <a:cs typeface="Calibri"/>
                <a:sym typeface="Calibri"/>
              </a:rPr>
              <a:t>enables built-in debugging support</a:t>
            </a:r>
            <a:endParaRPr sz="2400">
              <a:solidFill>
                <a:srgbClr val="000000"/>
              </a:solidFill>
              <a:latin typeface="Calibri"/>
              <a:ea typeface="Calibri"/>
              <a:cs typeface="Calibri"/>
              <a:sym typeface="Calibri"/>
            </a:endParaRPr>
          </a:p>
          <a:p>
            <a:pPr marL="1523962" lvl="2" indent="-253994">
              <a:lnSpc>
                <a:spcPct val="100000"/>
              </a:lnSpc>
              <a:spcBef>
                <a:spcPts val="640"/>
              </a:spcBef>
              <a:buClr>
                <a:srgbClr val="000000"/>
              </a:buClr>
              <a:buSzPts val="1800"/>
              <a:buFont typeface="Calibri"/>
              <a:buChar char="•"/>
            </a:pPr>
            <a:r>
              <a:rPr lang="en-US" sz="2400">
                <a:solidFill>
                  <a:srgbClr val="000000"/>
                </a:solidFill>
                <a:latin typeface="Calibri"/>
                <a:ea typeface="Calibri"/>
                <a:cs typeface="Calibri"/>
                <a:sym typeface="Calibri"/>
              </a:rPr>
              <a:t>pass </a:t>
            </a:r>
            <a:r>
              <a:rPr lang="en-US" sz="2400">
                <a:solidFill>
                  <a:srgbClr val="666666"/>
                </a:solidFill>
                <a:latin typeface="Roboto Mono"/>
                <a:ea typeface="Roboto Mono"/>
                <a:cs typeface="Roboto Mono"/>
                <a:sym typeface="Roboto Mono"/>
              </a:rPr>
              <a:t>-O0</a:t>
            </a:r>
            <a:r>
              <a:rPr lang="en-US" sz="2400">
                <a:solidFill>
                  <a:srgbClr val="000000"/>
                </a:solidFill>
                <a:latin typeface="Calibri"/>
                <a:ea typeface="Calibri"/>
                <a:cs typeface="Calibri"/>
                <a:sym typeface="Calibri"/>
              </a:rPr>
              <a:t> to turn off optimizations, which can make debugging difficult </a:t>
            </a:r>
            <a:endParaRPr sz="2400">
              <a:solidFill>
                <a:srgbClr val="000000"/>
              </a:solidFill>
              <a:latin typeface="Calibri"/>
              <a:ea typeface="Calibri"/>
              <a:cs typeface="Calibri"/>
              <a:sym typeface="Calibri"/>
            </a:endParaRPr>
          </a:p>
          <a:p>
            <a:pPr marL="1219170" lvl="2" indent="0">
              <a:lnSpc>
                <a:spcPct val="100000"/>
              </a:lnSpc>
              <a:spcBef>
                <a:spcPts val="640"/>
              </a:spcBef>
              <a:buNone/>
            </a:pPr>
            <a:endParaRPr sz="2400">
              <a:solidFill>
                <a:srgbClr val="000000"/>
              </a:solidFill>
              <a:latin typeface="Calibri"/>
              <a:ea typeface="Calibri"/>
              <a:cs typeface="Calibri"/>
              <a:sym typeface="Calibri"/>
            </a:endParaRPr>
          </a:p>
          <a:p>
            <a:pPr marL="685783" indent="-601118">
              <a:lnSpc>
                <a:spcPct val="100000"/>
              </a:lnSpc>
              <a:spcBef>
                <a:spcPts val="747"/>
              </a:spcBef>
              <a:buClr>
                <a:srgbClr val="000000"/>
              </a:buClr>
              <a:buFont typeface="Calibri"/>
              <a:buAutoNum type="arabicPeriod"/>
            </a:pPr>
            <a:r>
              <a:rPr lang="en-US" b="1">
                <a:solidFill>
                  <a:srgbClr val="000000"/>
                </a:solidFill>
                <a:latin typeface="Calibri"/>
                <a:ea typeface="Calibri"/>
                <a:cs typeface="Calibri"/>
                <a:sym typeface="Calibri"/>
              </a:rPr>
              <a:t>Specify Program to Debug</a:t>
            </a:r>
            <a:endParaRPr>
              <a:solidFill>
                <a:srgbClr val="000000"/>
              </a:solidFill>
              <a:latin typeface="Calibri"/>
              <a:ea typeface="Calibri"/>
              <a:cs typeface="Calibri"/>
              <a:sym typeface="Calibri"/>
            </a:endParaRPr>
          </a:p>
          <a:p>
            <a:pPr marL="990575" lvl="1" indent="-330192">
              <a:lnSpc>
                <a:spcPct val="100000"/>
              </a:lnSpc>
              <a:spcBef>
                <a:spcPts val="640"/>
              </a:spcBef>
              <a:buClr>
                <a:srgbClr val="000000"/>
              </a:buClr>
              <a:buSzPts val="1800"/>
              <a:buChar char="–"/>
            </a:pPr>
            <a:r>
              <a:rPr lang="en-US">
                <a:solidFill>
                  <a:srgbClr val="000000"/>
                </a:solidFill>
                <a:latin typeface="Roboto Mono"/>
                <a:ea typeface="Roboto Mono"/>
                <a:cs typeface="Roboto Mono"/>
                <a:sym typeface="Roboto Mono"/>
              </a:rPr>
              <a:t>$ gdb &lt;executable&gt;</a:t>
            </a:r>
            <a:endParaRPr>
              <a:solidFill>
                <a:srgbClr val="000000"/>
              </a:solidFill>
              <a:latin typeface="Roboto Mono"/>
              <a:ea typeface="Roboto Mono"/>
              <a:cs typeface="Roboto Mono"/>
              <a:sym typeface="Roboto Mono"/>
            </a:endParaRPr>
          </a:p>
          <a:p>
            <a:pPr marL="609585" lvl="1" indent="0" algn="ctr">
              <a:lnSpc>
                <a:spcPct val="100000"/>
              </a:lnSpc>
              <a:spcBef>
                <a:spcPts val="640"/>
              </a:spcBef>
              <a:buNone/>
            </a:pPr>
            <a:r>
              <a:rPr lang="en-US">
                <a:solidFill>
                  <a:srgbClr val="000000"/>
                </a:solidFill>
                <a:latin typeface="Calibri"/>
                <a:ea typeface="Calibri"/>
                <a:cs typeface="Calibri"/>
                <a:sym typeface="Calibri"/>
              </a:rPr>
              <a:t>or</a:t>
            </a:r>
            <a:endParaRPr>
              <a:solidFill>
                <a:srgbClr val="000000"/>
              </a:solidFill>
              <a:latin typeface="Calibri"/>
              <a:ea typeface="Calibri"/>
              <a:cs typeface="Calibri"/>
              <a:sym typeface="Calibri"/>
            </a:endParaRPr>
          </a:p>
          <a:p>
            <a:pPr marL="990575" lvl="1" indent="-330192">
              <a:lnSpc>
                <a:spcPct val="100000"/>
              </a:lnSpc>
              <a:spcBef>
                <a:spcPts val="640"/>
              </a:spcBef>
              <a:buClr>
                <a:srgbClr val="000000"/>
              </a:buClr>
              <a:buSzPts val="1800"/>
              <a:buFont typeface="Roboto Mono"/>
              <a:buChar char="–"/>
            </a:pPr>
            <a:r>
              <a:rPr lang="en-US">
                <a:solidFill>
                  <a:srgbClr val="000000"/>
                </a:solidFill>
                <a:latin typeface="Roboto Mono"/>
                <a:ea typeface="Roboto Mono"/>
                <a:cs typeface="Roboto Mono"/>
                <a:sym typeface="Roboto Mono"/>
              </a:rPr>
              <a:t>$ gdb</a:t>
            </a:r>
            <a:endParaRPr>
              <a:solidFill>
                <a:srgbClr val="000000"/>
              </a:solidFill>
              <a:latin typeface="Roboto Mono"/>
              <a:ea typeface="Roboto Mono"/>
              <a:cs typeface="Roboto Mono"/>
              <a:sym typeface="Roboto Mono"/>
            </a:endParaRPr>
          </a:p>
          <a:p>
            <a:pPr marL="990575" lvl="1" indent="-330192">
              <a:lnSpc>
                <a:spcPct val="100000"/>
              </a:lnSpc>
              <a:spcBef>
                <a:spcPts val="640"/>
              </a:spcBef>
              <a:buClr>
                <a:srgbClr val="000000"/>
              </a:buClr>
              <a:buSzPts val="1800"/>
              <a:buChar char="–"/>
            </a:pPr>
            <a:r>
              <a:rPr lang="en-US">
                <a:solidFill>
                  <a:srgbClr val="000000"/>
                </a:solidFill>
                <a:latin typeface="Courier New"/>
                <a:ea typeface="Courier New"/>
                <a:cs typeface="Courier New"/>
                <a:sym typeface="Courier New"/>
              </a:rPr>
              <a:t>(</a:t>
            </a:r>
            <a:r>
              <a:rPr lang="en-US">
                <a:solidFill>
                  <a:srgbClr val="000000"/>
                </a:solidFill>
                <a:latin typeface="Roboto Mono"/>
                <a:ea typeface="Roboto Mono"/>
                <a:cs typeface="Roboto Mono"/>
                <a:sym typeface="Roboto Mono"/>
              </a:rPr>
              <a:t>gdb) file &lt;executable&gt;</a:t>
            </a:r>
            <a:endParaRPr>
              <a:solidFill>
                <a:srgbClr val="000000"/>
              </a:solidFill>
              <a:latin typeface="Roboto Mono"/>
              <a:ea typeface="Roboto Mono"/>
              <a:cs typeface="Roboto Mono"/>
              <a:sym typeface="Roboto Mono"/>
            </a:endParaRPr>
          </a:p>
          <a:p>
            <a:pPr marL="0" indent="0">
              <a:spcAft>
                <a:spcPts val="2133"/>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Using GDB</a:t>
            </a:r>
            <a:endParaRPr/>
          </a:p>
        </p:txBody>
      </p:sp>
      <p:sp>
        <p:nvSpPr>
          <p:cNvPr id="301" name="Google Shape;301;p5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US" sz="3453" b="1">
                <a:solidFill>
                  <a:srgbClr val="000000"/>
                </a:solidFill>
                <a:latin typeface="Calibri"/>
                <a:ea typeface="Calibri"/>
                <a:cs typeface="Calibri"/>
                <a:sym typeface="Calibri"/>
              </a:rPr>
              <a:t>3.   Run Program</a:t>
            </a:r>
            <a:endParaRPr sz="4267">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(gdb) run</a:t>
            </a:r>
            <a:r>
              <a:rPr lang="en-US" sz="3453">
                <a:solidFill>
                  <a:srgbClr val="000000"/>
                </a:solidFill>
                <a:latin typeface="Calibri"/>
                <a:ea typeface="Calibri"/>
                <a:cs typeface="Calibri"/>
                <a:sym typeface="Calibri"/>
              </a:rPr>
              <a:t>		or</a:t>
            </a:r>
            <a:endParaRPr sz="3733">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(gdb) run [arguments] </a:t>
            </a:r>
            <a:endParaRPr sz="3453" b="1">
              <a:solidFill>
                <a:srgbClr val="000000"/>
              </a:solidFill>
              <a:latin typeface="Calibri"/>
              <a:ea typeface="Calibri"/>
              <a:cs typeface="Calibri"/>
              <a:sym typeface="Calibri"/>
            </a:endParaRPr>
          </a:p>
          <a:p>
            <a:pPr marL="0" indent="0">
              <a:spcBef>
                <a:spcPts val="691"/>
              </a:spcBef>
              <a:buNone/>
            </a:pPr>
            <a:r>
              <a:rPr lang="en-US" sz="3453" b="1">
                <a:solidFill>
                  <a:srgbClr val="000000"/>
                </a:solidFill>
                <a:latin typeface="Calibri"/>
                <a:ea typeface="Calibri"/>
                <a:cs typeface="Calibri"/>
                <a:sym typeface="Calibri"/>
              </a:rPr>
              <a:t>4.  In GDB Interactive Shell</a:t>
            </a:r>
            <a:endParaRPr sz="4267">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alibri"/>
                <a:ea typeface="Calibri"/>
                <a:cs typeface="Calibri"/>
                <a:sym typeface="Calibri"/>
              </a:rPr>
              <a:t>Tab to Autocomplete, up-down arrows to recall history</a:t>
            </a:r>
            <a:endParaRPr sz="3733">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help [command] </a:t>
            </a:r>
            <a:r>
              <a:rPr lang="en-US" sz="3453">
                <a:solidFill>
                  <a:srgbClr val="000000"/>
                </a:solidFill>
                <a:latin typeface="Calibri"/>
                <a:ea typeface="Calibri"/>
                <a:cs typeface="Calibri"/>
                <a:sym typeface="Calibri"/>
              </a:rPr>
              <a:t>to get more info about a command</a:t>
            </a:r>
            <a:endParaRPr sz="3733">
              <a:solidFill>
                <a:srgbClr val="000000"/>
              </a:solidFill>
              <a:latin typeface="Calibri"/>
              <a:ea typeface="Calibri"/>
              <a:cs typeface="Calibri"/>
              <a:sym typeface="Calibri"/>
            </a:endParaRPr>
          </a:p>
          <a:p>
            <a:pPr marL="0" indent="0">
              <a:spcBef>
                <a:spcPts val="691"/>
              </a:spcBef>
              <a:buNone/>
            </a:pPr>
            <a:r>
              <a:rPr lang="en-US" sz="3453" b="1">
                <a:solidFill>
                  <a:srgbClr val="000000"/>
                </a:solidFill>
                <a:latin typeface="Calibri"/>
                <a:ea typeface="Calibri"/>
                <a:cs typeface="Calibri"/>
                <a:sym typeface="Calibri"/>
              </a:rPr>
              <a:t>5.  Exit the gdb Debugger</a:t>
            </a:r>
            <a:endParaRPr sz="4267">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(gdb) quit</a:t>
            </a:r>
            <a:endParaRPr sz="3733">
              <a:solidFill>
                <a:srgbClr val="000000"/>
              </a:solidFill>
              <a:latin typeface="Calibri"/>
              <a:ea typeface="Calibri"/>
              <a:cs typeface="Calibri"/>
              <a:sym typeface="Calibri"/>
            </a:endParaRPr>
          </a:p>
          <a:p>
            <a:pPr marL="457189" indent="-206582">
              <a:spcBef>
                <a:spcPts val="789"/>
              </a:spcBef>
              <a:buNone/>
            </a:pPr>
            <a:endParaRPr sz="3947">
              <a:solidFill>
                <a:srgbClr val="000000"/>
              </a:solidFill>
              <a:latin typeface="Calibri"/>
              <a:ea typeface="Calibri"/>
              <a:cs typeface="Calibri"/>
              <a:sym typeface="Calibri"/>
            </a:endParaRPr>
          </a:p>
          <a:p>
            <a:pPr marL="0" indent="0">
              <a:spcAft>
                <a:spcPts val="2133"/>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Runtime Errors</a:t>
            </a:r>
            <a:endParaRPr/>
          </a:p>
        </p:txBody>
      </p:sp>
      <p:sp>
        <p:nvSpPr>
          <p:cNvPr id="308" name="Google Shape;308;p51"/>
          <p:cNvSpPr txBox="1">
            <a:spLocks noGrp="1"/>
          </p:cNvSpPr>
          <p:nvPr>
            <p:ph type="body" idx="1"/>
          </p:nvPr>
        </p:nvSpPr>
        <p:spPr>
          <a:xfrm>
            <a:off x="415600" y="1536633"/>
            <a:ext cx="7854800" cy="4555200"/>
          </a:xfrm>
          <a:prstGeom prst="rect">
            <a:avLst/>
          </a:prstGeom>
        </p:spPr>
        <p:txBody>
          <a:bodyPr spcFirstLastPara="1" vert="horz" wrap="square" lIns="121900" tIns="121900" rIns="121900" bIns="121900" rtlCol="0" anchor="t" anchorCtr="0">
            <a:noAutofit/>
          </a:bodyPr>
          <a:lstStyle/>
          <a:p>
            <a:r>
              <a:rPr lang="en-US"/>
              <a:t>Segmentation faults</a:t>
            </a:r>
            <a:endParaRPr/>
          </a:p>
          <a:p>
            <a:pPr lvl="1">
              <a:spcBef>
                <a:spcPts val="0"/>
              </a:spcBef>
            </a:pPr>
            <a:r>
              <a:rPr lang="en-US"/>
              <a:t>Normally just says “segmentation fault”</a:t>
            </a:r>
            <a:endParaRPr/>
          </a:p>
          <a:p>
            <a:pPr lvl="1">
              <a:spcBef>
                <a:spcPts val="0"/>
              </a:spcBef>
            </a:pPr>
            <a:r>
              <a:rPr lang="en-US"/>
              <a:t>If run in a debugger, we instead get the following, which lets us see exactly where and why we crashed</a:t>
            </a:r>
            <a:endParaRPr/>
          </a:p>
          <a:p>
            <a:pPr marL="1219170" indent="0">
              <a:spcBef>
                <a:spcPts val="2133"/>
              </a:spcBef>
              <a:buNone/>
            </a:pPr>
            <a:endParaRPr/>
          </a:p>
          <a:p>
            <a:pPr marL="1219170" indent="0">
              <a:spcBef>
                <a:spcPts val="2133"/>
              </a:spcBef>
              <a:spcAft>
                <a:spcPts val="2133"/>
              </a:spcAft>
              <a:buNone/>
            </a:pPr>
            <a:endParaRPr/>
          </a:p>
        </p:txBody>
      </p:sp>
      <p:sp>
        <p:nvSpPr>
          <p:cNvPr id="309" name="Google Shape;309;p51"/>
          <p:cNvSpPr txBox="1"/>
          <p:nvPr/>
        </p:nvSpPr>
        <p:spPr>
          <a:xfrm>
            <a:off x="8192000" y="0"/>
            <a:ext cx="4000000" cy="4000000"/>
          </a:xfrm>
          <a:prstGeom prst="rect">
            <a:avLst/>
          </a:prstGeom>
          <a:noFill/>
          <a:ln>
            <a:noFill/>
          </a:ln>
        </p:spPr>
        <p:txBody>
          <a:bodyPr spcFirstLastPara="1" wrap="square" lIns="121900" tIns="121900" rIns="121900" bIns="121900" anchor="t" anchorCtr="0">
            <a:noAutofit/>
          </a:bodyPr>
          <a:lstStyle/>
          <a:p>
            <a:r>
              <a:rPr lang="en-US" sz="1467">
                <a:solidFill>
                  <a:srgbClr val="557799"/>
                </a:solidFill>
                <a:highlight>
                  <a:srgbClr val="FFFFFF"/>
                </a:highlight>
              </a:rPr>
              <a:t>#include &lt;stdio.h&gt;</a:t>
            </a:r>
            <a:endParaRPr sz="1467">
              <a:solidFill>
                <a:srgbClr val="333333"/>
              </a:solidFill>
              <a:highlight>
                <a:srgbClr val="FFFFFF"/>
              </a:highlight>
            </a:endParaRPr>
          </a:p>
          <a:p>
            <a:r>
              <a:rPr lang="en-US" sz="1467">
                <a:solidFill>
                  <a:srgbClr val="333333"/>
                </a:solidFill>
                <a:highlight>
                  <a:srgbClr val="FFFFFF"/>
                </a:highlight>
              </a:rPr>
              <a:t>  </a:t>
            </a:r>
            <a:endParaRPr sz="1467">
              <a:solidFill>
                <a:srgbClr val="333333"/>
              </a:solidFill>
              <a:highlight>
                <a:srgbClr val="FFFFFF"/>
              </a:highlight>
            </a:endParaRPr>
          </a:p>
          <a:p>
            <a:r>
              <a:rPr lang="en-US" sz="1467" b="1">
                <a:solidFill>
                  <a:srgbClr val="333399"/>
                </a:solidFill>
                <a:highlight>
                  <a:srgbClr val="FFFFFF"/>
                </a:highlight>
              </a:rPr>
              <a:t>int</a:t>
            </a:r>
            <a:r>
              <a:rPr lang="en-US" sz="1467">
                <a:solidFill>
                  <a:srgbClr val="333333"/>
                </a:solidFill>
                <a:highlight>
                  <a:srgbClr val="FFFFFF"/>
                </a:highlight>
              </a:rPr>
              <a:t> </a:t>
            </a:r>
            <a:r>
              <a:rPr lang="en-US" sz="1467" b="1">
                <a:solidFill>
                  <a:srgbClr val="0066BB"/>
                </a:solidFill>
                <a:highlight>
                  <a:srgbClr val="FFFFFF"/>
                </a:highlight>
              </a:rPr>
              <a:t>main</a:t>
            </a:r>
            <a:r>
              <a:rPr lang="en-US" sz="1467">
                <a:solidFill>
                  <a:srgbClr val="333333"/>
                </a:solidFill>
                <a:highlight>
                  <a:srgbClr val="FFFFFF"/>
                </a:highlight>
              </a:rPr>
              <a:t>() {    </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my_val = </a:t>
            </a:r>
            <a:r>
              <a:rPr lang="en-US" sz="1467" b="1">
                <a:solidFill>
                  <a:srgbClr val="0000DD"/>
                </a:solidFill>
                <a:highlight>
                  <a:srgbClr val="FFFFFF"/>
                </a:highlight>
              </a:rPr>
              <a:t>0</a:t>
            </a:r>
            <a:r>
              <a:rPr lang="en-US" sz="1467">
                <a:solidFill>
                  <a:srgbClr val="333333"/>
                </a:solidFill>
                <a:highlight>
                  <a:srgbClr val="FFFFFF"/>
                </a:highlight>
              </a:rPr>
              <a:t>;</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008800"/>
                </a:solidFill>
                <a:highlight>
                  <a:srgbClr val="FFFFFF"/>
                </a:highlight>
              </a:rPr>
              <a:t>for</a:t>
            </a:r>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i = </a:t>
            </a:r>
            <a:r>
              <a:rPr lang="en-US" sz="1467" b="1">
                <a:solidFill>
                  <a:srgbClr val="0000DD"/>
                </a:solidFill>
                <a:highlight>
                  <a:srgbClr val="FFFFFF"/>
                </a:highlight>
              </a:rPr>
              <a:t>0</a:t>
            </a:r>
            <a:r>
              <a:rPr lang="en-US" sz="1467">
                <a:solidFill>
                  <a:srgbClr val="333333"/>
                </a:solidFill>
                <a:highlight>
                  <a:srgbClr val="FFFFFF"/>
                </a:highlight>
              </a:rPr>
              <a:t>; i &lt; </a:t>
            </a:r>
            <a:r>
              <a:rPr lang="en-US" sz="1467" b="1">
                <a:solidFill>
                  <a:srgbClr val="0000DD"/>
                </a:solidFill>
                <a:highlight>
                  <a:srgbClr val="FFFFFF"/>
                </a:highlight>
              </a:rPr>
              <a:t>100</a:t>
            </a:r>
            <a:r>
              <a:rPr lang="en-US" sz="1467">
                <a:solidFill>
                  <a:srgbClr val="333333"/>
                </a:solidFill>
                <a:highlight>
                  <a:srgbClr val="FFFFFF"/>
                </a:highlight>
              </a:rPr>
              <a:t>; i++) {</a:t>
            </a:r>
            <a:endParaRPr sz="1467">
              <a:solidFill>
                <a:srgbClr val="333333"/>
              </a:solidFill>
              <a:highlight>
                <a:srgbClr val="FFFFFF"/>
              </a:highlight>
            </a:endParaRPr>
          </a:p>
          <a:p>
            <a:r>
              <a:rPr lang="en-US" sz="1467">
                <a:solidFill>
                  <a:srgbClr val="333333"/>
                </a:solidFill>
                <a:highlight>
                  <a:srgbClr val="FFFFFF"/>
                </a:highlight>
              </a:rPr>
              <a:t>        my_val += i;</a:t>
            </a:r>
            <a:endParaRPr sz="1467">
              <a:solidFill>
                <a:srgbClr val="333333"/>
              </a:solidFill>
              <a:highlight>
                <a:srgbClr val="FFFFFF"/>
              </a:highlight>
            </a:endParaRPr>
          </a:p>
          <a:p>
            <a:r>
              <a:rPr lang="en-US" sz="1467">
                <a:solidFill>
                  <a:srgbClr val="333333"/>
                </a:solidFill>
                <a:highlight>
                  <a:srgbClr val="FFFFFF"/>
                </a:highlight>
              </a:rPr>
              <a:t>    }</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secret_value = my_val;</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*bro;</a:t>
            </a:r>
            <a:endParaRPr sz="1467">
              <a:solidFill>
                <a:srgbClr val="333333"/>
              </a:solidFill>
              <a:highlight>
                <a:srgbClr val="FFFFFF"/>
              </a:highlight>
            </a:endParaRPr>
          </a:p>
          <a:p>
            <a:r>
              <a:rPr lang="en-US" sz="1467">
                <a:solidFill>
                  <a:srgbClr val="333333"/>
                </a:solidFill>
                <a:highlight>
                  <a:srgbClr val="FFFFFF"/>
                </a:highlight>
              </a:rPr>
              <a:t>    *bro = </a:t>
            </a:r>
            <a:r>
              <a:rPr lang="en-US" sz="1467" b="1">
                <a:solidFill>
                  <a:srgbClr val="0000DD"/>
                </a:solidFill>
                <a:highlight>
                  <a:srgbClr val="FFFFFF"/>
                </a:highlight>
              </a:rPr>
              <a:t>208</a:t>
            </a:r>
            <a:r>
              <a:rPr lang="en-US" sz="1467">
                <a:solidFill>
                  <a:srgbClr val="333333"/>
                </a:solidFill>
                <a:highlight>
                  <a:srgbClr val="FFFFFF"/>
                </a:highlight>
              </a:rPr>
              <a:t>;  // This is very bad!</a:t>
            </a:r>
            <a:endParaRPr sz="1467">
              <a:solidFill>
                <a:srgbClr val="333333"/>
              </a:solidFill>
              <a:highlight>
                <a:srgbClr val="FFFFFF"/>
              </a:highlight>
            </a:endParaRPr>
          </a:p>
          <a:p>
            <a:r>
              <a:rPr lang="en-US" sz="1467">
                <a:solidFill>
                  <a:srgbClr val="333333"/>
                </a:solidFill>
                <a:highlight>
                  <a:srgbClr val="FFFFFF"/>
                </a:highlight>
              </a:rPr>
              <a:t>    printf(</a:t>
            </a:r>
            <a:r>
              <a:rPr lang="en-US" sz="1467">
                <a:solidFill>
                  <a:srgbClr val="333333"/>
                </a:solidFill>
                <a:highlight>
                  <a:srgbClr val="FFF0F0"/>
                </a:highlight>
              </a:rPr>
              <a:t>"My value: %d</a:t>
            </a:r>
            <a:r>
              <a:rPr lang="en-US" sz="1467" b="1">
                <a:solidFill>
                  <a:srgbClr val="666666"/>
                </a:solidFill>
                <a:highlight>
                  <a:srgbClr val="FFF0F0"/>
                </a:highlight>
              </a:rPr>
              <a:t>\n</a:t>
            </a:r>
            <a:r>
              <a:rPr lang="en-US" sz="1467">
                <a:solidFill>
                  <a:srgbClr val="333333"/>
                </a:solidFill>
                <a:highlight>
                  <a:srgbClr val="FFF0F0"/>
                </a:highlight>
              </a:rPr>
              <a:t>"</a:t>
            </a:r>
            <a:r>
              <a:rPr lang="en-US" sz="1467">
                <a:solidFill>
                  <a:srgbClr val="333333"/>
                </a:solidFill>
                <a:highlight>
                  <a:srgbClr val="FFFFFF"/>
                </a:highlight>
              </a:rPr>
              <a:t>, secret_value);</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008800"/>
                </a:solidFill>
                <a:highlight>
                  <a:srgbClr val="FFFFFF"/>
                </a:highlight>
              </a:rPr>
              <a:t>return</a:t>
            </a:r>
            <a:r>
              <a:rPr lang="en-US" sz="1467">
                <a:solidFill>
                  <a:srgbClr val="333333"/>
                </a:solidFill>
                <a:highlight>
                  <a:srgbClr val="FFFFFF"/>
                </a:highlight>
              </a:rPr>
              <a:t> </a:t>
            </a:r>
            <a:r>
              <a:rPr lang="en-US" sz="1467" b="1">
                <a:solidFill>
                  <a:srgbClr val="0000DD"/>
                </a:solidFill>
                <a:highlight>
                  <a:srgbClr val="FFFFFF"/>
                </a:highlight>
              </a:rPr>
              <a:t>0</a:t>
            </a:r>
            <a:r>
              <a:rPr lang="en-US" sz="1467">
                <a:solidFill>
                  <a:srgbClr val="333333"/>
                </a:solidFill>
                <a:highlight>
                  <a:srgbClr val="FFFFFF"/>
                </a:highlight>
              </a:rPr>
              <a:t>;</a:t>
            </a:r>
            <a:endParaRPr sz="1467">
              <a:solidFill>
                <a:srgbClr val="333333"/>
              </a:solidFill>
              <a:highlight>
                <a:srgbClr val="FFFFFF"/>
              </a:highlight>
            </a:endParaRPr>
          </a:p>
          <a:p>
            <a:pPr>
              <a:lnSpc>
                <a:spcPct val="110795"/>
              </a:lnSpc>
            </a:pPr>
            <a:r>
              <a:rPr lang="en-US" sz="1467">
                <a:solidFill>
                  <a:srgbClr val="333333"/>
                </a:solidFill>
                <a:highlight>
                  <a:srgbClr val="FFFFFF"/>
                </a:highlight>
              </a:rPr>
              <a:t>}</a:t>
            </a:r>
            <a:endParaRPr sz="1467">
              <a:solidFill>
                <a:srgbClr val="333333"/>
              </a:solidFill>
              <a:highlight>
                <a:srgbClr val="FFFFFF"/>
              </a:highlight>
            </a:endParaRPr>
          </a:p>
        </p:txBody>
      </p:sp>
      <p:sp>
        <p:nvSpPr>
          <p:cNvPr id="310" name="Google Shape;310;p51"/>
          <p:cNvSpPr txBox="1"/>
          <p:nvPr/>
        </p:nvSpPr>
        <p:spPr>
          <a:xfrm>
            <a:off x="1185633" y="3245033"/>
            <a:ext cx="9259200" cy="2846800"/>
          </a:xfrm>
          <a:prstGeom prst="rect">
            <a:avLst/>
          </a:prstGeom>
          <a:solidFill>
            <a:srgbClr val="F3F3F3"/>
          </a:solidFill>
          <a:ln>
            <a:noFill/>
          </a:ln>
        </p:spPr>
        <p:txBody>
          <a:bodyPr spcFirstLastPara="1" wrap="square" lIns="121900" tIns="121900" rIns="121900" bIns="121900" anchor="t" anchorCtr="0">
            <a:noAutofit/>
          </a:bodyPr>
          <a:lstStyle/>
          <a:p>
            <a:pPr>
              <a:lnSpc>
                <a:spcPct val="115000"/>
              </a:lnSpc>
            </a:pPr>
            <a:r>
              <a:rPr lang="en-US" sz="1533">
                <a:solidFill>
                  <a:schemeClr val="dk1"/>
                </a:solidFill>
              </a:rPr>
              <a:t>* thread #1, queue = 'com.apple.main-thread', stop reason = EXC_BAD_ACCESS (code=1, address=0x0)</a:t>
            </a:r>
            <a:endParaRPr sz="1533">
              <a:solidFill>
                <a:schemeClr val="dk1"/>
              </a:solidFill>
            </a:endParaRPr>
          </a:p>
          <a:p>
            <a:pPr>
              <a:lnSpc>
                <a:spcPct val="115000"/>
              </a:lnSpc>
            </a:pPr>
            <a:r>
              <a:rPr lang="en-US" sz="1533">
                <a:solidFill>
                  <a:schemeClr val="dk1"/>
                </a:solidFill>
              </a:rPr>
              <a:t>    frame #0: 0x0000000100000f48 hello`main at hello.c:10:10</a:t>
            </a:r>
            <a:endParaRPr sz="1533">
              <a:solidFill>
                <a:schemeClr val="dk1"/>
              </a:solidFill>
            </a:endParaRPr>
          </a:p>
          <a:p>
            <a:pPr>
              <a:lnSpc>
                <a:spcPct val="115000"/>
              </a:lnSpc>
            </a:pPr>
            <a:r>
              <a:rPr lang="en-US" sz="1533">
                <a:solidFill>
                  <a:schemeClr val="dk1"/>
                </a:solidFill>
              </a:rPr>
              <a:t>   7   	    }</a:t>
            </a:r>
            <a:endParaRPr sz="1533">
              <a:solidFill>
                <a:schemeClr val="dk1"/>
              </a:solidFill>
            </a:endParaRPr>
          </a:p>
          <a:p>
            <a:pPr>
              <a:lnSpc>
                <a:spcPct val="115000"/>
              </a:lnSpc>
            </a:pPr>
            <a:r>
              <a:rPr lang="en-US" sz="1533">
                <a:solidFill>
                  <a:schemeClr val="dk1"/>
                </a:solidFill>
              </a:rPr>
              <a:t>   8   	    </a:t>
            </a:r>
            <a:r>
              <a:rPr lang="en-US" sz="1533">
                <a:solidFill>
                  <a:srgbClr val="2FB41D"/>
                </a:solidFill>
              </a:rPr>
              <a:t>int</a:t>
            </a:r>
            <a:r>
              <a:rPr lang="en-US" sz="1533">
                <a:solidFill>
                  <a:schemeClr val="dk1"/>
                </a:solidFill>
              </a:rPr>
              <a:t> secret_value = my_val;</a:t>
            </a:r>
            <a:endParaRPr sz="1533">
              <a:solidFill>
                <a:schemeClr val="dk1"/>
              </a:solidFill>
            </a:endParaRPr>
          </a:p>
          <a:p>
            <a:pPr>
              <a:lnSpc>
                <a:spcPct val="115000"/>
              </a:lnSpc>
            </a:pPr>
            <a:r>
              <a:rPr lang="en-US" sz="1533">
                <a:solidFill>
                  <a:schemeClr val="dk1"/>
                </a:solidFill>
              </a:rPr>
              <a:t>   9   	    </a:t>
            </a:r>
            <a:r>
              <a:rPr lang="en-US" sz="1533">
                <a:solidFill>
                  <a:srgbClr val="2FB41D"/>
                </a:solidFill>
              </a:rPr>
              <a:t>int</a:t>
            </a:r>
            <a:r>
              <a:rPr lang="en-US" sz="1533">
                <a:solidFill>
                  <a:schemeClr val="dk1"/>
                </a:solidFill>
              </a:rPr>
              <a:t> *bro;</a:t>
            </a:r>
            <a:endParaRPr sz="1533">
              <a:solidFill>
                <a:schemeClr val="dk1"/>
              </a:solidFill>
            </a:endParaRPr>
          </a:p>
          <a:p>
            <a:pPr>
              <a:lnSpc>
                <a:spcPct val="115000"/>
              </a:lnSpc>
            </a:pPr>
            <a:r>
              <a:rPr lang="en-US" sz="1533">
                <a:solidFill>
                  <a:schemeClr val="dk1"/>
                </a:solidFill>
              </a:rPr>
              <a:t>-&gt; 10  	    *bro </a:t>
            </a:r>
            <a:r>
              <a:rPr lang="en-US" sz="1533" u="sng">
                <a:solidFill>
                  <a:schemeClr val="dk1"/>
                </a:solidFill>
              </a:rPr>
              <a:t>=</a:t>
            </a:r>
            <a:r>
              <a:rPr lang="en-US" sz="1533">
                <a:solidFill>
                  <a:schemeClr val="dk1"/>
                </a:solidFill>
              </a:rPr>
              <a:t> </a:t>
            </a:r>
            <a:r>
              <a:rPr lang="en-US" sz="1533">
                <a:solidFill>
                  <a:srgbClr val="B42419"/>
                </a:solidFill>
              </a:rPr>
              <a:t>208</a:t>
            </a:r>
            <a:r>
              <a:rPr lang="en-US" sz="1533">
                <a:solidFill>
                  <a:schemeClr val="dk1"/>
                </a:solidFill>
              </a:rPr>
              <a:t>;</a:t>
            </a:r>
            <a:endParaRPr sz="1533">
              <a:solidFill>
                <a:schemeClr val="dk1"/>
              </a:solidFill>
            </a:endParaRPr>
          </a:p>
          <a:p>
            <a:pPr>
              <a:lnSpc>
                <a:spcPct val="115000"/>
              </a:lnSpc>
            </a:pPr>
            <a:r>
              <a:rPr lang="en-US" sz="1533">
                <a:solidFill>
                  <a:schemeClr val="dk1"/>
                </a:solidFill>
              </a:rPr>
              <a:t>   11  	    printf("This is just a message: %d\n", secret_value);</a:t>
            </a:r>
            <a:endParaRPr sz="1533">
              <a:solidFill>
                <a:schemeClr val="dk1"/>
              </a:solidFill>
            </a:endParaRPr>
          </a:p>
          <a:p>
            <a:pPr>
              <a:lnSpc>
                <a:spcPct val="115000"/>
              </a:lnSpc>
            </a:pPr>
            <a:r>
              <a:rPr lang="en-US" sz="1533">
                <a:solidFill>
                  <a:schemeClr val="dk1"/>
                </a:solidFill>
              </a:rPr>
              <a:t>   12  	    </a:t>
            </a:r>
            <a:r>
              <a:rPr lang="en-US" sz="1533">
                <a:solidFill>
                  <a:srgbClr val="2FB41D"/>
                </a:solidFill>
              </a:rPr>
              <a:t>return</a:t>
            </a:r>
            <a:r>
              <a:rPr lang="en-US" sz="1533">
                <a:solidFill>
                  <a:schemeClr val="dk1"/>
                </a:solidFill>
              </a:rPr>
              <a:t> </a:t>
            </a:r>
            <a:r>
              <a:rPr lang="en-US" sz="1533">
                <a:solidFill>
                  <a:srgbClr val="B42419"/>
                </a:solidFill>
              </a:rPr>
              <a:t>0</a:t>
            </a:r>
            <a:r>
              <a:rPr lang="en-US" sz="1533">
                <a:solidFill>
                  <a:schemeClr val="dk1"/>
                </a:solidFill>
              </a:rPr>
              <a:t>;</a:t>
            </a:r>
            <a:endParaRPr sz="1533">
              <a:solidFill>
                <a:schemeClr val="dk1"/>
              </a:solidFill>
            </a:endParaRPr>
          </a:p>
          <a:p>
            <a:pPr>
              <a:lnSpc>
                <a:spcPct val="115000"/>
              </a:lnSpc>
            </a:pPr>
            <a:r>
              <a:rPr lang="en-US" sz="1533">
                <a:solidFill>
                  <a:schemeClr val="dk1"/>
                </a:solidFill>
              </a:rPr>
              <a:t>   13  	}</a:t>
            </a:r>
            <a:endParaRPr sz="1533">
              <a:solidFill>
                <a:schemeClr val="dk1"/>
              </a:solidFill>
            </a:endParaRPr>
          </a:p>
          <a:p>
            <a:pPr>
              <a:lnSpc>
                <a:spcPct val="115000"/>
              </a:lnSpc>
            </a:pPr>
            <a:r>
              <a:rPr lang="en-US" sz="1533">
                <a:solidFill>
                  <a:schemeClr val="dk1"/>
                </a:solidFill>
              </a:rPr>
              <a:t>Target 0: (hello) stopped.</a:t>
            </a:r>
            <a:endParaRPr sz="1533">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1086</TotalTime>
  <Words>14789</Words>
  <Application>Microsoft Office PowerPoint</Application>
  <PresentationFormat>Widescreen</PresentationFormat>
  <Paragraphs>1935</Paragraphs>
  <Slides>198</Slides>
  <Notes>190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198</vt:i4>
      </vt:variant>
    </vt:vector>
  </HeadingPairs>
  <TitlesOfParts>
    <vt:vector size="212" baseType="lpstr">
      <vt:lpstr>Arial</vt:lpstr>
      <vt:lpstr>Arimo</vt:lpstr>
      <vt:lpstr>Bell MT</vt:lpstr>
      <vt:lpstr>Calibri</vt:lpstr>
      <vt:lpstr>Calibri Light</vt:lpstr>
      <vt:lpstr>Century Gothic</vt:lpstr>
      <vt:lpstr>Consolas</vt:lpstr>
      <vt:lpstr>Courier New</vt:lpstr>
      <vt:lpstr>Noto Sans Symbols</vt:lpstr>
      <vt:lpstr>Roboto</vt:lpstr>
      <vt:lpstr>Roboto Mono</vt:lpstr>
      <vt:lpstr>Tahoma</vt:lpstr>
      <vt:lpstr>Times New Roman</vt:lpstr>
      <vt:lpstr>Office Theme</vt:lpstr>
      <vt:lpstr>Assignment 1</vt:lpstr>
      <vt:lpstr>What is an Operating System?</vt:lpstr>
      <vt:lpstr>Multiuser and Multi-process Operating System</vt:lpstr>
      <vt:lpstr>Debian GNU/Linux</vt:lpstr>
      <vt:lpstr>Files and Processes</vt:lpstr>
      <vt:lpstr>The Basics: Dealing with Files</vt:lpstr>
      <vt:lpstr>The Basics: Changing File Attributes</vt:lpstr>
      <vt:lpstr>What on Earth are Hard and Soft Links?</vt:lpstr>
      <vt:lpstr>The Basics: File Permissions</vt:lpstr>
      <vt:lpstr>File Permissions</vt:lpstr>
      <vt:lpstr>chmod contd…</vt:lpstr>
      <vt:lpstr>Special permissions</vt:lpstr>
      <vt:lpstr>Special permissions contd…</vt:lpstr>
      <vt:lpstr>Basic Shell Commands</vt:lpstr>
      <vt:lpstr>The Basics: Redirection</vt:lpstr>
      <vt:lpstr>find command</vt:lpstr>
      <vt:lpstr>find contd…</vt:lpstr>
      <vt:lpstr>wh commands </vt:lpstr>
      <vt:lpstr>diff command</vt:lpstr>
      <vt:lpstr>Text Editors: Vi</vt:lpstr>
      <vt:lpstr>Text Editors: Emacs</vt:lpstr>
      <vt:lpstr>Emacs: Editing Basics</vt:lpstr>
      <vt:lpstr>Emacs: Buffers</vt:lpstr>
      <vt:lpstr>Emacs: Navigating in a Buffer</vt:lpstr>
      <vt:lpstr>Emacs: Bonus Commands</vt:lpstr>
      <vt:lpstr>Other features</vt:lpstr>
      <vt:lpstr>Assignment 2</vt:lpstr>
      <vt:lpstr>Character Sets and Encodings</vt:lpstr>
      <vt:lpstr>Example Character Set: ASCII</vt:lpstr>
      <vt:lpstr>PowerPoint Presentation</vt:lpstr>
      <vt:lpstr>PowerPoint Presentation</vt:lpstr>
      <vt:lpstr>PowerPoint Presentation</vt:lpstr>
      <vt:lpstr>PowerPoint Presentation</vt:lpstr>
      <vt:lpstr>sort, comm, and tr</vt:lpstr>
      <vt:lpstr>UNIX Wildcards : Link</vt:lpstr>
      <vt:lpstr>Regular Expressions (regex)</vt:lpstr>
      <vt:lpstr>regex contd… </vt:lpstr>
      <vt:lpstr>regex contd…</vt:lpstr>
      <vt:lpstr>regex contd. </vt:lpstr>
      <vt:lpstr>BRE vs ERE</vt:lpstr>
      <vt:lpstr>sed (Stream Editor) </vt:lpstr>
      <vt:lpstr>sed</vt:lpstr>
      <vt:lpstr>sed contd..</vt:lpstr>
      <vt:lpstr>sed contd.</vt:lpstr>
      <vt:lpstr>grep </vt:lpstr>
      <vt:lpstr>grep </vt:lpstr>
      <vt:lpstr>Useful grep Options</vt:lpstr>
      <vt:lpstr>awk</vt:lpstr>
      <vt:lpstr>Piping and Redirection</vt:lpstr>
      <vt:lpstr>More About Piping and Redirection</vt:lpstr>
      <vt:lpstr>Assignment 3</vt:lpstr>
      <vt:lpstr>Compiled vs Interpreted Languages</vt:lpstr>
      <vt:lpstr>Self-Contained Scripts: The #! First Line</vt:lpstr>
      <vt:lpstr>Variables in Shell Scripts</vt:lpstr>
      <vt:lpstr>Variables in shell script contd…</vt:lpstr>
      <vt:lpstr>Variables in shell scripts contd…</vt:lpstr>
      <vt:lpstr>Loops</vt:lpstr>
      <vt:lpstr>Conditional and Unconditional Statements</vt:lpstr>
      <vt:lpstr>Conditionals cont.</vt:lpstr>
      <vt:lpstr>Math/Expressions</vt:lpstr>
      <vt:lpstr>Functions</vt:lpstr>
      <vt:lpstr>Parameter Expansion</vt:lpstr>
      <vt:lpstr>Bonus Shell Tidbits</vt:lpstr>
      <vt:lpstr>Bonus Shell Tidbits</vt:lpstr>
      <vt:lpstr>Helpful Commands</vt:lpstr>
      <vt:lpstr>Task</vt:lpstr>
      <vt:lpstr>Task </vt:lpstr>
      <vt:lpstr>Task </vt:lpstr>
      <vt:lpstr>Compilation Process</vt:lpstr>
      <vt:lpstr>Compilation Example</vt:lpstr>
      <vt:lpstr>What if...</vt:lpstr>
      <vt:lpstr>What if...</vt:lpstr>
      <vt:lpstr>Solution: Make</vt:lpstr>
      <vt:lpstr>Example Makefile</vt:lpstr>
      <vt:lpstr>Build Process</vt:lpstr>
      <vt:lpstr>Python Conditional statements</vt:lpstr>
      <vt:lpstr>Python Lists</vt:lpstr>
      <vt:lpstr>Slicing</vt:lpstr>
      <vt:lpstr>Python For/While loops</vt:lpstr>
      <vt:lpstr>Dictionaries</vt:lpstr>
      <vt:lpstr>Opening Files</vt:lpstr>
      <vt:lpstr>Exceptions</vt:lpstr>
      <vt:lpstr>Classes</vt:lpstr>
      <vt:lpstr>Randline walkthrough</vt:lpstr>
      <vt:lpstr>Randline Walkthrough</vt:lpstr>
      <vt:lpstr>Basic Data Types</vt:lpstr>
      <vt:lpstr>Pointers</vt:lpstr>
      <vt:lpstr>Dereferencing Pointers</vt:lpstr>
      <vt:lpstr>qsort Example</vt:lpstr>
      <vt:lpstr>Arrays</vt:lpstr>
      <vt:lpstr>Structs</vt:lpstr>
      <vt:lpstr>C structs vs. C++ classes</vt:lpstr>
      <vt:lpstr>Dynamic Memory</vt:lpstr>
      <vt:lpstr>Reading/Writing Characters </vt:lpstr>
      <vt:lpstr>Formatted I/O</vt:lpstr>
      <vt:lpstr>Homework 4</vt:lpstr>
      <vt:lpstr>Using GDB</vt:lpstr>
      <vt:lpstr>Using GDB</vt:lpstr>
      <vt:lpstr>Runtime Errors</vt:lpstr>
      <vt:lpstr>Breakpoints</vt:lpstr>
      <vt:lpstr>Managing Breakpoints</vt:lpstr>
      <vt:lpstr>Displaying Data</vt:lpstr>
      <vt:lpstr>Continuing Execution </vt:lpstr>
      <vt:lpstr>Watchpoints</vt:lpstr>
      <vt:lpstr>Process Memory Layout</vt:lpstr>
      <vt:lpstr>Process Memory Layout</vt:lpstr>
      <vt:lpstr>Stack Frames</vt:lpstr>
      <vt:lpstr>Stack Frames and the Stack</vt:lpstr>
      <vt:lpstr>Analyzing the Stack in GDB</vt:lpstr>
      <vt:lpstr>Analyzing the Stack</vt:lpstr>
      <vt:lpstr>Other Useful Commands</vt:lpstr>
      <vt:lpstr>Kernel</vt:lpstr>
      <vt:lpstr>PowerPoint Presentation</vt:lpstr>
      <vt:lpstr>CPU Modes</vt:lpstr>
      <vt:lpstr>User space vs Kernel Space</vt:lpstr>
      <vt:lpstr>System Calls</vt:lpstr>
      <vt:lpstr>System Call Overhead</vt:lpstr>
      <vt:lpstr>Types of System Calls</vt:lpstr>
      <vt:lpstr>Types of System Calls</vt:lpstr>
      <vt:lpstr>PowerPoint Presentation</vt:lpstr>
      <vt:lpstr>Example System Calls</vt:lpstr>
      <vt:lpstr>Library Functions</vt:lpstr>
      <vt:lpstr>Unbuffered vs. Buffered I/O</vt:lpstr>
      <vt:lpstr>File Descriptors</vt:lpstr>
      <vt:lpstr>Open()</vt:lpstr>
      <vt:lpstr>Create()</vt:lpstr>
      <vt:lpstr>Difference between open() and create()</vt:lpstr>
      <vt:lpstr>Close()</vt:lpstr>
      <vt:lpstr>Read()</vt:lpstr>
      <vt:lpstr>Write()</vt:lpstr>
      <vt:lpstr>Syscalls: Checking what went wrong</vt:lpstr>
      <vt:lpstr>Time and strace</vt:lpstr>
      <vt:lpstr>fsanitize</vt:lpstr>
      <vt:lpstr>CALL</vt:lpstr>
      <vt:lpstr>PowerPoint Presentation</vt:lpstr>
      <vt:lpstr>PowerPoint Presentation</vt:lpstr>
      <vt:lpstr>Static Linking</vt:lpstr>
      <vt:lpstr>Dynamic Linking</vt:lpstr>
      <vt:lpstr>Linking and Loading</vt:lpstr>
      <vt:lpstr>Dynamic linking</vt:lpstr>
      <vt:lpstr>Advantages of dynamic linking</vt:lpstr>
      <vt:lpstr>Smaller is more efficient</vt:lpstr>
      <vt:lpstr>Disadvantages of dynamic linking</vt:lpstr>
      <vt:lpstr>ldd</vt:lpstr>
      <vt:lpstr>Dynamic Linking</vt:lpstr>
      <vt:lpstr>Dynamic Loading</vt:lpstr>
      <vt:lpstr>Big Picture</vt:lpstr>
      <vt:lpstr>Dynamic Loading</vt:lpstr>
      <vt:lpstr>Makefile Example</vt:lpstr>
      <vt:lpstr>Makefile Structure and Logic</vt:lpstr>
      <vt:lpstr>Executing Makefile</vt:lpstr>
      <vt:lpstr>Makefile Variable</vt:lpstr>
      <vt:lpstr>Git Basics</vt:lpstr>
      <vt:lpstr>Git States</vt:lpstr>
      <vt:lpstr>Git Commands</vt:lpstr>
      <vt:lpstr>Git Commands</vt:lpstr>
      <vt:lpstr>Git Repo Structure</vt:lpstr>
      <vt:lpstr>After Two More Commits</vt:lpstr>
      <vt:lpstr>What is a branch?</vt:lpstr>
      <vt:lpstr>Git Merge</vt:lpstr>
      <vt:lpstr>Git Rebase</vt:lpstr>
      <vt:lpstr>Remote Repositories</vt:lpstr>
      <vt:lpstr>Remote Branches</vt:lpstr>
      <vt:lpstr>Working With Remotes</vt:lpstr>
      <vt:lpstr>More Git Commands</vt:lpstr>
      <vt:lpstr>GitK</vt:lpstr>
      <vt:lpstr>Communication Over the Internet</vt:lpstr>
      <vt:lpstr>Encryption Types</vt:lpstr>
      <vt:lpstr>Secret Key (symmetric) Cryptography</vt:lpstr>
      <vt:lpstr>Public Key (asymmetric) Cryptography</vt:lpstr>
      <vt:lpstr>What is SSH?</vt:lpstr>
      <vt:lpstr>High-Level SSH Protocol</vt:lpstr>
      <vt:lpstr>PowerPoint Presentation</vt:lpstr>
      <vt:lpstr>PowerPoint Presentation</vt:lpstr>
      <vt:lpstr>Session Encryption</vt:lpstr>
      <vt:lpstr>User Authentication</vt:lpstr>
      <vt:lpstr>ssh-agent (passphrase-less ssh)</vt:lpstr>
      <vt:lpstr>Server Steps</vt:lpstr>
      <vt:lpstr>Client Steps – Make logins convenient</vt:lpstr>
      <vt:lpstr>How to Check IP Addresses</vt:lpstr>
      <vt:lpstr>Steps for Generating a Digital Signature</vt:lpstr>
      <vt:lpstr>Steps for Generating a Digital Signature</vt:lpstr>
      <vt:lpstr>Digital Signature</vt:lpstr>
      <vt:lpstr>Detached Signature</vt:lpstr>
      <vt:lpstr>Revision Selection - Ancestry References</vt:lpstr>
      <vt:lpstr>Revision Selection - Commit Ranges</vt:lpstr>
      <vt:lpstr>Rewriting History</vt:lpstr>
      <vt:lpstr>PowerPoint Presentation</vt:lpstr>
      <vt:lpstr>Three Trees</vt:lpstr>
      <vt:lpstr>Git Plumbing Commands</vt:lpstr>
      <vt:lpstr>Git Objects</vt:lpstr>
      <vt:lpstr>Tree Objects</vt:lpstr>
      <vt:lpstr>Commit Objects</vt:lpstr>
      <vt:lpstr>Git References</vt:lpstr>
      <vt:lpstr>Git Refspec</vt:lpstr>
      <vt:lpstr>Topological Order</vt:lpstr>
      <vt:lpstr>Depth-First Search (DFS) for Both Directed and Undirected Graphs</vt:lpstr>
      <vt:lpstr>Python DFS Implementation Using a Stack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Prithvi Kannan</dc:creator>
  <cp:lastModifiedBy>Prithvi Kannan</cp:lastModifiedBy>
  <cp:revision>28</cp:revision>
  <dcterms:created xsi:type="dcterms:W3CDTF">2019-12-05T06:52:41Z</dcterms:created>
  <dcterms:modified xsi:type="dcterms:W3CDTF">2019-12-06T08:35:38Z</dcterms:modified>
</cp:coreProperties>
</file>